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63" r:id="rId4"/>
    <p:sldId id="261" r:id="rId5"/>
    <p:sldId id="262" r:id="rId6"/>
    <p:sldId id="260" r:id="rId7"/>
    <p:sldId id="264" r:id="rId8"/>
    <p:sldId id="265" r:id="rId9"/>
    <p:sldId id="266" r:id="rId10"/>
    <p:sldId id="267" r:id="rId11"/>
    <p:sldId id="268" r:id="rId12"/>
    <p:sldId id="270" r:id="rId13"/>
    <p:sldId id="269" r:id="rId14"/>
    <p:sldId id="271" r:id="rId15"/>
    <p:sldId id="272" r:id="rId16"/>
    <p:sldId id="258" r:id="rId17"/>
    <p:sldId id="259" r:id="rId18"/>
    <p:sldId id="27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14"/>
    <p:restoredTop sz="50000"/>
  </p:normalViewPr>
  <p:slideViewPr>
    <p:cSldViewPr snapToGrid="0" snapToObjects="1">
      <p:cViewPr varScale="1">
        <p:scale>
          <a:sx n="51" d="100"/>
          <a:sy n="51" d="100"/>
        </p:scale>
        <p:origin x="15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5194D-32C9-724E-A250-AFBDF6147375}" type="datetimeFigureOut">
              <a:rPr kumimoji="1" lang="zh-CN" altLang="en-US" smtClean="0"/>
              <a:t>16/5/15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52BB8-33D3-BF4E-9782-688EA24F5BDF}" type="slidenum">
              <a:rPr kumimoji="1" lang="zh-CN" altLang="en-US" smtClean="0"/>
              <a:t>‹#›</a:t>
            </a:fld>
            <a:endParaRPr kumimoji="1" lang="zh-CN" altLang="en-US"/>
          </a:p>
        </p:txBody>
      </p:sp>
    </p:spTree>
    <p:extLst>
      <p:ext uri="{BB962C8B-B14F-4D97-AF65-F5344CB8AC3E}">
        <p14:creationId xmlns:p14="http://schemas.microsoft.com/office/powerpoint/2010/main" val="110344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1.</a:t>
            </a:r>
            <a:r>
              <a:rPr kumimoji="1" lang="zh-CN" altLang="en-US" dirty="0" smtClean="0"/>
              <a:t>受到广泛认可，在论文或者工程中用认可度会比较高</a:t>
            </a:r>
            <a:endParaRPr kumimoji="1" lang="zh-CN" altLang="en-US" dirty="0" smtClean="0"/>
          </a:p>
          <a:p>
            <a:r>
              <a:rPr kumimoji="1" lang="en-US" altLang="zh-CN" dirty="0" smtClean="0"/>
              <a:t>2.</a:t>
            </a:r>
            <a:r>
              <a:rPr kumimoji="1" lang="zh-CN" altLang="en-US" dirty="0" smtClean="0"/>
              <a:t>图形界面／</a:t>
            </a:r>
            <a:r>
              <a:rPr kumimoji="1" lang="en-US" altLang="zh-CN" dirty="0" smtClean="0"/>
              <a:t>API</a:t>
            </a:r>
            <a:r>
              <a:rPr kumimoji="1" lang="zh-CN" altLang="en-US" dirty="0" smtClean="0"/>
              <a:t>／源码</a:t>
            </a:r>
          </a:p>
          <a:p>
            <a:r>
              <a:rPr kumimoji="1" lang="zh-CN" altLang="en-US" dirty="0" smtClean="0"/>
              <a:t>如果需要将自己的方法和一些</a:t>
            </a:r>
            <a:r>
              <a:rPr kumimoji="1" lang="en-US" altLang="zh-CN" dirty="0" smtClean="0"/>
              <a:t>baseline</a:t>
            </a:r>
            <a:r>
              <a:rPr kumimoji="1" lang="zh-CN" altLang="en-US" dirty="0" smtClean="0"/>
              <a:t>比较，直接用图形界面，要做一些工程，把</a:t>
            </a:r>
            <a:r>
              <a:rPr kumimoji="1" lang="en-US" altLang="zh-CN" dirty="0" err="1" smtClean="0"/>
              <a:t>weka</a:t>
            </a:r>
            <a:r>
              <a:rPr kumimoji="1" lang="zh-CN" altLang="en-US" dirty="0" smtClean="0"/>
              <a:t>集合进去可以调</a:t>
            </a:r>
            <a:r>
              <a:rPr kumimoji="1" lang="en-US" altLang="zh-CN" dirty="0" smtClean="0"/>
              <a:t>API</a:t>
            </a:r>
            <a:r>
              <a:rPr kumimoji="1" lang="zh-CN" altLang="en-US" dirty="0" smtClean="0"/>
              <a:t>。如果说是自己提出了一些算法，直接修改</a:t>
            </a:r>
            <a:r>
              <a:rPr kumimoji="1" lang="en-US" altLang="zh-CN" dirty="0" smtClean="0"/>
              <a:t>build</a:t>
            </a:r>
            <a:r>
              <a:rPr kumimoji="1" lang="zh-CN" altLang="en-US" dirty="0" smtClean="0"/>
              <a:t> </a:t>
            </a:r>
            <a:r>
              <a:rPr kumimoji="1" lang="en-US" altLang="zh-CN" dirty="0" err="1" smtClean="0"/>
              <a:t>classiffier</a:t>
            </a:r>
            <a:r>
              <a:rPr kumimoji="1" lang="zh-CN" altLang="en-US" dirty="0" smtClean="0"/>
              <a:t>方法就可以。这样其他的评估，预测等方法可以直接继承下来，工作量较小。</a:t>
            </a:r>
          </a:p>
          <a:p>
            <a:endParaRPr kumimoji="1" lang="zh-CN" altLang="en-US" dirty="0"/>
          </a:p>
        </p:txBody>
      </p:sp>
      <p:sp>
        <p:nvSpPr>
          <p:cNvPr id="4" name="幻灯片编号占位符 3"/>
          <p:cNvSpPr>
            <a:spLocks noGrp="1"/>
          </p:cNvSpPr>
          <p:nvPr>
            <p:ph type="sldNum" sz="quarter" idx="10"/>
          </p:nvPr>
        </p:nvSpPr>
        <p:spPr/>
        <p:txBody>
          <a:bodyPr/>
          <a:lstStyle/>
          <a:p>
            <a:fld id="{ABF52BB8-33D3-BF4E-9782-688EA24F5BDF}" type="slidenum">
              <a:rPr kumimoji="1" lang="zh-CN" altLang="en-US" smtClean="0"/>
              <a:t>1</a:t>
            </a:fld>
            <a:endParaRPr kumimoji="1" lang="zh-CN" altLang="en-US"/>
          </a:p>
        </p:txBody>
      </p:sp>
    </p:spTree>
    <p:extLst>
      <p:ext uri="{BB962C8B-B14F-4D97-AF65-F5344CB8AC3E}">
        <p14:creationId xmlns:p14="http://schemas.microsoft.com/office/powerpoint/2010/main" val="211766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Experimenter</a:t>
            </a:r>
            <a:r>
              <a:rPr kumimoji="1" lang="zh-CN" altLang="en-US" dirty="0" smtClean="0"/>
              <a:t>：对于一个已知问题，哪种方法及参数能够取得最佳效果。</a:t>
            </a:r>
          </a:p>
          <a:p>
            <a:r>
              <a:rPr kumimoji="1" lang="en-US" altLang="zh-CN" dirty="0" err="1" smtClean="0"/>
              <a:t>KnowledgeFlow</a:t>
            </a:r>
            <a:r>
              <a:rPr kumimoji="1" lang="zh-CN" altLang="en-US" dirty="0" smtClean="0"/>
              <a:t>：当数据量过大时，帮助你实现大数据的增量分批处理</a:t>
            </a:r>
          </a:p>
          <a:p>
            <a:r>
              <a:rPr kumimoji="1" lang="en-US" altLang="zh-CN" dirty="0" smtClean="0"/>
              <a:t>Simple</a:t>
            </a:r>
            <a:r>
              <a:rPr kumimoji="1" lang="zh-CN" altLang="en-US" dirty="0" smtClean="0"/>
              <a:t> </a:t>
            </a:r>
            <a:r>
              <a:rPr kumimoji="1" lang="en-US" altLang="zh-CN" dirty="0" smtClean="0"/>
              <a:t>CLI</a:t>
            </a:r>
            <a:r>
              <a:rPr kumimoji="1" lang="zh-CN" altLang="en-US" dirty="0" smtClean="0"/>
              <a:t>：命令行接口</a:t>
            </a:r>
            <a:endParaRPr kumimoji="1" lang="zh-CN" altLang="en-US" dirty="0"/>
          </a:p>
        </p:txBody>
      </p:sp>
      <p:sp>
        <p:nvSpPr>
          <p:cNvPr id="4" name="幻灯片编号占位符 3"/>
          <p:cNvSpPr>
            <a:spLocks noGrp="1"/>
          </p:cNvSpPr>
          <p:nvPr>
            <p:ph type="sldNum" sz="quarter" idx="10"/>
          </p:nvPr>
        </p:nvSpPr>
        <p:spPr/>
        <p:txBody>
          <a:bodyPr/>
          <a:lstStyle/>
          <a:p>
            <a:fld id="{ABF52BB8-33D3-BF4E-9782-688EA24F5BDF}" type="slidenum">
              <a:rPr kumimoji="1" lang="zh-CN" altLang="en-US" smtClean="0"/>
              <a:t>6</a:t>
            </a:fld>
            <a:endParaRPr kumimoji="1" lang="zh-CN" altLang="en-US"/>
          </a:p>
        </p:txBody>
      </p:sp>
    </p:spTree>
    <p:extLst>
      <p:ext uri="{BB962C8B-B14F-4D97-AF65-F5344CB8AC3E}">
        <p14:creationId xmlns:p14="http://schemas.microsoft.com/office/powerpoint/2010/main" val="174412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Experimenter</a:t>
            </a:r>
            <a:r>
              <a:rPr kumimoji="1" lang="zh-CN" altLang="en-US" dirty="0" smtClean="0"/>
              <a:t>：对于一个已知问题，哪种方法及参数能够取得最佳效果。</a:t>
            </a:r>
          </a:p>
          <a:p>
            <a:r>
              <a:rPr kumimoji="1" lang="en-US" altLang="zh-CN" dirty="0" err="1" smtClean="0"/>
              <a:t>KnowledgeFlow</a:t>
            </a:r>
            <a:r>
              <a:rPr kumimoji="1" lang="zh-CN" altLang="en-US" dirty="0" smtClean="0"/>
              <a:t>：当数据量过大时，帮助你实现大数据的增量分批处理</a:t>
            </a:r>
          </a:p>
          <a:p>
            <a:r>
              <a:rPr kumimoji="1" lang="en-US" altLang="zh-CN" dirty="0" smtClean="0"/>
              <a:t>Simple</a:t>
            </a:r>
            <a:r>
              <a:rPr kumimoji="1" lang="zh-CN" altLang="en-US" dirty="0" smtClean="0"/>
              <a:t> </a:t>
            </a:r>
            <a:r>
              <a:rPr kumimoji="1" lang="en-US" altLang="zh-CN" dirty="0" smtClean="0"/>
              <a:t>CLI</a:t>
            </a:r>
            <a:r>
              <a:rPr kumimoji="1" lang="zh-CN" altLang="en-US" smtClean="0"/>
              <a:t>：命令行接口</a:t>
            </a:r>
            <a:endParaRPr kumimoji="1" lang="zh-CN" altLang="en-US"/>
          </a:p>
        </p:txBody>
      </p:sp>
      <p:sp>
        <p:nvSpPr>
          <p:cNvPr id="4" name="幻灯片编号占位符 3"/>
          <p:cNvSpPr>
            <a:spLocks noGrp="1"/>
          </p:cNvSpPr>
          <p:nvPr>
            <p:ph type="sldNum" sz="quarter" idx="10"/>
          </p:nvPr>
        </p:nvSpPr>
        <p:spPr/>
        <p:txBody>
          <a:bodyPr/>
          <a:lstStyle/>
          <a:p>
            <a:fld id="{ABF52BB8-33D3-BF4E-9782-688EA24F5BDF}" type="slidenum">
              <a:rPr kumimoji="1" lang="zh-CN" altLang="en-US" smtClean="0"/>
              <a:t>7</a:t>
            </a:fld>
            <a:endParaRPr kumimoji="1" lang="zh-CN" altLang="en-US"/>
          </a:p>
        </p:txBody>
      </p:sp>
    </p:spTree>
    <p:extLst>
      <p:ext uri="{BB962C8B-B14F-4D97-AF65-F5344CB8AC3E}">
        <p14:creationId xmlns:p14="http://schemas.microsoft.com/office/powerpoint/2010/main" val="565384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smtClean="0"/>
              <a:t>Experimenter</a:t>
            </a:r>
            <a:r>
              <a:rPr kumimoji="1" lang="zh-CN" altLang="en-US" dirty="0" smtClean="0"/>
              <a:t>：对于一个已知问题，哪种方法及参数能够取得最佳效果。</a:t>
            </a:r>
          </a:p>
          <a:p>
            <a:r>
              <a:rPr kumimoji="1" lang="en-US" altLang="zh-CN" dirty="0" err="1" smtClean="0"/>
              <a:t>KnowledgeFlow</a:t>
            </a:r>
            <a:r>
              <a:rPr kumimoji="1" lang="zh-CN" altLang="en-US" dirty="0" smtClean="0"/>
              <a:t>：当数据量过大时，帮助你实现大数据的增量分批处理。前提是算法支持增量式学习</a:t>
            </a:r>
          </a:p>
          <a:p>
            <a:r>
              <a:rPr kumimoji="1" lang="en-US" altLang="zh-CN" dirty="0" smtClean="0"/>
              <a:t>Simple</a:t>
            </a:r>
            <a:r>
              <a:rPr kumimoji="1" lang="zh-CN" altLang="en-US" dirty="0" smtClean="0"/>
              <a:t> </a:t>
            </a:r>
            <a:r>
              <a:rPr kumimoji="1" lang="en-US" altLang="zh-CN" dirty="0" smtClean="0"/>
              <a:t>CLI</a:t>
            </a:r>
            <a:r>
              <a:rPr kumimoji="1" lang="zh-CN" altLang="en-US" dirty="0" smtClean="0"/>
              <a:t>：命令行接口</a:t>
            </a:r>
            <a:endParaRPr kumimoji="1" lang="zh-CN" altLang="en-US" dirty="0"/>
          </a:p>
        </p:txBody>
      </p:sp>
      <p:sp>
        <p:nvSpPr>
          <p:cNvPr id="4" name="幻灯片编号占位符 3"/>
          <p:cNvSpPr>
            <a:spLocks noGrp="1"/>
          </p:cNvSpPr>
          <p:nvPr>
            <p:ph type="sldNum" sz="quarter" idx="10"/>
          </p:nvPr>
        </p:nvSpPr>
        <p:spPr/>
        <p:txBody>
          <a:bodyPr/>
          <a:lstStyle/>
          <a:p>
            <a:fld id="{ABF52BB8-33D3-BF4E-9782-688EA24F5BDF}" type="slidenum">
              <a:rPr kumimoji="1" lang="zh-CN" altLang="en-US" smtClean="0"/>
              <a:t>8</a:t>
            </a:fld>
            <a:endParaRPr kumimoji="1" lang="zh-CN" altLang="en-US"/>
          </a:p>
        </p:txBody>
      </p:sp>
    </p:spTree>
    <p:extLst>
      <p:ext uri="{BB962C8B-B14F-4D97-AF65-F5344CB8AC3E}">
        <p14:creationId xmlns:p14="http://schemas.microsoft.com/office/powerpoint/2010/main" val="1220569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你可以指定任何一列为类别</a:t>
            </a:r>
            <a:endParaRPr kumimoji="1" lang="zh-CN" altLang="en-US" dirty="0"/>
          </a:p>
        </p:txBody>
      </p:sp>
      <p:sp>
        <p:nvSpPr>
          <p:cNvPr id="4" name="幻灯片编号占位符 3"/>
          <p:cNvSpPr>
            <a:spLocks noGrp="1"/>
          </p:cNvSpPr>
          <p:nvPr>
            <p:ph type="sldNum" sz="quarter" idx="10"/>
          </p:nvPr>
        </p:nvSpPr>
        <p:spPr/>
        <p:txBody>
          <a:bodyPr/>
          <a:lstStyle/>
          <a:p>
            <a:fld id="{ABF52BB8-33D3-BF4E-9782-688EA24F5BDF}" type="slidenum">
              <a:rPr kumimoji="1" lang="zh-CN" altLang="en-US" smtClean="0"/>
              <a:t>9</a:t>
            </a:fld>
            <a:endParaRPr kumimoji="1" lang="zh-CN" altLang="en-US"/>
          </a:p>
        </p:txBody>
      </p:sp>
    </p:spTree>
    <p:extLst>
      <p:ext uri="{BB962C8B-B14F-4D97-AF65-F5344CB8AC3E}">
        <p14:creationId xmlns:p14="http://schemas.microsoft.com/office/powerpoint/2010/main" val="1758915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中软国际的数据显示用神经网络做分类的效果要比普通分类器好大概</a:t>
            </a:r>
            <a:r>
              <a:rPr kumimoji="1" lang="en-US" altLang="zh-CN" dirty="0" smtClean="0"/>
              <a:t>10%</a:t>
            </a:r>
            <a:r>
              <a:rPr kumimoji="1" lang="zh-CN" altLang="en-US" dirty="0" smtClean="0"/>
              <a:t>左右</a:t>
            </a:r>
          </a:p>
          <a:p>
            <a:r>
              <a:rPr kumimoji="1" lang="zh-CN" altLang="en-US" dirty="0" smtClean="0"/>
              <a:t>所以如果试遍了所有分类器效果还不好可以试试神经网络</a:t>
            </a:r>
            <a:endParaRPr kumimoji="1" lang="en-US" altLang="zh-CN" dirty="0" smtClean="0"/>
          </a:p>
          <a:p>
            <a:r>
              <a:rPr kumimoji="1" lang="en-US" altLang="zh-CN" dirty="0" smtClean="0"/>
              <a:t>Weather</a:t>
            </a:r>
          </a:p>
          <a:p>
            <a:endParaRPr kumimoji="1" lang="zh-CN" altLang="en-US" dirty="0"/>
          </a:p>
        </p:txBody>
      </p:sp>
      <p:sp>
        <p:nvSpPr>
          <p:cNvPr id="4" name="幻灯片编号占位符 3"/>
          <p:cNvSpPr>
            <a:spLocks noGrp="1"/>
          </p:cNvSpPr>
          <p:nvPr>
            <p:ph type="sldNum" sz="quarter" idx="10"/>
          </p:nvPr>
        </p:nvSpPr>
        <p:spPr/>
        <p:txBody>
          <a:bodyPr/>
          <a:lstStyle/>
          <a:p>
            <a:fld id="{ABF52BB8-33D3-BF4E-9782-688EA24F5BDF}" type="slidenum">
              <a:rPr kumimoji="1" lang="zh-CN" altLang="en-US" smtClean="0"/>
              <a:t>10</a:t>
            </a:fld>
            <a:endParaRPr kumimoji="1" lang="zh-CN" altLang="en-US"/>
          </a:p>
        </p:txBody>
      </p:sp>
    </p:spTree>
    <p:extLst>
      <p:ext uri="{BB962C8B-B14F-4D97-AF65-F5344CB8AC3E}">
        <p14:creationId xmlns:p14="http://schemas.microsoft.com/office/powerpoint/2010/main" val="25855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如果用了神经网络发现结果还是不好怎么办。因为神经网络也只是通过算法来提高预测结果，所以从本质上来说还是依靠数据的。</a:t>
            </a:r>
          </a:p>
          <a:p>
            <a:r>
              <a:rPr kumimoji="1" lang="en-US" altLang="zh-CN" dirty="0" err="1" smtClean="0"/>
              <a:t>Labor.arff</a:t>
            </a:r>
            <a:endParaRPr kumimoji="1" lang="zh-CN" altLang="en-US" dirty="0" smtClean="0"/>
          </a:p>
          <a:p>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ABF52BB8-33D3-BF4E-9782-688EA24F5BDF}" type="slidenum">
              <a:rPr kumimoji="1" lang="zh-CN" altLang="en-US" smtClean="0"/>
              <a:t>11</a:t>
            </a:fld>
            <a:endParaRPr kumimoji="1" lang="zh-CN" altLang="en-US"/>
          </a:p>
        </p:txBody>
      </p:sp>
    </p:spTree>
    <p:extLst>
      <p:ext uri="{BB962C8B-B14F-4D97-AF65-F5344CB8AC3E}">
        <p14:creationId xmlns:p14="http://schemas.microsoft.com/office/powerpoint/2010/main" val="184078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如果说选了特征还是没有办法达到很好的分类效果</a:t>
            </a:r>
          </a:p>
          <a:p>
            <a:r>
              <a:rPr kumimoji="1" lang="zh-CN" altLang="en-US" dirty="0" smtClean="0"/>
              <a:t>可以根据图形自己构造分类器</a:t>
            </a:r>
          </a:p>
          <a:p>
            <a:r>
              <a:rPr kumimoji="1" lang="en-US" altLang="zh-CN" dirty="0" smtClean="0"/>
              <a:t>Segment-</a:t>
            </a:r>
            <a:r>
              <a:rPr kumimoji="1" lang="en-US" altLang="zh-CN" dirty="0" err="1" smtClean="0"/>
              <a:t>challenge.arff</a:t>
            </a:r>
            <a:endParaRPr kumimoji="1" lang="zh-CN" altLang="en-US" dirty="0" smtClean="0"/>
          </a:p>
          <a:p>
            <a:endParaRPr kumimoji="1" lang="zh-CN" altLang="en-US" dirty="0"/>
          </a:p>
        </p:txBody>
      </p:sp>
      <p:sp>
        <p:nvSpPr>
          <p:cNvPr id="4" name="幻灯片编号占位符 3"/>
          <p:cNvSpPr>
            <a:spLocks noGrp="1"/>
          </p:cNvSpPr>
          <p:nvPr>
            <p:ph type="sldNum" sz="quarter" idx="10"/>
          </p:nvPr>
        </p:nvSpPr>
        <p:spPr/>
        <p:txBody>
          <a:bodyPr/>
          <a:lstStyle/>
          <a:p>
            <a:fld id="{ABF52BB8-33D3-BF4E-9782-688EA24F5BDF}" type="slidenum">
              <a:rPr kumimoji="1" lang="zh-CN" altLang="en-US" smtClean="0"/>
              <a:t>12</a:t>
            </a:fld>
            <a:endParaRPr kumimoji="1" lang="zh-CN" altLang="en-US"/>
          </a:p>
        </p:txBody>
      </p:sp>
    </p:spTree>
    <p:extLst>
      <p:ext uri="{BB962C8B-B14F-4D97-AF65-F5344CB8AC3E}">
        <p14:creationId xmlns:p14="http://schemas.microsoft.com/office/powerpoint/2010/main" val="134716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145BB9DE-9CF2-FC4C-AD3F-5A5BC524F27E}" type="datetimeFigureOut">
              <a:rPr kumimoji="1" lang="zh-CN" altLang="en-US" smtClean="0"/>
              <a:t>16/5/15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1458D1A-F4A5-6D49-AAEF-C641717AFBAB}" type="slidenum">
              <a:rPr kumimoji="1" lang="zh-CN" altLang="en-US" smtClean="0"/>
              <a:t>‹#›</a:t>
            </a:fld>
            <a:endParaRPr kumimoji="1" lang="zh-CN" altLang="en-US"/>
          </a:p>
        </p:txBody>
      </p:sp>
    </p:spTree>
    <p:extLst>
      <p:ext uri="{BB962C8B-B14F-4D97-AF65-F5344CB8AC3E}">
        <p14:creationId xmlns:p14="http://schemas.microsoft.com/office/powerpoint/2010/main" val="140370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145BB9DE-9CF2-FC4C-AD3F-5A5BC524F27E}" type="datetimeFigureOut">
              <a:rPr kumimoji="1" lang="zh-CN" altLang="en-US" smtClean="0"/>
              <a:t>16/5/15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1458D1A-F4A5-6D49-AAEF-C641717AFBAB}" type="slidenum">
              <a:rPr kumimoji="1" lang="zh-CN" altLang="en-US" smtClean="0"/>
              <a:t>‹#›</a:t>
            </a:fld>
            <a:endParaRPr kumimoji="1" lang="zh-CN" altLang="en-US"/>
          </a:p>
        </p:txBody>
      </p:sp>
    </p:spTree>
    <p:extLst>
      <p:ext uri="{BB962C8B-B14F-4D97-AF65-F5344CB8AC3E}">
        <p14:creationId xmlns:p14="http://schemas.microsoft.com/office/powerpoint/2010/main" val="21573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145BB9DE-9CF2-FC4C-AD3F-5A5BC524F27E}" type="datetimeFigureOut">
              <a:rPr kumimoji="1" lang="zh-CN" altLang="en-US" smtClean="0"/>
              <a:t>16/5/15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1458D1A-F4A5-6D49-AAEF-C641717AFBAB}" type="slidenum">
              <a:rPr kumimoji="1" lang="zh-CN" altLang="en-US" smtClean="0"/>
              <a:t>‹#›</a:t>
            </a:fld>
            <a:endParaRPr kumimoji="1" lang="zh-CN" altLang="en-US"/>
          </a:p>
        </p:txBody>
      </p:sp>
    </p:spTree>
    <p:extLst>
      <p:ext uri="{BB962C8B-B14F-4D97-AF65-F5344CB8AC3E}">
        <p14:creationId xmlns:p14="http://schemas.microsoft.com/office/powerpoint/2010/main" val="92949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145BB9DE-9CF2-FC4C-AD3F-5A5BC524F27E}" type="datetimeFigureOut">
              <a:rPr kumimoji="1" lang="zh-CN" altLang="en-US" smtClean="0"/>
              <a:t>16/5/15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1458D1A-F4A5-6D49-AAEF-C641717AFBAB}" type="slidenum">
              <a:rPr kumimoji="1" lang="zh-CN" altLang="en-US" smtClean="0"/>
              <a:t>‹#›</a:t>
            </a:fld>
            <a:endParaRPr kumimoji="1" lang="zh-CN" altLang="en-US"/>
          </a:p>
        </p:txBody>
      </p:sp>
    </p:spTree>
    <p:extLst>
      <p:ext uri="{BB962C8B-B14F-4D97-AF65-F5344CB8AC3E}">
        <p14:creationId xmlns:p14="http://schemas.microsoft.com/office/powerpoint/2010/main" val="190319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145BB9DE-9CF2-FC4C-AD3F-5A5BC524F27E}" type="datetimeFigureOut">
              <a:rPr kumimoji="1" lang="zh-CN" altLang="en-US" smtClean="0"/>
              <a:t>16/5/15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B1458D1A-F4A5-6D49-AAEF-C641717AFBAB}" type="slidenum">
              <a:rPr kumimoji="1" lang="zh-CN" altLang="en-US" smtClean="0"/>
              <a:t>‹#›</a:t>
            </a:fld>
            <a:endParaRPr kumimoji="1" lang="zh-CN" altLang="en-US"/>
          </a:p>
        </p:txBody>
      </p:sp>
    </p:spTree>
    <p:extLst>
      <p:ext uri="{BB962C8B-B14F-4D97-AF65-F5344CB8AC3E}">
        <p14:creationId xmlns:p14="http://schemas.microsoft.com/office/powerpoint/2010/main" val="1680756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145BB9DE-9CF2-FC4C-AD3F-5A5BC524F27E}" type="datetimeFigureOut">
              <a:rPr kumimoji="1" lang="zh-CN" altLang="en-US" smtClean="0"/>
              <a:t>16/5/15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1458D1A-F4A5-6D49-AAEF-C641717AFBAB}" type="slidenum">
              <a:rPr kumimoji="1" lang="zh-CN" altLang="en-US" smtClean="0"/>
              <a:t>‹#›</a:t>
            </a:fld>
            <a:endParaRPr kumimoji="1" lang="zh-CN" altLang="en-US"/>
          </a:p>
        </p:txBody>
      </p:sp>
    </p:spTree>
    <p:extLst>
      <p:ext uri="{BB962C8B-B14F-4D97-AF65-F5344CB8AC3E}">
        <p14:creationId xmlns:p14="http://schemas.microsoft.com/office/powerpoint/2010/main" val="47910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145BB9DE-9CF2-FC4C-AD3F-5A5BC524F27E}" type="datetimeFigureOut">
              <a:rPr kumimoji="1" lang="zh-CN" altLang="en-US" smtClean="0"/>
              <a:t>16/5/15</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B1458D1A-F4A5-6D49-AAEF-C641717AFBAB}" type="slidenum">
              <a:rPr kumimoji="1" lang="zh-CN" altLang="en-US" smtClean="0"/>
              <a:t>‹#›</a:t>
            </a:fld>
            <a:endParaRPr kumimoji="1" lang="zh-CN" altLang="en-US"/>
          </a:p>
        </p:txBody>
      </p:sp>
    </p:spTree>
    <p:extLst>
      <p:ext uri="{BB962C8B-B14F-4D97-AF65-F5344CB8AC3E}">
        <p14:creationId xmlns:p14="http://schemas.microsoft.com/office/powerpoint/2010/main" val="143747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145BB9DE-9CF2-FC4C-AD3F-5A5BC524F27E}" type="datetimeFigureOut">
              <a:rPr kumimoji="1" lang="zh-CN" altLang="en-US" smtClean="0"/>
              <a:t>16/5/15</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B1458D1A-F4A5-6D49-AAEF-C641717AFBAB}" type="slidenum">
              <a:rPr kumimoji="1" lang="zh-CN" altLang="en-US" smtClean="0"/>
              <a:t>‹#›</a:t>
            </a:fld>
            <a:endParaRPr kumimoji="1" lang="zh-CN" altLang="en-US"/>
          </a:p>
        </p:txBody>
      </p:sp>
    </p:spTree>
    <p:extLst>
      <p:ext uri="{BB962C8B-B14F-4D97-AF65-F5344CB8AC3E}">
        <p14:creationId xmlns:p14="http://schemas.microsoft.com/office/powerpoint/2010/main" val="46411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45BB9DE-9CF2-FC4C-AD3F-5A5BC524F27E}" type="datetimeFigureOut">
              <a:rPr kumimoji="1" lang="zh-CN" altLang="en-US" smtClean="0"/>
              <a:t>16/5/15</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B1458D1A-F4A5-6D49-AAEF-C641717AFBAB}" type="slidenum">
              <a:rPr kumimoji="1" lang="zh-CN" altLang="en-US" smtClean="0"/>
              <a:t>‹#›</a:t>
            </a:fld>
            <a:endParaRPr kumimoji="1" lang="zh-CN" altLang="en-US"/>
          </a:p>
        </p:txBody>
      </p:sp>
    </p:spTree>
    <p:extLst>
      <p:ext uri="{BB962C8B-B14F-4D97-AF65-F5344CB8AC3E}">
        <p14:creationId xmlns:p14="http://schemas.microsoft.com/office/powerpoint/2010/main" val="80408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145BB9DE-9CF2-FC4C-AD3F-5A5BC524F27E}" type="datetimeFigureOut">
              <a:rPr kumimoji="1" lang="zh-CN" altLang="en-US" smtClean="0"/>
              <a:t>16/5/15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1458D1A-F4A5-6D49-AAEF-C641717AFBAB}" type="slidenum">
              <a:rPr kumimoji="1" lang="zh-CN" altLang="en-US" smtClean="0"/>
              <a:t>‹#›</a:t>
            </a:fld>
            <a:endParaRPr kumimoji="1" lang="zh-CN" altLang="en-US"/>
          </a:p>
        </p:txBody>
      </p:sp>
    </p:spTree>
    <p:extLst>
      <p:ext uri="{BB962C8B-B14F-4D97-AF65-F5344CB8AC3E}">
        <p14:creationId xmlns:p14="http://schemas.microsoft.com/office/powerpoint/2010/main" val="10558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145BB9DE-9CF2-FC4C-AD3F-5A5BC524F27E}" type="datetimeFigureOut">
              <a:rPr kumimoji="1" lang="zh-CN" altLang="en-US" smtClean="0"/>
              <a:t>16/5/15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B1458D1A-F4A5-6D49-AAEF-C641717AFBAB}" type="slidenum">
              <a:rPr kumimoji="1" lang="zh-CN" altLang="en-US" smtClean="0"/>
              <a:t>‹#›</a:t>
            </a:fld>
            <a:endParaRPr kumimoji="1" lang="zh-CN" altLang="en-US"/>
          </a:p>
        </p:txBody>
      </p:sp>
    </p:spTree>
    <p:extLst>
      <p:ext uri="{BB962C8B-B14F-4D97-AF65-F5344CB8AC3E}">
        <p14:creationId xmlns:p14="http://schemas.microsoft.com/office/powerpoint/2010/main" val="7230811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BB9DE-9CF2-FC4C-AD3F-5A5BC524F27E}" type="datetimeFigureOut">
              <a:rPr kumimoji="1" lang="zh-CN" altLang="en-US" smtClean="0"/>
              <a:t>16/5/15</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58D1A-F4A5-6D49-AAEF-C641717AFBAB}" type="slidenum">
              <a:rPr kumimoji="1" lang="zh-CN" altLang="en-US" smtClean="0"/>
              <a:t>‹#›</a:t>
            </a:fld>
            <a:endParaRPr kumimoji="1" lang="zh-CN" altLang="en-US"/>
          </a:p>
        </p:txBody>
      </p:sp>
    </p:spTree>
    <p:extLst>
      <p:ext uri="{BB962C8B-B14F-4D97-AF65-F5344CB8AC3E}">
        <p14:creationId xmlns:p14="http://schemas.microsoft.com/office/powerpoint/2010/main" val="174073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en-US" altLang="zh-CN" b="1" dirty="0" smtClean="0">
                <a:solidFill>
                  <a:srgbClr val="FF0000"/>
                </a:solidFill>
              </a:rPr>
              <a:t>Data</a:t>
            </a:r>
            <a:r>
              <a:rPr kumimoji="1" lang="zh-CN" altLang="en-US" b="1" dirty="0" smtClean="0">
                <a:solidFill>
                  <a:srgbClr val="FF0000"/>
                </a:solidFill>
              </a:rPr>
              <a:t> </a:t>
            </a:r>
            <a:r>
              <a:rPr kumimoji="1" lang="en-US" altLang="zh-CN" b="1" dirty="0" smtClean="0">
                <a:solidFill>
                  <a:srgbClr val="FF0000"/>
                </a:solidFill>
              </a:rPr>
              <a:t>Mining</a:t>
            </a:r>
            <a:r>
              <a:rPr kumimoji="1" lang="zh-CN" altLang="en-US" b="1" dirty="0" smtClean="0">
                <a:solidFill>
                  <a:srgbClr val="FF0000"/>
                </a:solidFill>
              </a:rPr>
              <a:t> </a:t>
            </a:r>
            <a:r>
              <a:rPr kumimoji="1" lang="en-US" altLang="zh-CN" b="1" dirty="0" smtClean="0">
                <a:solidFill>
                  <a:srgbClr val="FF0000"/>
                </a:solidFill>
              </a:rPr>
              <a:t>With</a:t>
            </a:r>
            <a:r>
              <a:rPr kumimoji="1" lang="zh-CN" altLang="en-US" b="1" dirty="0" smtClean="0">
                <a:solidFill>
                  <a:srgbClr val="FF0000"/>
                </a:solidFill>
              </a:rPr>
              <a:t> </a:t>
            </a:r>
            <a:r>
              <a:rPr kumimoji="1" lang="en-US" altLang="zh-CN" b="1" dirty="0" smtClean="0">
                <a:solidFill>
                  <a:srgbClr val="FF0000"/>
                </a:solidFill>
              </a:rPr>
              <a:t>WEKA</a:t>
            </a:r>
            <a:endParaRPr kumimoji="1" lang="zh-CN" altLang="en-US" b="1" dirty="0">
              <a:solidFill>
                <a:srgbClr val="FF0000"/>
              </a:solidFill>
            </a:endParaRPr>
          </a:p>
        </p:txBody>
      </p:sp>
      <p:sp>
        <p:nvSpPr>
          <p:cNvPr id="3" name="副标题 2"/>
          <p:cNvSpPr>
            <a:spLocks noGrp="1"/>
          </p:cNvSpPr>
          <p:nvPr>
            <p:ph type="subTitle" idx="1"/>
          </p:nvPr>
        </p:nvSpPr>
        <p:spPr/>
        <p:txBody>
          <a:bodyPr/>
          <a:lstStyle/>
          <a:p>
            <a:r>
              <a:rPr kumimoji="1" lang="en-US" altLang="zh-CN" dirty="0" smtClean="0"/>
              <a:t>Qian</a:t>
            </a:r>
            <a:r>
              <a:rPr kumimoji="1" lang="zh-CN" altLang="en-US" dirty="0" smtClean="0"/>
              <a:t> </a:t>
            </a:r>
            <a:r>
              <a:rPr kumimoji="1" lang="en-US" altLang="zh-CN" dirty="0" err="1" smtClean="0"/>
              <a:t>Zhenzheng</a:t>
            </a:r>
            <a:endParaRPr kumimoji="1" lang="zh-CN" altLang="en-US" dirty="0"/>
          </a:p>
        </p:txBody>
      </p:sp>
    </p:spTree>
    <p:extLst>
      <p:ext uri="{BB962C8B-B14F-4D97-AF65-F5344CB8AC3E}">
        <p14:creationId xmlns:p14="http://schemas.microsoft.com/office/powerpoint/2010/main" val="201750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Neural</a:t>
            </a:r>
            <a:r>
              <a:rPr lang="zh-CN" altLang="en-US" dirty="0" smtClean="0">
                <a:latin typeface="+mj-lt"/>
              </a:rPr>
              <a:t> </a:t>
            </a:r>
            <a:r>
              <a:rPr lang="en-US" altLang="zh-CN" dirty="0" smtClean="0">
                <a:latin typeface="+mj-lt"/>
              </a:rPr>
              <a:t>Network</a:t>
            </a:r>
            <a:r>
              <a:rPr lang="zh-CN" altLang="en-US" dirty="0" smtClean="0">
                <a:latin typeface="+mj-lt"/>
              </a:rPr>
              <a:t/>
            </a:r>
            <a:br>
              <a:rPr lang="zh-CN" altLang="en-US" dirty="0" smtClean="0">
                <a:latin typeface="+mj-lt"/>
              </a:rPr>
            </a:br>
            <a:endParaRPr kumimoji="1"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1400" y="1261511"/>
            <a:ext cx="7050222" cy="5093252"/>
          </a:xfrm>
        </p:spPr>
      </p:pic>
    </p:spTree>
    <p:extLst>
      <p:ext uri="{BB962C8B-B14F-4D97-AF65-F5344CB8AC3E}">
        <p14:creationId xmlns:p14="http://schemas.microsoft.com/office/powerpoint/2010/main" val="613930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mj-lt"/>
              </a:rPr>
              <a:t>How</a:t>
            </a:r>
            <a:r>
              <a:rPr kumimoji="1" lang="zh-CN" altLang="en-US" dirty="0" smtClean="0">
                <a:latin typeface="+mj-lt"/>
              </a:rPr>
              <a:t> </a:t>
            </a:r>
            <a:r>
              <a:rPr kumimoji="1" lang="en-US" altLang="zh-CN" dirty="0" smtClean="0">
                <a:latin typeface="+mj-lt"/>
              </a:rPr>
              <a:t>to</a:t>
            </a:r>
            <a:r>
              <a:rPr kumimoji="1" lang="zh-CN" altLang="en-US" dirty="0" smtClean="0">
                <a:latin typeface="+mj-lt"/>
              </a:rPr>
              <a:t> </a:t>
            </a:r>
            <a:r>
              <a:rPr kumimoji="1" lang="en-US" altLang="zh-CN" dirty="0" smtClean="0">
                <a:latin typeface="+mj-lt"/>
              </a:rPr>
              <a:t>improve</a:t>
            </a:r>
            <a:r>
              <a:rPr kumimoji="1" lang="zh-CN" altLang="en-US" dirty="0" smtClean="0">
                <a:latin typeface="+mj-lt"/>
              </a:rPr>
              <a:t> </a:t>
            </a:r>
            <a:r>
              <a:rPr kumimoji="1" lang="en-US" altLang="zh-CN" dirty="0" smtClean="0">
                <a:latin typeface="+mj-lt"/>
              </a:rPr>
              <a:t>the</a:t>
            </a:r>
            <a:r>
              <a:rPr kumimoji="1" lang="zh-CN" altLang="en-US" dirty="0" smtClean="0">
                <a:latin typeface="+mj-lt"/>
              </a:rPr>
              <a:t> </a:t>
            </a:r>
            <a:r>
              <a:rPr kumimoji="1" lang="en-US" altLang="zh-CN" dirty="0" smtClean="0">
                <a:latin typeface="+mj-lt"/>
              </a:rPr>
              <a:t>performance</a:t>
            </a:r>
            <a:r>
              <a:rPr kumimoji="1" lang="zh-CN" altLang="en-US" dirty="0" smtClean="0">
                <a:latin typeface="+mj-lt"/>
              </a:rPr>
              <a:t> </a:t>
            </a:r>
            <a:r>
              <a:rPr kumimoji="1" lang="en-US" altLang="zh-CN" dirty="0" smtClean="0">
                <a:latin typeface="+mj-lt"/>
              </a:rPr>
              <a:t>of</a:t>
            </a:r>
            <a:r>
              <a:rPr kumimoji="1" lang="zh-CN" altLang="en-US" dirty="0" smtClean="0">
                <a:latin typeface="+mj-lt"/>
              </a:rPr>
              <a:t> </a:t>
            </a:r>
            <a:r>
              <a:rPr kumimoji="1" lang="en-US" altLang="zh-CN" dirty="0" smtClean="0">
                <a:latin typeface="+mj-lt"/>
              </a:rPr>
              <a:t>classifier</a:t>
            </a:r>
            <a:r>
              <a:rPr kumimoji="1" lang="zh-CN" altLang="en-US" dirty="0" smtClean="0">
                <a:latin typeface="+mj-lt"/>
              </a:rPr>
              <a:t/>
            </a:r>
            <a:br>
              <a:rPr kumimoji="1" lang="zh-CN" altLang="en-US" dirty="0" smtClean="0">
                <a:latin typeface="+mj-lt"/>
              </a:rPr>
            </a:br>
            <a:endParaRPr kumimoji="1" lang="zh-CN" altLang="en-US" dirty="0"/>
          </a:p>
        </p:txBody>
      </p:sp>
      <p:sp>
        <p:nvSpPr>
          <p:cNvPr id="3" name="内容占位符 2"/>
          <p:cNvSpPr>
            <a:spLocks noGrp="1"/>
          </p:cNvSpPr>
          <p:nvPr>
            <p:ph idx="1"/>
          </p:nvPr>
        </p:nvSpPr>
        <p:spPr/>
        <p:txBody>
          <a:bodyPr/>
          <a:lstStyle/>
          <a:p>
            <a:pPr marL="0" indent="0">
              <a:buNone/>
            </a:pPr>
            <a:r>
              <a:rPr kumimoji="1" lang="en-US" altLang="zh-CN" b="1" dirty="0" smtClean="0">
                <a:solidFill>
                  <a:srgbClr val="FF0000"/>
                </a:solidFill>
              </a:rPr>
              <a:t>Select</a:t>
            </a:r>
            <a:r>
              <a:rPr kumimoji="1" lang="zh-CN" altLang="en-US" b="1" dirty="0" smtClean="0">
                <a:solidFill>
                  <a:srgbClr val="FF0000"/>
                </a:solidFill>
              </a:rPr>
              <a:t> </a:t>
            </a:r>
            <a:r>
              <a:rPr kumimoji="1" lang="en-US" altLang="zh-CN" b="1" dirty="0" smtClean="0">
                <a:solidFill>
                  <a:srgbClr val="FF0000"/>
                </a:solidFill>
              </a:rPr>
              <a:t>attributes</a:t>
            </a:r>
            <a:r>
              <a:rPr kumimoji="1" lang="zh-CN" altLang="en-US" b="1" dirty="0" smtClean="0">
                <a:solidFill>
                  <a:srgbClr val="FF0000"/>
                </a:solidFill>
              </a:rPr>
              <a:t> </a:t>
            </a:r>
            <a:r>
              <a:rPr kumimoji="1" lang="en-US" altLang="zh-CN" b="1" dirty="0" smtClean="0">
                <a:solidFill>
                  <a:srgbClr val="FF0000"/>
                </a:solidFill>
              </a:rPr>
              <a:t>manually</a:t>
            </a:r>
            <a:r>
              <a:rPr kumimoji="1" lang="zh-CN" altLang="en-US" b="1" dirty="0" smtClean="0">
                <a:solidFill>
                  <a:srgbClr val="FF0000"/>
                </a:solidFill>
              </a:rPr>
              <a:t> </a:t>
            </a:r>
            <a:r>
              <a:rPr kumimoji="1" lang="en-US" altLang="zh-CN" b="1" dirty="0" smtClean="0">
                <a:solidFill>
                  <a:srgbClr val="FF0000"/>
                </a:solidFill>
              </a:rPr>
              <a:t>or</a:t>
            </a:r>
            <a:r>
              <a:rPr kumimoji="1" lang="zh-CN" altLang="en-US" b="1" dirty="0" smtClean="0">
                <a:solidFill>
                  <a:srgbClr val="FF0000"/>
                </a:solidFill>
              </a:rPr>
              <a:t> </a:t>
            </a:r>
            <a:r>
              <a:rPr kumimoji="1" lang="en-US" altLang="zh-CN" b="1" dirty="0" smtClean="0">
                <a:solidFill>
                  <a:srgbClr val="FF0000"/>
                </a:solidFill>
              </a:rPr>
              <a:t>automatically</a:t>
            </a:r>
            <a:r>
              <a:rPr kumimoji="1" lang="zh-CN" altLang="en-US" b="1" dirty="0" smtClean="0">
                <a:solidFill>
                  <a:srgbClr val="FF0000"/>
                </a:solidFill>
              </a:rPr>
              <a:t> </a:t>
            </a:r>
            <a:endParaRPr kumimoji="1" lang="zh-CN" altLang="en-US" b="1" dirty="0">
              <a:solidFill>
                <a:srgbClr val="FF0000"/>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235200"/>
            <a:ext cx="6032500" cy="4406900"/>
          </a:xfrm>
          <a:prstGeom prst="rect">
            <a:avLst/>
          </a:prstGeom>
        </p:spPr>
      </p:pic>
    </p:spTree>
    <p:extLst>
      <p:ext uri="{BB962C8B-B14F-4D97-AF65-F5344CB8AC3E}">
        <p14:creationId xmlns:p14="http://schemas.microsoft.com/office/powerpoint/2010/main" val="604074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mj-lt"/>
              </a:rPr>
              <a:t>How</a:t>
            </a:r>
            <a:r>
              <a:rPr kumimoji="1" lang="zh-CN" altLang="en-US" dirty="0" smtClean="0">
                <a:latin typeface="+mj-lt"/>
              </a:rPr>
              <a:t> </a:t>
            </a:r>
            <a:r>
              <a:rPr kumimoji="1" lang="en-US" altLang="zh-CN" dirty="0" smtClean="0">
                <a:latin typeface="+mj-lt"/>
              </a:rPr>
              <a:t>to</a:t>
            </a:r>
            <a:r>
              <a:rPr kumimoji="1" lang="zh-CN" altLang="en-US" dirty="0" smtClean="0">
                <a:latin typeface="+mj-lt"/>
              </a:rPr>
              <a:t> </a:t>
            </a:r>
            <a:r>
              <a:rPr kumimoji="1" lang="en-US" altLang="zh-CN" dirty="0" smtClean="0">
                <a:latin typeface="+mj-lt"/>
              </a:rPr>
              <a:t>improve</a:t>
            </a:r>
            <a:r>
              <a:rPr kumimoji="1" lang="zh-CN" altLang="en-US" dirty="0" smtClean="0">
                <a:latin typeface="+mj-lt"/>
              </a:rPr>
              <a:t> </a:t>
            </a:r>
            <a:r>
              <a:rPr kumimoji="1" lang="en-US" altLang="zh-CN" dirty="0" smtClean="0">
                <a:latin typeface="+mj-lt"/>
              </a:rPr>
              <a:t>the</a:t>
            </a:r>
            <a:r>
              <a:rPr kumimoji="1" lang="zh-CN" altLang="en-US" dirty="0" smtClean="0">
                <a:latin typeface="+mj-lt"/>
              </a:rPr>
              <a:t> </a:t>
            </a:r>
            <a:r>
              <a:rPr kumimoji="1" lang="en-US" altLang="zh-CN" dirty="0" smtClean="0">
                <a:latin typeface="+mj-lt"/>
              </a:rPr>
              <a:t>performance</a:t>
            </a:r>
            <a:r>
              <a:rPr kumimoji="1" lang="zh-CN" altLang="en-US" dirty="0" smtClean="0">
                <a:latin typeface="+mj-lt"/>
              </a:rPr>
              <a:t> </a:t>
            </a:r>
            <a:r>
              <a:rPr kumimoji="1" lang="en-US" altLang="zh-CN" dirty="0" smtClean="0">
                <a:latin typeface="+mj-lt"/>
              </a:rPr>
              <a:t>of</a:t>
            </a:r>
            <a:r>
              <a:rPr kumimoji="1" lang="zh-CN" altLang="en-US" dirty="0" smtClean="0">
                <a:latin typeface="+mj-lt"/>
              </a:rPr>
              <a:t> </a:t>
            </a:r>
            <a:r>
              <a:rPr kumimoji="1" lang="en-US" altLang="zh-CN" dirty="0" smtClean="0">
                <a:latin typeface="+mj-lt"/>
              </a:rPr>
              <a:t>classifier</a:t>
            </a:r>
            <a:r>
              <a:rPr kumimoji="1" lang="zh-CN" altLang="en-US" dirty="0" smtClean="0">
                <a:latin typeface="+mj-lt"/>
              </a:rPr>
              <a:t/>
            </a:r>
            <a:br>
              <a:rPr kumimoji="1" lang="zh-CN" altLang="en-US" dirty="0" smtClean="0">
                <a:latin typeface="+mj-lt"/>
              </a:rPr>
            </a:br>
            <a:endParaRPr kumimoji="1" lang="zh-CN" altLang="en-US" dirty="0"/>
          </a:p>
        </p:txBody>
      </p:sp>
      <p:sp>
        <p:nvSpPr>
          <p:cNvPr id="3" name="内容占位符 2"/>
          <p:cNvSpPr>
            <a:spLocks noGrp="1"/>
          </p:cNvSpPr>
          <p:nvPr>
            <p:ph idx="1"/>
          </p:nvPr>
        </p:nvSpPr>
        <p:spPr/>
        <p:txBody>
          <a:bodyPr/>
          <a:lstStyle/>
          <a:p>
            <a:pPr marL="0" indent="0">
              <a:buNone/>
            </a:pPr>
            <a:r>
              <a:rPr kumimoji="1" lang="en-US" altLang="zh-CN" b="1" dirty="0" err="1" smtClean="0">
                <a:solidFill>
                  <a:srgbClr val="FF0000"/>
                </a:solidFill>
              </a:rPr>
              <a:t>Creat</a:t>
            </a:r>
            <a:r>
              <a:rPr kumimoji="1" lang="zh-CN" altLang="en-US" b="1" dirty="0" smtClean="0">
                <a:solidFill>
                  <a:srgbClr val="FF0000"/>
                </a:solidFill>
              </a:rPr>
              <a:t> </a:t>
            </a:r>
            <a:r>
              <a:rPr kumimoji="1" lang="en-US" altLang="zh-CN" b="1" dirty="0" smtClean="0">
                <a:solidFill>
                  <a:srgbClr val="FF0000"/>
                </a:solidFill>
              </a:rPr>
              <a:t>a</a:t>
            </a:r>
            <a:r>
              <a:rPr kumimoji="1" lang="zh-CN" altLang="en-US" b="1" dirty="0" smtClean="0">
                <a:solidFill>
                  <a:srgbClr val="FF0000"/>
                </a:solidFill>
              </a:rPr>
              <a:t> </a:t>
            </a:r>
            <a:r>
              <a:rPr kumimoji="1" lang="en-US" altLang="zh-CN" b="1" dirty="0" smtClean="0">
                <a:solidFill>
                  <a:srgbClr val="FF0000"/>
                </a:solidFill>
              </a:rPr>
              <a:t>classifier</a:t>
            </a:r>
            <a:r>
              <a:rPr kumimoji="1" lang="zh-CN" altLang="en-US" b="1" dirty="0" smtClean="0">
                <a:solidFill>
                  <a:srgbClr val="FF0000"/>
                </a:solidFill>
              </a:rPr>
              <a:t> </a:t>
            </a:r>
            <a:r>
              <a:rPr kumimoji="1" lang="en-US" altLang="zh-CN" b="1" dirty="0" smtClean="0">
                <a:solidFill>
                  <a:srgbClr val="FF0000"/>
                </a:solidFill>
              </a:rPr>
              <a:t>manually</a:t>
            </a:r>
            <a:r>
              <a:rPr kumimoji="1" lang="zh-CN" altLang="en-US" b="1" dirty="0" smtClean="0">
                <a:solidFill>
                  <a:srgbClr val="FF0000"/>
                </a:solidFill>
              </a:rPr>
              <a:t>  </a:t>
            </a:r>
            <a:endParaRPr kumimoji="1" lang="zh-CN" altLang="en-US" b="1" dirty="0">
              <a:solidFill>
                <a:srgbClr val="FF0000"/>
              </a:solidFill>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468563"/>
            <a:ext cx="7416800" cy="3708400"/>
          </a:xfrm>
          <a:prstGeom prst="rect">
            <a:avLst/>
          </a:prstGeom>
        </p:spPr>
      </p:pic>
    </p:spTree>
    <p:extLst>
      <p:ext uri="{BB962C8B-B14F-4D97-AF65-F5344CB8AC3E}">
        <p14:creationId xmlns:p14="http://schemas.microsoft.com/office/powerpoint/2010/main" val="16797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mj-lt"/>
              </a:rPr>
              <a:t>Text</a:t>
            </a:r>
            <a:r>
              <a:rPr kumimoji="1" lang="zh-CN" altLang="en-US" dirty="0" smtClean="0">
                <a:latin typeface="+mj-lt"/>
              </a:rPr>
              <a:t> </a:t>
            </a:r>
            <a:r>
              <a:rPr kumimoji="1" lang="en-US" altLang="zh-CN" dirty="0" smtClean="0">
                <a:latin typeface="+mj-lt"/>
              </a:rPr>
              <a:t>classify</a:t>
            </a:r>
            <a:r>
              <a:rPr kumimoji="1" lang="zh-CN" altLang="en-US" dirty="0" smtClean="0">
                <a:latin typeface="+mj-lt"/>
              </a:rPr>
              <a:t/>
            </a:r>
            <a:br>
              <a:rPr kumimoji="1" lang="zh-CN" altLang="en-US" dirty="0" smtClean="0">
                <a:latin typeface="+mj-lt"/>
              </a:rPr>
            </a:br>
            <a:endParaRPr kumimoji="1" lang="zh-CN" altLang="en-US" dirty="0"/>
          </a:p>
        </p:txBody>
      </p:sp>
      <p:sp>
        <p:nvSpPr>
          <p:cNvPr id="3" name="内容占位符 2"/>
          <p:cNvSpPr>
            <a:spLocks noGrp="1"/>
          </p:cNvSpPr>
          <p:nvPr>
            <p:ph idx="1"/>
          </p:nvPr>
        </p:nvSpPr>
        <p:spPr/>
        <p:txBody>
          <a:bodyPr>
            <a:normAutofit/>
          </a:bodyPr>
          <a:lstStyle/>
          <a:p>
            <a:pPr marL="0" indent="0">
              <a:buNone/>
            </a:pPr>
            <a:r>
              <a:rPr kumimoji="1" lang="en-US" altLang="zh-CN" dirty="0" smtClean="0"/>
              <a:t>.</a:t>
            </a:r>
            <a:r>
              <a:rPr kumimoji="1" lang="en-US" altLang="zh-CN" dirty="0" err="1" smtClean="0"/>
              <a:t>arff</a:t>
            </a:r>
            <a:endParaRPr kumimoji="1" lang="en-US" altLang="zh-CN" dirty="0" smtClean="0"/>
          </a:p>
          <a:p>
            <a:pPr marL="0" indent="0">
              <a:buNone/>
            </a:pPr>
            <a:r>
              <a:rPr kumimoji="1" lang="en-US" altLang="zh-CN" dirty="0" smtClean="0"/>
              <a:t>@relation 'train set'</a:t>
            </a:r>
          </a:p>
          <a:p>
            <a:pPr marL="0" indent="0">
              <a:buNone/>
            </a:pPr>
            <a:r>
              <a:rPr kumimoji="1" lang="en-US" altLang="zh-CN" dirty="0" smtClean="0"/>
              <a:t>@attribute document string</a:t>
            </a:r>
          </a:p>
          <a:p>
            <a:pPr marL="0" indent="0">
              <a:buNone/>
            </a:pPr>
            <a:r>
              <a:rPr kumimoji="1" lang="en-US" altLang="zh-CN" dirty="0" smtClean="0"/>
              <a:t>@attribute class {1,0}</a:t>
            </a:r>
          </a:p>
          <a:p>
            <a:pPr marL="0" indent="0">
              <a:buNone/>
            </a:pPr>
            <a:r>
              <a:rPr kumimoji="1" lang="zh-CN" altLang="en-US" dirty="0" smtClean="0"/>
              <a:t> </a:t>
            </a:r>
            <a:r>
              <a:rPr kumimoji="1" lang="en-US" altLang="zh-CN" dirty="0" smtClean="0"/>
              <a:t>@data</a:t>
            </a:r>
          </a:p>
          <a:p>
            <a:pPr marL="0" indent="0">
              <a:buNone/>
            </a:pPr>
            <a:r>
              <a:rPr kumimoji="1" lang="en-US" altLang="zh-CN" dirty="0" smtClean="0"/>
              <a:t>'</a:t>
            </a:r>
            <a:r>
              <a:rPr kumimoji="1" lang="zh-CN" altLang="en-US" dirty="0" smtClean="0"/>
              <a:t>我 写 书 心得 ， 勘误 疑点 ， 兴趣 朋友 访问 网站 ， 交流 切磋 。 </a:t>
            </a:r>
            <a:r>
              <a:rPr kumimoji="1" lang="en-US" altLang="zh-CN" dirty="0" err="1" smtClean="0"/>
              <a:t>www.smallstonesoft.com</a:t>
            </a:r>
            <a:r>
              <a:rPr kumimoji="1" lang="en-US" altLang="zh-CN" dirty="0" smtClean="0"/>
              <a:t>', 1</a:t>
            </a:r>
          </a:p>
          <a:p>
            <a:pPr marL="0" indent="0">
              <a:buNone/>
            </a:pPr>
            <a:r>
              <a:rPr kumimoji="1" lang="zh-CN" altLang="en-US" dirty="0" smtClean="0"/>
              <a:t>美中不足 地方 错字 漏字 现象 ， 不能不 说 种 遗憾 。 想想 小时候 看 书 ， 从来 都 错别字 ， 怀念 做 学问 人 严谨 。</a:t>
            </a:r>
            <a:r>
              <a:rPr kumimoji="1" lang="en-US" altLang="zh-CN" dirty="0" smtClean="0"/>
              <a:t>', 1</a:t>
            </a:r>
            <a:endParaRPr kumimoji="1" lang="zh-CN" altLang="en-US" dirty="0"/>
          </a:p>
        </p:txBody>
      </p:sp>
    </p:spTree>
    <p:extLst>
      <p:ext uri="{BB962C8B-B14F-4D97-AF65-F5344CB8AC3E}">
        <p14:creationId xmlns:p14="http://schemas.microsoft.com/office/powerpoint/2010/main" val="1834789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mj-lt"/>
              </a:rPr>
              <a:t>Text</a:t>
            </a:r>
            <a:r>
              <a:rPr kumimoji="1" lang="zh-CN" altLang="en-US" dirty="0" smtClean="0">
                <a:latin typeface="+mj-lt"/>
              </a:rPr>
              <a:t> </a:t>
            </a:r>
            <a:r>
              <a:rPr kumimoji="1" lang="en-US" altLang="zh-CN" dirty="0" smtClean="0">
                <a:latin typeface="+mj-lt"/>
              </a:rPr>
              <a:t>classify</a:t>
            </a:r>
            <a:r>
              <a:rPr kumimoji="1" lang="zh-CN" altLang="en-US" dirty="0" smtClean="0">
                <a:latin typeface="+mj-lt"/>
              </a:rPr>
              <a:t/>
            </a:r>
            <a:br>
              <a:rPr kumimoji="1" lang="zh-CN" altLang="en-US" dirty="0" smtClean="0">
                <a:latin typeface="+mj-lt"/>
              </a:rPr>
            </a:br>
            <a:endParaRPr kumimoji="1" lang="zh-CN" altLang="en-US" dirty="0"/>
          </a:p>
        </p:txBody>
      </p:sp>
      <p:sp>
        <p:nvSpPr>
          <p:cNvPr id="3" name="内容占位符 2"/>
          <p:cNvSpPr>
            <a:spLocks noGrp="1"/>
          </p:cNvSpPr>
          <p:nvPr>
            <p:ph idx="1"/>
          </p:nvPr>
        </p:nvSpPr>
        <p:spPr/>
        <p:txBody>
          <a:bodyPr>
            <a:normAutofit/>
          </a:bodyPr>
          <a:lstStyle/>
          <a:p>
            <a:pPr marL="0" indent="0">
              <a:buNone/>
            </a:pPr>
            <a:r>
              <a:rPr lang="en-US" altLang="zh-CN" dirty="0" err="1" smtClean="0"/>
              <a:t>StringToWordVector</a:t>
            </a:r>
            <a:endParaRPr lang="en-US" altLang="zh-CN" dirty="0" smtClean="0"/>
          </a:p>
          <a:p>
            <a:pPr marL="0" indent="0">
              <a:buNone/>
            </a:pPr>
            <a:r>
              <a:rPr lang="en-US" altLang="zh-CN" dirty="0" err="1"/>
              <a:t>setClassIndex</a:t>
            </a:r>
            <a:r>
              <a:rPr lang="en-US" altLang="zh-CN" dirty="0"/>
              <a:t>(0</a:t>
            </a:r>
            <a:r>
              <a:rPr lang="en-US" altLang="zh-CN" dirty="0" smtClean="0"/>
              <a:t>)</a:t>
            </a:r>
          </a:p>
          <a:p>
            <a:pPr marL="0" indent="0">
              <a:buNone/>
            </a:pPr>
            <a:endParaRPr kumimoji="1" lang="en-US" altLang="zh-CN" dirty="0"/>
          </a:p>
          <a:p>
            <a:pPr marL="0" indent="0">
              <a:buNone/>
            </a:pPr>
            <a:r>
              <a:rPr kumimoji="1" lang="en-US" altLang="zh-CN" dirty="0" err="1" smtClean="0"/>
              <a:t>Ps.Stanford</a:t>
            </a:r>
            <a:r>
              <a:rPr kumimoji="1" lang="en-US" altLang="zh-CN" dirty="0" smtClean="0"/>
              <a:t> NLP, </a:t>
            </a:r>
            <a:r>
              <a:rPr kumimoji="1" lang="en-US" altLang="zh-CN" dirty="0" err="1" smtClean="0"/>
              <a:t>LingPipe</a:t>
            </a:r>
            <a:endParaRPr kumimoji="1" lang="zh-CN" altLang="en-US" dirty="0"/>
          </a:p>
        </p:txBody>
      </p:sp>
    </p:spTree>
    <p:extLst>
      <p:ext uri="{BB962C8B-B14F-4D97-AF65-F5344CB8AC3E}">
        <p14:creationId xmlns:p14="http://schemas.microsoft.com/office/powerpoint/2010/main" val="1950885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latin typeface="+mj-lt"/>
              </a:rPr>
              <a:t>Source</a:t>
            </a:r>
            <a:r>
              <a:rPr kumimoji="1" lang="zh-CN" altLang="en-US" dirty="0" smtClean="0">
                <a:latin typeface="+mj-lt"/>
              </a:rPr>
              <a:t> </a:t>
            </a:r>
            <a:r>
              <a:rPr kumimoji="1" lang="en-US" altLang="zh-CN" dirty="0" smtClean="0">
                <a:latin typeface="+mj-lt"/>
              </a:rPr>
              <a:t>code</a:t>
            </a:r>
            <a:r>
              <a:rPr kumimoji="1" lang="zh-CN" altLang="en-US" dirty="0" smtClean="0">
                <a:latin typeface="+mj-lt"/>
              </a:rPr>
              <a:t> </a:t>
            </a:r>
            <a:r>
              <a:rPr kumimoji="1" lang="en-US" altLang="zh-CN" dirty="0" smtClean="0">
                <a:latin typeface="+mj-lt"/>
              </a:rPr>
              <a:t>analysis</a:t>
            </a:r>
            <a:r>
              <a:rPr kumimoji="1" lang="zh-CN" altLang="en-US" dirty="0" smtClean="0">
                <a:latin typeface="+mj-lt"/>
              </a:rPr>
              <a:t/>
            </a:r>
            <a:br>
              <a:rPr kumimoji="1" lang="zh-CN" altLang="en-US" dirty="0" smtClean="0">
                <a:latin typeface="+mj-lt"/>
              </a:rPr>
            </a:br>
            <a:endParaRPr kumimoji="1" lang="zh-CN" altLang="en-US" dirty="0"/>
          </a:p>
        </p:txBody>
      </p:sp>
      <p:sp>
        <p:nvSpPr>
          <p:cNvPr id="3" name="内容占位符 2"/>
          <p:cNvSpPr>
            <a:spLocks noGrp="1"/>
          </p:cNvSpPr>
          <p:nvPr>
            <p:ph idx="1"/>
          </p:nvPr>
        </p:nvSpPr>
        <p:spPr/>
        <p:txBody>
          <a:bodyPr>
            <a:normAutofit fontScale="85000" lnSpcReduction="20000"/>
          </a:bodyPr>
          <a:lstStyle/>
          <a:p>
            <a:pPr marL="0" indent="0">
              <a:buNone/>
            </a:pPr>
            <a:r>
              <a:rPr lang="en-US" altLang="zh-CN" b="1" dirty="0"/>
              <a:t>public class </a:t>
            </a:r>
            <a:r>
              <a:rPr lang="en-US" altLang="zh-CN" b="1" dirty="0" err="1"/>
              <a:t>XXXClassifier</a:t>
            </a:r>
            <a:r>
              <a:rPr lang="en-US" altLang="zh-CN" b="1" dirty="0"/>
              <a:t> extends </a:t>
            </a:r>
            <a:r>
              <a:rPr lang="en-US" altLang="zh-CN" b="1" dirty="0" err="1">
                <a:solidFill>
                  <a:srgbClr val="FF0000"/>
                </a:solidFill>
              </a:rPr>
              <a:t>AbstractClassifier</a:t>
            </a:r>
            <a:r>
              <a:rPr lang="en-US" altLang="zh-CN" b="1" dirty="0">
                <a:solidFill>
                  <a:srgbClr val="FF0000"/>
                </a:solidFill>
              </a:rPr>
              <a:t> </a:t>
            </a:r>
          </a:p>
          <a:p>
            <a:pPr marL="0" indent="0">
              <a:buNone/>
            </a:pPr>
            <a:r>
              <a:rPr lang="en-US" altLang="zh-CN" b="1" dirty="0"/>
              <a:t>implements </a:t>
            </a:r>
            <a:r>
              <a:rPr lang="en-US" altLang="zh-CN" b="1" dirty="0" err="1"/>
              <a:t>OptionHandler</a:t>
            </a:r>
            <a:r>
              <a:rPr lang="en-US" altLang="zh-CN" b="1" dirty="0" smtClean="0"/>
              <a:t>, </a:t>
            </a:r>
            <a:r>
              <a:rPr lang="en-US" altLang="zh-CN" b="1" dirty="0" err="1" smtClean="0">
                <a:solidFill>
                  <a:schemeClr val="bg2">
                    <a:lumMod val="90000"/>
                  </a:schemeClr>
                </a:solidFill>
              </a:rPr>
              <a:t>WeightedInstancesHandler</a:t>
            </a:r>
            <a:r>
              <a:rPr lang="en-US" altLang="zh-CN" b="1" dirty="0" smtClean="0"/>
              <a:t>,  </a:t>
            </a:r>
            <a:r>
              <a:rPr lang="en-US" altLang="zh-CN" b="1" dirty="0" err="1" smtClean="0"/>
              <a:t>TechnicalInformationHandler</a:t>
            </a:r>
            <a:r>
              <a:rPr lang="en-US" altLang="zh-CN" b="1" dirty="0" smtClean="0"/>
              <a:t> </a:t>
            </a:r>
            <a:r>
              <a:rPr lang="en-US" altLang="zh-CN" b="1" u="sng" dirty="0" smtClean="0"/>
              <a:t>{</a:t>
            </a:r>
            <a:endParaRPr lang="en-US" altLang="zh-CN" b="1" u="sng" dirty="0"/>
          </a:p>
          <a:p>
            <a:pPr marL="0" indent="0">
              <a:buNone/>
            </a:pPr>
            <a:r>
              <a:rPr lang="en-US" altLang="zh-CN" dirty="0"/>
              <a:t>	</a:t>
            </a:r>
          </a:p>
          <a:p>
            <a:pPr marL="0" indent="0">
              <a:buNone/>
            </a:pPr>
            <a:r>
              <a:rPr lang="en-US" altLang="zh-CN" dirty="0"/>
              <a:t>	</a:t>
            </a:r>
            <a:r>
              <a:rPr lang="en-US" altLang="zh-CN" b="1" dirty="0"/>
              <a:t>public void </a:t>
            </a:r>
            <a:r>
              <a:rPr lang="en-US" altLang="zh-CN" b="1" dirty="0" err="1"/>
              <a:t>buildClassifier</a:t>
            </a:r>
            <a:r>
              <a:rPr lang="en-US" altLang="zh-CN" b="1" dirty="0"/>
              <a:t>(Instances instances) throws Exception</a:t>
            </a:r>
            <a:r>
              <a:rPr lang="en-US" altLang="zh-CN" b="1" u="sng" dirty="0"/>
              <a:t>{</a:t>
            </a:r>
          </a:p>
          <a:p>
            <a:pPr marL="0" indent="0">
              <a:buNone/>
            </a:pPr>
            <a:r>
              <a:rPr lang="en-US" altLang="zh-CN" dirty="0"/>
              <a:t>		</a:t>
            </a:r>
          </a:p>
          <a:p>
            <a:pPr marL="0" indent="0">
              <a:buNone/>
            </a:pPr>
            <a:r>
              <a:rPr lang="en-US" altLang="zh-CN" dirty="0"/>
              <a:t>	</a:t>
            </a:r>
            <a:r>
              <a:rPr lang="en-US" altLang="zh-CN" u="sng" dirty="0"/>
              <a:t>}</a:t>
            </a:r>
          </a:p>
          <a:p>
            <a:pPr marL="0" indent="0">
              <a:buNone/>
            </a:pPr>
            <a:r>
              <a:rPr lang="en-US" altLang="zh-CN" dirty="0"/>
              <a:t>	</a:t>
            </a:r>
            <a:r>
              <a:rPr lang="en-US" altLang="zh-CN" b="1" dirty="0"/>
              <a:t>public double[] </a:t>
            </a:r>
            <a:r>
              <a:rPr lang="en-US" altLang="zh-CN" b="1" dirty="0" err="1"/>
              <a:t>distributionForInstance</a:t>
            </a:r>
            <a:r>
              <a:rPr lang="en-US" altLang="zh-CN" b="1" dirty="0"/>
              <a:t>(Instances instances) throw Exception</a:t>
            </a:r>
            <a:r>
              <a:rPr lang="en-US" altLang="zh-CN" b="1" u="sng" dirty="0"/>
              <a:t>{</a:t>
            </a:r>
          </a:p>
          <a:p>
            <a:pPr marL="0" indent="0">
              <a:buNone/>
            </a:pPr>
            <a:r>
              <a:rPr lang="en-US" altLang="zh-CN" dirty="0"/>
              <a:t>		</a:t>
            </a:r>
          </a:p>
          <a:p>
            <a:pPr marL="0" indent="0">
              <a:buNone/>
            </a:pPr>
            <a:r>
              <a:rPr lang="en-US" altLang="zh-CN" dirty="0"/>
              <a:t>	}</a:t>
            </a:r>
          </a:p>
          <a:p>
            <a:pPr marL="0" indent="0">
              <a:buNone/>
            </a:pPr>
            <a:r>
              <a:rPr lang="en-US" altLang="zh-CN" u="sng" dirty="0"/>
              <a:t>}</a:t>
            </a:r>
            <a:endParaRPr kumimoji="1" lang="zh-CN" altLang="en-US" dirty="0"/>
          </a:p>
        </p:txBody>
      </p:sp>
    </p:spTree>
    <p:extLst>
      <p:ext uri="{BB962C8B-B14F-4D97-AF65-F5344CB8AC3E}">
        <p14:creationId xmlns:p14="http://schemas.microsoft.com/office/powerpoint/2010/main" val="1841636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err="1" smtClean="0"/>
              <a:t>TextBook</a:t>
            </a:r>
            <a:endParaRPr kumimoji="1" lang="zh-CN" altLang="en-US" dirty="0"/>
          </a:p>
        </p:txBody>
      </p:sp>
      <p:sp>
        <p:nvSpPr>
          <p:cNvPr id="3" name="内容占位符 2"/>
          <p:cNvSpPr>
            <a:spLocks noGrp="1"/>
          </p:cNvSpPr>
          <p:nvPr>
            <p:ph idx="1"/>
          </p:nvPr>
        </p:nvSpPr>
        <p:spPr>
          <a:xfrm>
            <a:off x="838200" y="1473200"/>
            <a:ext cx="5232400" cy="4703763"/>
          </a:xfrm>
        </p:spPr>
        <p:txBody>
          <a:bodyPr/>
          <a:lstStyle/>
          <a:p>
            <a:pPr marL="0" indent="0">
              <a:buNone/>
            </a:pPr>
            <a:r>
              <a:rPr lang="en-US" altLang="zh-CN" dirty="0" smtClean="0"/>
              <a:t>This textbook discusses data mining, and </a:t>
            </a:r>
            <a:r>
              <a:rPr lang="en-US" altLang="zh-CN" dirty="0" err="1" smtClean="0"/>
              <a:t>Weka</a:t>
            </a:r>
            <a:r>
              <a:rPr lang="en-US" altLang="zh-CN" dirty="0" smtClean="0"/>
              <a:t>, in depth:</a:t>
            </a:r>
            <a:endParaRPr lang="zh-CN" altLang="en-US" dirty="0" smtClean="0"/>
          </a:p>
          <a:p>
            <a:pPr marL="0" indent="0">
              <a:buNone/>
            </a:pPr>
            <a:r>
              <a:rPr lang="zh-CN" altLang="en-US" dirty="0"/>
              <a:t>	</a:t>
            </a:r>
            <a:r>
              <a:rPr lang="en-US" altLang="zh-CN" dirty="0"/>
              <a:t>The first part is an </a:t>
            </a:r>
            <a:r>
              <a:rPr lang="zh-CN" altLang="en-US" dirty="0" smtClean="0"/>
              <a:t>	</a:t>
            </a:r>
            <a:r>
              <a:rPr lang="en-US" altLang="zh-CN" dirty="0" smtClean="0"/>
              <a:t>introduction </a:t>
            </a:r>
            <a:r>
              <a:rPr lang="en-US" altLang="zh-CN" dirty="0"/>
              <a:t>to data mining </a:t>
            </a:r>
            <a:r>
              <a:rPr lang="zh-CN" altLang="en-US" dirty="0" smtClean="0"/>
              <a:t>	</a:t>
            </a:r>
            <a:r>
              <a:rPr lang="en-US" altLang="zh-CN" dirty="0" smtClean="0"/>
              <a:t>using </a:t>
            </a:r>
            <a:r>
              <a:rPr lang="en-US" altLang="zh-CN" dirty="0"/>
              <a:t>basic machine </a:t>
            </a:r>
            <a:r>
              <a:rPr lang="zh-CN" altLang="en-US" dirty="0" smtClean="0"/>
              <a:t>	</a:t>
            </a:r>
            <a:r>
              <a:rPr lang="en-US" altLang="zh-CN" dirty="0" smtClean="0"/>
              <a:t>learning </a:t>
            </a:r>
            <a:r>
              <a:rPr lang="en-US" altLang="zh-CN" dirty="0"/>
              <a:t>techniques, the </a:t>
            </a:r>
            <a:r>
              <a:rPr lang="zh-CN" altLang="en-US" dirty="0" smtClean="0"/>
              <a:t>	</a:t>
            </a:r>
            <a:r>
              <a:rPr lang="en-US" altLang="zh-CN" dirty="0" smtClean="0"/>
              <a:t>second </a:t>
            </a:r>
            <a:r>
              <a:rPr lang="en-US" altLang="zh-CN" dirty="0"/>
              <a:t>part describes more </a:t>
            </a:r>
            <a:r>
              <a:rPr lang="zh-CN" altLang="en-US" dirty="0" smtClean="0"/>
              <a:t>	</a:t>
            </a:r>
            <a:r>
              <a:rPr lang="en-US" altLang="zh-CN" dirty="0" smtClean="0"/>
              <a:t>advanced </a:t>
            </a:r>
            <a:r>
              <a:rPr lang="en-US" altLang="zh-CN" dirty="0"/>
              <a:t>machine learning </a:t>
            </a:r>
            <a:r>
              <a:rPr lang="zh-CN" altLang="en-US" dirty="0" smtClean="0"/>
              <a:t>	</a:t>
            </a:r>
            <a:r>
              <a:rPr lang="en-US" altLang="zh-CN" dirty="0" smtClean="0"/>
              <a:t>methods</a:t>
            </a:r>
            <a:r>
              <a:rPr lang="en-US" altLang="zh-CN" dirty="0"/>
              <a:t>, and the third part </a:t>
            </a:r>
            <a:r>
              <a:rPr lang="zh-CN" altLang="en-US" dirty="0" smtClean="0"/>
              <a:t>	</a:t>
            </a:r>
            <a:r>
              <a:rPr lang="en-US" altLang="zh-CN" dirty="0" smtClean="0"/>
              <a:t>is </a:t>
            </a:r>
            <a:r>
              <a:rPr lang="en-US" altLang="zh-CN" dirty="0"/>
              <a:t>a user guide for </a:t>
            </a:r>
            <a:r>
              <a:rPr lang="en-US" altLang="zh-CN" dirty="0" err="1"/>
              <a:t>Weka</a:t>
            </a:r>
            <a:r>
              <a:rPr lang="en-US" altLang="zh-CN" dirty="0"/>
              <a:t>.</a:t>
            </a:r>
            <a:endParaRPr lang="zh-CN" altLang="en-US" dirty="0" smtClean="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950" y="881063"/>
            <a:ext cx="4203700" cy="5295900"/>
          </a:xfrm>
          <a:prstGeom prst="rect">
            <a:avLst/>
          </a:prstGeom>
        </p:spPr>
      </p:pic>
    </p:spTree>
    <p:extLst>
      <p:ext uri="{BB962C8B-B14F-4D97-AF65-F5344CB8AC3E}">
        <p14:creationId xmlns:p14="http://schemas.microsoft.com/office/powerpoint/2010/main" val="1838385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Exploring the Explorer</a:t>
            </a:r>
            <a:endParaRPr kumimoji="1" lang="zh-CN" altLang="en-US" dirty="0"/>
          </a:p>
        </p:txBody>
      </p:sp>
      <p:sp>
        <p:nvSpPr>
          <p:cNvPr id="3" name="内容占位符 2"/>
          <p:cNvSpPr>
            <a:spLocks noGrp="1"/>
          </p:cNvSpPr>
          <p:nvPr>
            <p:ph idx="1"/>
          </p:nvPr>
        </p:nvSpPr>
        <p:spPr/>
        <p:txBody>
          <a:bodyPr/>
          <a:lstStyle/>
          <a:p>
            <a:pPr marL="0" indent="0">
              <a:buNone/>
            </a:pPr>
            <a:r>
              <a:rPr lang="en-US" altLang="zh-CN" dirty="0" smtClean="0"/>
              <a:t>Download from </a:t>
            </a:r>
            <a:endParaRPr lang="zh-CN" altLang="en-US" dirty="0" smtClean="0"/>
          </a:p>
          <a:p>
            <a:pPr marL="0" indent="0">
              <a:buNone/>
            </a:pPr>
            <a:r>
              <a:rPr lang="en-US" altLang="zh-CN" dirty="0" smtClean="0">
                <a:solidFill>
                  <a:srgbClr val="FF0000"/>
                </a:solidFill>
              </a:rPr>
              <a:t>http://</a:t>
            </a:r>
            <a:r>
              <a:rPr lang="en-US" altLang="zh-CN" dirty="0" err="1" smtClean="0">
                <a:solidFill>
                  <a:srgbClr val="FF0000"/>
                </a:solidFill>
              </a:rPr>
              <a:t>www.cs.waikato.ac.nz</a:t>
            </a:r>
            <a:r>
              <a:rPr lang="en-US" altLang="zh-CN" dirty="0" smtClean="0">
                <a:solidFill>
                  <a:srgbClr val="FF0000"/>
                </a:solidFill>
              </a:rPr>
              <a:t>/ml/</a:t>
            </a:r>
            <a:r>
              <a:rPr lang="en-US" altLang="zh-CN" dirty="0" err="1" smtClean="0">
                <a:solidFill>
                  <a:srgbClr val="FF0000"/>
                </a:solidFill>
              </a:rPr>
              <a:t>weka</a:t>
            </a:r>
            <a:r>
              <a:rPr lang="en-US" altLang="zh-CN" dirty="0" smtClean="0">
                <a:solidFill>
                  <a:srgbClr val="FF0000"/>
                </a:solidFill>
              </a:rPr>
              <a:t> </a:t>
            </a:r>
            <a:endParaRPr lang="zh-CN" altLang="en-US" dirty="0" smtClean="0">
              <a:solidFill>
                <a:srgbClr val="FF0000"/>
              </a:solidFill>
            </a:endParaRPr>
          </a:p>
          <a:p>
            <a:pPr marL="0" indent="0">
              <a:buNone/>
            </a:pPr>
            <a:r>
              <a:rPr lang="en-US" altLang="zh-CN" dirty="0" smtClean="0"/>
              <a:t>(for Windows, Mac, Linux) </a:t>
            </a:r>
            <a:endParaRPr lang="zh-CN" altLang="en-US" dirty="0" smtClean="0"/>
          </a:p>
          <a:p>
            <a:pPr marL="0" indent="0">
              <a:buNone/>
            </a:pPr>
            <a:r>
              <a:rPr lang="en-US" altLang="zh-CN" dirty="0" err="1" smtClean="0"/>
              <a:t>Weka</a:t>
            </a:r>
            <a:r>
              <a:rPr lang="en-US" altLang="zh-CN" dirty="0" smtClean="0"/>
              <a:t> 3.6.10 </a:t>
            </a:r>
            <a:endParaRPr lang="zh-CN" altLang="en-US" dirty="0" smtClean="0"/>
          </a:p>
          <a:p>
            <a:pPr marL="0" indent="0">
              <a:buNone/>
            </a:pPr>
            <a:r>
              <a:rPr lang="en-US" altLang="zh-CN" dirty="0" smtClean="0"/>
              <a:t>(the latest stable version of </a:t>
            </a:r>
            <a:r>
              <a:rPr lang="en-US" altLang="zh-CN" dirty="0" err="1" smtClean="0"/>
              <a:t>Weka</a:t>
            </a:r>
            <a:r>
              <a:rPr lang="en-US" altLang="zh-CN" dirty="0" smtClean="0"/>
              <a:t>) </a:t>
            </a:r>
            <a:endParaRPr lang="zh-CN" altLang="en-US" dirty="0" smtClean="0"/>
          </a:p>
          <a:p>
            <a:pPr marL="0" indent="0">
              <a:buNone/>
            </a:pPr>
            <a:r>
              <a:rPr lang="en-US" altLang="zh-CN" dirty="0" smtClean="0"/>
              <a:t>(includes datasets for the course) </a:t>
            </a:r>
            <a:endParaRPr lang="zh-CN" altLang="en-US" dirty="0" smtClean="0"/>
          </a:p>
          <a:p>
            <a:pPr marL="0" indent="0">
              <a:buNone/>
            </a:pPr>
            <a:r>
              <a:rPr lang="en-US" altLang="zh-CN" dirty="0" smtClean="0"/>
              <a:t>(it’s important to get the right version, 3.6.10)</a:t>
            </a:r>
            <a:endParaRPr kumimoji="1" lang="zh-CN" altLang="en-US" dirty="0"/>
          </a:p>
        </p:txBody>
      </p:sp>
    </p:spTree>
    <p:extLst>
      <p:ext uri="{BB962C8B-B14F-4D97-AF65-F5344CB8AC3E}">
        <p14:creationId xmlns:p14="http://schemas.microsoft.com/office/powerpoint/2010/main" val="608042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normAutofit/>
          </a:bodyPr>
          <a:lstStyle/>
          <a:p>
            <a:pPr marL="0" indent="0" algn="ctr">
              <a:buNone/>
            </a:pPr>
            <a:r>
              <a:rPr kumimoji="1" lang="en-US" altLang="zh-CN" sz="9600" dirty="0" smtClean="0"/>
              <a:t>THANKS</a:t>
            </a:r>
            <a:endParaRPr kumimoji="1" lang="zh-CN" altLang="en-US" sz="9600" dirty="0"/>
          </a:p>
        </p:txBody>
      </p:sp>
    </p:spTree>
    <p:extLst>
      <p:ext uri="{BB962C8B-B14F-4D97-AF65-F5344CB8AC3E}">
        <p14:creationId xmlns:p14="http://schemas.microsoft.com/office/powerpoint/2010/main" val="57137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Outline</a:t>
            </a:r>
            <a:endParaRPr kumimoji="1" lang="zh-CN" altLang="en-US" dirty="0"/>
          </a:p>
        </p:txBody>
      </p:sp>
      <p:sp>
        <p:nvSpPr>
          <p:cNvPr id="3" name="内容占位符 2"/>
          <p:cNvSpPr>
            <a:spLocks noGrp="1"/>
          </p:cNvSpPr>
          <p:nvPr>
            <p:ph idx="1"/>
          </p:nvPr>
        </p:nvSpPr>
        <p:spPr/>
        <p:txBody>
          <a:bodyPr>
            <a:normAutofit/>
          </a:bodyPr>
          <a:lstStyle/>
          <a:p>
            <a:pPr marL="0" indent="0">
              <a:buNone/>
            </a:pPr>
            <a:r>
              <a:rPr lang="en-US" altLang="zh-CN" sz="3600" dirty="0" smtClean="0">
                <a:latin typeface="+mj-lt"/>
              </a:rPr>
              <a:t>•</a:t>
            </a:r>
            <a:r>
              <a:rPr lang="en-US" altLang="zh-CN" sz="3600" dirty="0" smtClean="0">
                <a:latin typeface="+mj-lt"/>
              </a:rPr>
              <a:t>W</a:t>
            </a:r>
            <a:r>
              <a:rPr lang="en-US" altLang="zh-CN" sz="3600" dirty="0" smtClean="0">
                <a:latin typeface="+mj-lt"/>
              </a:rPr>
              <a:t>hy</a:t>
            </a:r>
            <a:r>
              <a:rPr lang="zh-CN" altLang="en-US" sz="3600" dirty="0" smtClean="0">
                <a:latin typeface="+mj-lt"/>
              </a:rPr>
              <a:t> </a:t>
            </a:r>
            <a:r>
              <a:rPr lang="en-US" altLang="zh-CN" sz="3600" dirty="0" err="1" smtClean="0">
                <a:latin typeface="+mj-lt"/>
              </a:rPr>
              <a:t>weka</a:t>
            </a:r>
            <a:endParaRPr lang="zh-CN" altLang="en-US" sz="3600" dirty="0" smtClean="0">
              <a:latin typeface="+mj-lt"/>
            </a:endParaRPr>
          </a:p>
          <a:p>
            <a:r>
              <a:rPr lang="en-US" altLang="zh-CN" sz="3600" dirty="0" smtClean="0">
                <a:latin typeface="+mj-lt"/>
              </a:rPr>
              <a:t>Introduction</a:t>
            </a:r>
            <a:r>
              <a:rPr lang="zh-CN" altLang="en-US" sz="3600" dirty="0" smtClean="0">
                <a:latin typeface="+mj-lt"/>
              </a:rPr>
              <a:t> </a:t>
            </a:r>
            <a:r>
              <a:rPr lang="en-US" altLang="zh-CN" sz="3600" dirty="0" smtClean="0">
                <a:latin typeface="+mj-lt"/>
              </a:rPr>
              <a:t>of</a:t>
            </a:r>
            <a:r>
              <a:rPr lang="zh-CN" altLang="en-US" sz="3600" dirty="0" smtClean="0">
                <a:latin typeface="+mj-lt"/>
              </a:rPr>
              <a:t> </a:t>
            </a:r>
            <a:r>
              <a:rPr lang="en-US" altLang="zh-CN" sz="3600" dirty="0" err="1" smtClean="0">
                <a:latin typeface="+mj-lt"/>
              </a:rPr>
              <a:t>weka</a:t>
            </a:r>
            <a:endParaRPr lang="zh-CN" altLang="en-US" sz="3600" dirty="0" smtClean="0">
              <a:latin typeface="+mj-lt"/>
            </a:endParaRPr>
          </a:p>
          <a:p>
            <a:r>
              <a:rPr lang="en-US" altLang="zh-CN" sz="3600" dirty="0" smtClean="0">
                <a:latin typeface="+mj-lt"/>
              </a:rPr>
              <a:t>Neural</a:t>
            </a:r>
            <a:r>
              <a:rPr lang="zh-CN" altLang="en-US" sz="3600" dirty="0" smtClean="0">
                <a:latin typeface="+mj-lt"/>
              </a:rPr>
              <a:t> </a:t>
            </a:r>
            <a:r>
              <a:rPr lang="en-US" altLang="zh-CN" sz="3600" dirty="0" smtClean="0">
                <a:latin typeface="+mj-lt"/>
              </a:rPr>
              <a:t>Network</a:t>
            </a:r>
            <a:endParaRPr lang="zh-CN" altLang="en-US" sz="3600" dirty="0" smtClean="0">
              <a:latin typeface="+mj-lt"/>
            </a:endParaRPr>
          </a:p>
          <a:p>
            <a:r>
              <a:rPr kumimoji="1" lang="en-US" altLang="zh-CN" sz="3600" dirty="0" smtClean="0">
                <a:latin typeface="+mj-lt"/>
              </a:rPr>
              <a:t>How</a:t>
            </a:r>
            <a:r>
              <a:rPr kumimoji="1" lang="zh-CN" altLang="en-US" sz="3600" dirty="0" smtClean="0">
                <a:latin typeface="+mj-lt"/>
              </a:rPr>
              <a:t> </a:t>
            </a:r>
            <a:r>
              <a:rPr kumimoji="1" lang="en-US" altLang="zh-CN" sz="3600" dirty="0" smtClean="0">
                <a:latin typeface="+mj-lt"/>
              </a:rPr>
              <a:t>to</a:t>
            </a:r>
            <a:r>
              <a:rPr kumimoji="1" lang="zh-CN" altLang="en-US" sz="3600" dirty="0" smtClean="0">
                <a:latin typeface="+mj-lt"/>
              </a:rPr>
              <a:t> </a:t>
            </a:r>
            <a:r>
              <a:rPr kumimoji="1" lang="en-US" altLang="zh-CN" sz="3600" dirty="0" smtClean="0">
                <a:latin typeface="+mj-lt"/>
              </a:rPr>
              <a:t>improve</a:t>
            </a:r>
            <a:r>
              <a:rPr kumimoji="1" lang="zh-CN" altLang="en-US" sz="3600" dirty="0" smtClean="0">
                <a:latin typeface="+mj-lt"/>
              </a:rPr>
              <a:t> </a:t>
            </a:r>
            <a:r>
              <a:rPr kumimoji="1" lang="en-US" altLang="zh-CN" sz="3600" dirty="0" smtClean="0">
                <a:latin typeface="+mj-lt"/>
              </a:rPr>
              <a:t>the</a:t>
            </a:r>
            <a:r>
              <a:rPr kumimoji="1" lang="zh-CN" altLang="en-US" sz="3600" dirty="0" smtClean="0">
                <a:latin typeface="+mj-lt"/>
              </a:rPr>
              <a:t> </a:t>
            </a:r>
            <a:r>
              <a:rPr kumimoji="1" lang="en-US" altLang="zh-CN" sz="3600" dirty="0" smtClean="0">
                <a:latin typeface="+mj-lt"/>
              </a:rPr>
              <a:t>performance</a:t>
            </a:r>
            <a:r>
              <a:rPr kumimoji="1" lang="zh-CN" altLang="en-US" sz="3600" dirty="0" smtClean="0">
                <a:latin typeface="+mj-lt"/>
              </a:rPr>
              <a:t> </a:t>
            </a:r>
            <a:r>
              <a:rPr kumimoji="1" lang="en-US" altLang="zh-CN" sz="3600" dirty="0" smtClean="0">
                <a:latin typeface="+mj-lt"/>
              </a:rPr>
              <a:t>of</a:t>
            </a:r>
            <a:r>
              <a:rPr kumimoji="1" lang="zh-CN" altLang="en-US" sz="3600" dirty="0" smtClean="0">
                <a:latin typeface="+mj-lt"/>
              </a:rPr>
              <a:t> </a:t>
            </a:r>
            <a:r>
              <a:rPr kumimoji="1" lang="en-US" altLang="zh-CN" sz="3600" dirty="0" smtClean="0">
                <a:latin typeface="+mj-lt"/>
              </a:rPr>
              <a:t>classifier</a:t>
            </a:r>
            <a:endParaRPr kumimoji="1" lang="zh-CN" altLang="en-US" sz="3600" dirty="0" smtClean="0">
              <a:latin typeface="+mj-lt"/>
            </a:endParaRPr>
          </a:p>
          <a:p>
            <a:r>
              <a:rPr kumimoji="1" lang="en-US" altLang="zh-CN" sz="3600" dirty="0" smtClean="0">
                <a:latin typeface="+mj-lt"/>
              </a:rPr>
              <a:t>Text</a:t>
            </a:r>
            <a:r>
              <a:rPr kumimoji="1" lang="zh-CN" altLang="en-US" sz="3600" dirty="0" smtClean="0">
                <a:latin typeface="+mj-lt"/>
              </a:rPr>
              <a:t> </a:t>
            </a:r>
            <a:r>
              <a:rPr kumimoji="1" lang="en-US" altLang="zh-CN" sz="3600" dirty="0" smtClean="0">
                <a:latin typeface="+mj-lt"/>
              </a:rPr>
              <a:t>classify</a:t>
            </a:r>
            <a:endParaRPr kumimoji="1" lang="zh-CN" altLang="en-US" sz="3600" dirty="0" smtClean="0">
              <a:latin typeface="+mj-lt"/>
            </a:endParaRPr>
          </a:p>
          <a:p>
            <a:r>
              <a:rPr kumimoji="1" lang="en-US" altLang="zh-CN" sz="3600" dirty="0" smtClean="0">
                <a:latin typeface="+mj-lt"/>
              </a:rPr>
              <a:t>Source</a:t>
            </a:r>
            <a:r>
              <a:rPr kumimoji="1" lang="zh-CN" altLang="en-US" sz="3600" dirty="0" smtClean="0">
                <a:latin typeface="+mj-lt"/>
              </a:rPr>
              <a:t> </a:t>
            </a:r>
            <a:r>
              <a:rPr kumimoji="1" lang="en-US" altLang="zh-CN" sz="3600" dirty="0" smtClean="0">
                <a:latin typeface="+mj-lt"/>
              </a:rPr>
              <a:t>code</a:t>
            </a:r>
            <a:r>
              <a:rPr kumimoji="1" lang="zh-CN" altLang="en-US" sz="3600" dirty="0" smtClean="0">
                <a:latin typeface="+mj-lt"/>
              </a:rPr>
              <a:t> </a:t>
            </a:r>
            <a:r>
              <a:rPr kumimoji="1" lang="en-US" altLang="zh-CN" sz="3600" dirty="0" smtClean="0">
                <a:latin typeface="+mj-lt"/>
              </a:rPr>
              <a:t>analysis</a:t>
            </a:r>
            <a:endParaRPr kumimoji="1" lang="zh-CN" altLang="en-US" sz="3600" dirty="0" smtClean="0">
              <a:latin typeface="+mj-lt"/>
            </a:endParaRPr>
          </a:p>
          <a:p>
            <a:r>
              <a:rPr kumimoji="1" lang="en-US" altLang="zh-CN" sz="3600" dirty="0">
                <a:latin typeface="+mj-lt"/>
              </a:rPr>
              <a:t>appendix</a:t>
            </a:r>
            <a:endParaRPr kumimoji="1" lang="zh-CN" altLang="en-US" sz="3600" dirty="0">
              <a:latin typeface="+mj-lt"/>
            </a:endParaRPr>
          </a:p>
          <a:p>
            <a:pPr marL="0" indent="0">
              <a:buNone/>
            </a:pPr>
            <a:endParaRPr kumimoji="1" lang="zh-CN" altLang="en-US" sz="3600" dirty="0" smtClean="0">
              <a:latin typeface="+mj-lt"/>
            </a:endParaRPr>
          </a:p>
          <a:p>
            <a:endParaRPr kumimoji="1" lang="zh-CN" altLang="en-US" sz="3600" dirty="0" smtClean="0">
              <a:latin typeface="+mj-lt"/>
            </a:endParaRPr>
          </a:p>
          <a:p>
            <a:endParaRPr kumimoji="1" lang="zh-CN" altLang="en-US" sz="3600" dirty="0" smtClean="0">
              <a:latin typeface="+mj-lt"/>
            </a:endParaRPr>
          </a:p>
          <a:p>
            <a:endParaRPr kumimoji="1" lang="zh-CN" altLang="en-US" sz="3600" dirty="0">
              <a:latin typeface="+mj-lt"/>
            </a:endParaRPr>
          </a:p>
        </p:txBody>
      </p:sp>
    </p:spTree>
    <p:extLst>
      <p:ext uri="{BB962C8B-B14F-4D97-AF65-F5344CB8AC3E}">
        <p14:creationId xmlns:p14="http://schemas.microsoft.com/office/powerpoint/2010/main" val="30352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Why</a:t>
            </a:r>
            <a:r>
              <a:rPr lang="zh-CN" altLang="en-US" dirty="0" smtClean="0"/>
              <a:t> </a:t>
            </a:r>
            <a:r>
              <a:rPr lang="en-US" altLang="zh-CN" dirty="0" err="1" smtClean="0"/>
              <a:t>weka</a:t>
            </a:r>
            <a:r>
              <a:rPr lang="zh-CN" altLang="en-US" dirty="0" smtClean="0"/>
              <a:t/>
            </a:r>
            <a:br>
              <a:rPr lang="zh-CN" altLang="en-US" dirty="0" smtClean="0"/>
            </a:br>
            <a:endParaRPr kumimoji="1" lang="zh-CN" altLang="en-US" dirty="0"/>
          </a:p>
        </p:txBody>
      </p:sp>
      <p:sp>
        <p:nvSpPr>
          <p:cNvPr id="3" name="内容占位符 2"/>
          <p:cNvSpPr>
            <a:spLocks noGrp="1"/>
          </p:cNvSpPr>
          <p:nvPr>
            <p:ph idx="1"/>
          </p:nvPr>
        </p:nvSpPr>
        <p:spPr/>
        <p:txBody>
          <a:bodyPr>
            <a:normAutofit/>
          </a:bodyPr>
          <a:lstStyle/>
          <a:p>
            <a:pPr marL="0" indent="0">
              <a:buNone/>
            </a:pPr>
            <a:r>
              <a:rPr lang="en-US" altLang="zh-CN" sz="3600" dirty="0" smtClean="0">
                <a:latin typeface="+mj-lt"/>
              </a:rPr>
              <a:t>•100+ algorithms for classification</a:t>
            </a:r>
            <a:endParaRPr lang="zh-CN" altLang="en-US" sz="3600" dirty="0" smtClean="0">
              <a:latin typeface="+mj-lt"/>
            </a:endParaRPr>
          </a:p>
          <a:p>
            <a:r>
              <a:rPr lang="en-US" altLang="zh-CN" sz="3600" dirty="0" smtClean="0">
                <a:latin typeface="+mj-lt"/>
              </a:rPr>
              <a:t>75 for data preprocessing </a:t>
            </a:r>
            <a:endParaRPr lang="zh-CN" altLang="en-US" sz="3600" dirty="0" smtClean="0">
              <a:latin typeface="+mj-lt"/>
            </a:endParaRPr>
          </a:p>
          <a:p>
            <a:r>
              <a:rPr lang="en-US" altLang="zh-CN" sz="3600" dirty="0" smtClean="0">
                <a:latin typeface="+mj-lt"/>
              </a:rPr>
              <a:t>25 to assist with feature selection</a:t>
            </a:r>
            <a:endParaRPr lang="zh-CN" altLang="en-US" sz="3600" dirty="0" smtClean="0">
              <a:latin typeface="+mj-lt"/>
            </a:endParaRPr>
          </a:p>
          <a:p>
            <a:r>
              <a:rPr lang="en-US" altLang="zh-CN" sz="3600" dirty="0" smtClean="0">
                <a:latin typeface="+mj-lt"/>
              </a:rPr>
              <a:t>20 for clustering, finding association rules, </a:t>
            </a:r>
            <a:r>
              <a:rPr lang="en-US" altLang="zh-CN" sz="3600" dirty="0" err="1" smtClean="0">
                <a:latin typeface="+mj-lt"/>
              </a:rPr>
              <a:t>etc</a:t>
            </a:r>
            <a:endParaRPr kumimoji="1" lang="zh-CN" altLang="en-US" sz="3600" dirty="0">
              <a:latin typeface="+mj-lt"/>
            </a:endParaRPr>
          </a:p>
        </p:txBody>
      </p:sp>
    </p:spTree>
    <p:extLst>
      <p:ext uri="{BB962C8B-B14F-4D97-AF65-F5344CB8AC3E}">
        <p14:creationId xmlns:p14="http://schemas.microsoft.com/office/powerpoint/2010/main" val="88574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Why</a:t>
            </a:r>
            <a:r>
              <a:rPr lang="zh-CN" altLang="en-US" dirty="0" smtClean="0"/>
              <a:t> </a:t>
            </a:r>
            <a:r>
              <a:rPr lang="en-US" altLang="zh-CN" dirty="0" err="1" smtClean="0"/>
              <a:t>weka</a:t>
            </a:r>
            <a:r>
              <a:rPr lang="zh-CN" altLang="en-US" dirty="0" smtClean="0"/>
              <a:t/>
            </a:r>
            <a:br>
              <a:rPr lang="zh-CN" altLang="en-US" dirty="0" smtClean="0"/>
            </a:br>
            <a:endParaRPr kumimoji="1" lang="zh-CN" altLang="en-US" dirty="0"/>
          </a:p>
        </p:txBody>
      </p:sp>
      <p:sp>
        <p:nvSpPr>
          <p:cNvPr id="3" name="内容占位符 2"/>
          <p:cNvSpPr>
            <a:spLocks noGrp="1"/>
          </p:cNvSpPr>
          <p:nvPr>
            <p:ph idx="1"/>
          </p:nvPr>
        </p:nvSpPr>
        <p:spPr/>
        <p:txBody>
          <a:bodyPr>
            <a:normAutofit/>
          </a:bodyPr>
          <a:lstStyle/>
          <a:p>
            <a:pPr marL="0" indent="0">
              <a:buNone/>
            </a:pPr>
            <a:r>
              <a:rPr lang="en-US" altLang="zh-CN" sz="3600" dirty="0" smtClean="0">
                <a:latin typeface="+mj-lt"/>
              </a:rPr>
              <a:t>•</a:t>
            </a:r>
            <a:r>
              <a:rPr lang="en-US" altLang="zh-CN" sz="3600" b="1" dirty="0" smtClean="0">
                <a:solidFill>
                  <a:srgbClr val="FF0000"/>
                </a:solidFill>
                <a:latin typeface="+mj-lt"/>
              </a:rPr>
              <a:t>100+ algorithms for classification</a:t>
            </a:r>
            <a:endParaRPr lang="zh-CN" altLang="en-US" sz="3600" b="1" dirty="0" smtClean="0">
              <a:solidFill>
                <a:srgbClr val="FF0000"/>
              </a:solidFill>
              <a:latin typeface="+mj-lt"/>
            </a:endParaRPr>
          </a:p>
          <a:p>
            <a:r>
              <a:rPr lang="en-US" altLang="zh-CN" sz="3600" dirty="0" smtClean="0">
                <a:latin typeface="+mj-lt"/>
              </a:rPr>
              <a:t>75 for data preprocessing </a:t>
            </a:r>
            <a:endParaRPr lang="zh-CN" altLang="en-US" sz="3600" dirty="0" smtClean="0">
              <a:latin typeface="+mj-lt"/>
            </a:endParaRPr>
          </a:p>
          <a:p>
            <a:r>
              <a:rPr lang="en-US" altLang="zh-CN" sz="3600" dirty="0" smtClean="0">
                <a:latin typeface="+mj-lt"/>
              </a:rPr>
              <a:t>25 to assist with feature selection</a:t>
            </a:r>
            <a:endParaRPr lang="zh-CN" altLang="en-US" sz="3600" dirty="0" smtClean="0">
              <a:latin typeface="+mj-lt"/>
            </a:endParaRPr>
          </a:p>
          <a:p>
            <a:r>
              <a:rPr lang="en-US" altLang="zh-CN" sz="3600" dirty="0" smtClean="0">
                <a:latin typeface="+mj-lt"/>
              </a:rPr>
              <a:t>20 for clustering, finding association rules, </a:t>
            </a:r>
            <a:r>
              <a:rPr lang="en-US" altLang="zh-CN" sz="3600" dirty="0" err="1" smtClean="0">
                <a:latin typeface="+mj-lt"/>
              </a:rPr>
              <a:t>etc</a:t>
            </a:r>
            <a:endParaRPr kumimoji="1" lang="zh-CN" altLang="en-US" sz="3600" dirty="0">
              <a:latin typeface="+mj-lt"/>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700" y="1358900"/>
            <a:ext cx="1549400" cy="2260600"/>
          </a:xfrm>
          <a:prstGeom prst="rect">
            <a:avLst/>
          </a:prstGeom>
        </p:spPr>
      </p:pic>
    </p:spTree>
    <p:extLst>
      <p:ext uri="{BB962C8B-B14F-4D97-AF65-F5344CB8AC3E}">
        <p14:creationId xmlns:p14="http://schemas.microsoft.com/office/powerpoint/2010/main" val="82230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Why</a:t>
            </a:r>
            <a:r>
              <a:rPr lang="zh-CN" altLang="en-US" dirty="0" smtClean="0"/>
              <a:t> </a:t>
            </a:r>
            <a:r>
              <a:rPr lang="en-US" altLang="zh-CN" dirty="0" err="1" smtClean="0"/>
              <a:t>weka</a:t>
            </a:r>
            <a:r>
              <a:rPr lang="zh-CN" altLang="en-US" dirty="0" smtClean="0"/>
              <a:t/>
            </a:r>
            <a:br>
              <a:rPr lang="zh-CN" altLang="en-US" dirty="0" smtClean="0"/>
            </a:br>
            <a:endParaRPr kumimoji="1" lang="zh-CN" altLang="en-US" dirty="0"/>
          </a:p>
        </p:txBody>
      </p:sp>
      <p:sp>
        <p:nvSpPr>
          <p:cNvPr id="3" name="内容占位符 2"/>
          <p:cNvSpPr>
            <a:spLocks noGrp="1"/>
          </p:cNvSpPr>
          <p:nvPr>
            <p:ph idx="1"/>
          </p:nvPr>
        </p:nvSpPr>
        <p:spPr/>
        <p:txBody>
          <a:bodyPr>
            <a:normAutofit/>
          </a:bodyPr>
          <a:lstStyle/>
          <a:p>
            <a:pPr marL="0" indent="0">
              <a:buNone/>
            </a:pPr>
            <a:r>
              <a:rPr lang="en-US" altLang="zh-CN" sz="3600" dirty="0" smtClean="0">
                <a:latin typeface="+mj-lt"/>
              </a:rPr>
              <a:t>•</a:t>
            </a:r>
            <a:r>
              <a:rPr lang="en-US" altLang="zh-CN" sz="3600" b="1" dirty="0" smtClean="0">
                <a:solidFill>
                  <a:srgbClr val="FF0000"/>
                </a:solidFill>
                <a:latin typeface="+mj-lt"/>
              </a:rPr>
              <a:t>100+ algorithms for classification</a:t>
            </a:r>
            <a:endParaRPr lang="zh-CN" altLang="en-US" sz="3600" b="1" dirty="0" smtClean="0">
              <a:solidFill>
                <a:srgbClr val="FF0000"/>
              </a:solidFill>
              <a:latin typeface="+mj-lt"/>
            </a:endParaRPr>
          </a:p>
          <a:p>
            <a:r>
              <a:rPr lang="en-US" altLang="zh-CN" sz="3600" dirty="0" smtClean="0">
                <a:latin typeface="+mj-lt"/>
              </a:rPr>
              <a:t>75 for data preprocessing </a:t>
            </a:r>
            <a:endParaRPr lang="zh-CN" altLang="en-US" sz="3600" dirty="0" smtClean="0">
              <a:latin typeface="+mj-lt"/>
            </a:endParaRPr>
          </a:p>
          <a:p>
            <a:r>
              <a:rPr lang="en-US" altLang="zh-CN" sz="3600" dirty="0" smtClean="0">
                <a:latin typeface="+mj-lt"/>
              </a:rPr>
              <a:t>25 to assist with feature selection</a:t>
            </a:r>
            <a:endParaRPr lang="zh-CN" altLang="en-US" sz="3600" dirty="0" smtClean="0">
              <a:latin typeface="+mj-lt"/>
            </a:endParaRPr>
          </a:p>
          <a:p>
            <a:r>
              <a:rPr lang="en-US" altLang="zh-CN" sz="3600" dirty="0" smtClean="0">
                <a:latin typeface="+mj-lt"/>
              </a:rPr>
              <a:t>20 for clustering, finding association rules, </a:t>
            </a:r>
            <a:r>
              <a:rPr lang="en-US" altLang="zh-CN" sz="3600" dirty="0" err="1" smtClean="0">
                <a:latin typeface="+mj-lt"/>
              </a:rPr>
              <a:t>etc</a:t>
            </a:r>
            <a:endParaRPr kumimoji="1" lang="zh-CN" altLang="en-US" sz="3600" dirty="0">
              <a:latin typeface="+mj-lt"/>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800" y="1358900"/>
            <a:ext cx="1549400" cy="2260600"/>
          </a:xfrm>
          <a:prstGeom prst="rect">
            <a:avLst/>
          </a:prstGeom>
        </p:spPr>
      </p:pic>
      <p:sp>
        <p:nvSpPr>
          <p:cNvPr id="5" name="框架 4"/>
          <p:cNvSpPr/>
          <p:nvPr/>
        </p:nvSpPr>
        <p:spPr>
          <a:xfrm flipV="1">
            <a:off x="7239000" y="1536701"/>
            <a:ext cx="1308100" cy="331788"/>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6" name="框架 5"/>
          <p:cNvSpPr/>
          <p:nvPr/>
        </p:nvSpPr>
        <p:spPr>
          <a:xfrm>
            <a:off x="7239000" y="2298700"/>
            <a:ext cx="1308100" cy="38100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7" name="框架 6"/>
          <p:cNvSpPr/>
          <p:nvPr/>
        </p:nvSpPr>
        <p:spPr>
          <a:xfrm>
            <a:off x="7239000" y="2956720"/>
            <a:ext cx="1308100" cy="38100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8" name="框架 7"/>
          <p:cNvSpPr/>
          <p:nvPr/>
        </p:nvSpPr>
        <p:spPr>
          <a:xfrm>
            <a:off x="7239000" y="3288110"/>
            <a:ext cx="1308100" cy="38100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9" name="框架 8"/>
          <p:cNvSpPr/>
          <p:nvPr/>
        </p:nvSpPr>
        <p:spPr>
          <a:xfrm flipV="1">
            <a:off x="7239000" y="1816101"/>
            <a:ext cx="1308100" cy="331788"/>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cxnSp>
        <p:nvCxnSpPr>
          <p:cNvPr id="12" name="直线箭头连接符 11"/>
          <p:cNvCxnSpPr/>
          <p:nvPr/>
        </p:nvCxnSpPr>
        <p:spPr>
          <a:xfrm>
            <a:off x="8585200" y="1690688"/>
            <a:ext cx="8128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9448800" y="1511301"/>
            <a:ext cx="1305807" cy="369332"/>
          </a:xfrm>
          <a:prstGeom prst="rect">
            <a:avLst/>
          </a:prstGeom>
          <a:noFill/>
        </p:spPr>
        <p:txBody>
          <a:bodyPr wrap="none" rtlCol="0">
            <a:spAutoFit/>
          </a:bodyPr>
          <a:lstStyle/>
          <a:p>
            <a:r>
              <a:rPr kumimoji="1" lang="en-US" altLang="zh-CN" dirty="0" smtClean="0"/>
              <a:t>Naïve</a:t>
            </a:r>
            <a:r>
              <a:rPr kumimoji="1" lang="zh-CN" altLang="en-US" dirty="0" smtClean="0"/>
              <a:t> </a:t>
            </a:r>
            <a:r>
              <a:rPr kumimoji="1" lang="en-US" altLang="zh-CN" dirty="0" smtClean="0"/>
              <a:t>Bayes</a:t>
            </a:r>
            <a:endParaRPr kumimoji="1" lang="zh-CN" altLang="en-US" dirty="0"/>
          </a:p>
        </p:txBody>
      </p:sp>
      <p:cxnSp>
        <p:nvCxnSpPr>
          <p:cNvPr id="14" name="直线箭头连接符 13"/>
          <p:cNvCxnSpPr/>
          <p:nvPr/>
        </p:nvCxnSpPr>
        <p:spPr>
          <a:xfrm>
            <a:off x="8585200" y="1995488"/>
            <a:ext cx="8128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9474200" y="1790701"/>
            <a:ext cx="2405915" cy="369332"/>
          </a:xfrm>
          <a:prstGeom prst="rect">
            <a:avLst/>
          </a:prstGeom>
          <a:noFill/>
        </p:spPr>
        <p:txBody>
          <a:bodyPr wrap="none" rtlCol="0">
            <a:spAutoFit/>
          </a:bodyPr>
          <a:lstStyle/>
          <a:p>
            <a:r>
              <a:rPr kumimoji="1" lang="en-US" altLang="zh-CN" dirty="0" smtClean="0"/>
              <a:t>SMO</a:t>
            </a:r>
            <a:r>
              <a:rPr kumimoji="1" lang="zh-CN" altLang="en-US" dirty="0" smtClean="0"/>
              <a:t>／</a:t>
            </a:r>
            <a:r>
              <a:rPr kumimoji="1" lang="en-US" altLang="zh-CN" dirty="0" smtClean="0"/>
              <a:t>Liner</a:t>
            </a:r>
            <a:r>
              <a:rPr kumimoji="1" lang="zh-CN" altLang="en-US" dirty="0" smtClean="0"/>
              <a:t> </a:t>
            </a:r>
            <a:r>
              <a:rPr kumimoji="1" lang="en-US" altLang="zh-CN" dirty="0" smtClean="0"/>
              <a:t>Regression</a:t>
            </a:r>
            <a:endParaRPr kumimoji="1" lang="zh-CN" altLang="en-US" dirty="0"/>
          </a:p>
        </p:txBody>
      </p:sp>
      <p:cxnSp>
        <p:nvCxnSpPr>
          <p:cNvPr id="18" name="直线箭头连接符 17"/>
          <p:cNvCxnSpPr/>
          <p:nvPr/>
        </p:nvCxnSpPr>
        <p:spPr>
          <a:xfrm>
            <a:off x="8610600" y="2452688"/>
            <a:ext cx="8128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9499600" y="2273301"/>
            <a:ext cx="1082989" cy="369332"/>
          </a:xfrm>
          <a:prstGeom prst="rect">
            <a:avLst/>
          </a:prstGeom>
          <a:noFill/>
        </p:spPr>
        <p:txBody>
          <a:bodyPr wrap="none" rtlCol="0">
            <a:spAutoFit/>
          </a:bodyPr>
          <a:lstStyle/>
          <a:p>
            <a:r>
              <a:rPr kumimoji="1" lang="en-US" altLang="zh-CN" dirty="0" err="1" smtClean="0"/>
              <a:t>AdaBoost</a:t>
            </a:r>
            <a:endParaRPr kumimoji="1" lang="zh-CN" altLang="en-US" dirty="0"/>
          </a:p>
        </p:txBody>
      </p:sp>
      <p:cxnSp>
        <p:nvCxnSpPr>
          <p:cNvPr id="20" name="直线箭头连接符 19"/>
          <p:cNvCxnSpPr/>
          <p:nvPr/>
        </p:nvCxnSpPr>
        <p:spPr>
          <a:xfrm>
            <a:off x="8610600" y="3087688"/>
            <a:ext cx="8128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9474200" y="2908301"/>
            <a:ext cx="1527598" cy="369332"/>
          </a:xfrm>
          <a:prstGeom prst="rect">
            <a:avLst/>
          </a:prstGeom>
          <a:noFill/>
        </p:spPr>
        <p:txBody>
          <a:bodyPr wrap="none" rtlCol="0">
            <a:spAutoFit/>
          </a:bodyPr>
          <a:lstStyle/>
          <a:p>
            <a:r>
              <a:rPr kumimoji="1" lang="en-US" altLang="zh-CN" dirty="0" smtClean="0"/>
              <a:t>Decision</a:t>
            </a:r>
            <a:r>
              <a:rPr kumimoji="1" lang="zh-CN" altLang="en-US" dirty="0" smtClean="0"/>
              <a:t> </a:t>
            </a:r>
            <a:r>
              <a:rPr kumimoji="1" lang="en-US" altLang="zh-CN" dirty="0" smtClean="0"/>
              <a:t>Table</a:t>
            </a:r>
            <a:endParaRPr kumimoji="1" lang="zh-CN" altLang="en-US" dirty="0"/>
          </a:p>
        </p:txBody>
      </p:sp>
      <p:cxnSp>
        <p:nvCxnSpPr>
          <p:cNvPr id="22" name="直线箭头连接符 21"/>
          <p:cNvCxnSpPr/>
          <p:nvPr/>
        </p:nvCxnSpPr>
        <p:spPr>
          <a:xfrm>
            <a:off x="8610600" y="3443288"/>
            <a:ext cx="8128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9474200" y="3263901"/>
            <a:ext cx="492443" cy="369332"/>
          </a:xfrm>
          <a:prstGeom prst="rect">
            <a:avLst/>
          </a:prstGeom>
          <a:noFill/>
        </p:spPr>
        <p:txBody>
          <a:bodyPr wrap="none" rtlCol="0">
            <a:spAutoFit/>
          </a:bodyPr>
          <a:lstStyle/>
          <a:p>
            <a:r>
              <a:rPr kumimoji="1" lang="en-US" altLang="zh-CN" dirty="0" smtClean="0"/>
              <a:t>J48</a:t>
            </a:r>
            <a:endParaRPr kumimoji="1" lang="zh-CN" altLang="en-US" dirty="0"/>
          </a:p>
        </p:txBody>
      </p:sp>
    </p:spTree>
    <p:extLst>
      <p:ext uri="{BB962C8B-B14F-4D97-AF65-F5344CB8AC3E}">
        <p14:creationId xmlns:p14="http://schemas.microsoft.com/office/powerpoint/2010/main" val="93247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Introduction</a:t>
            </a:r>
            <a:r>
              <a:rPr lang="zh-CN" altLang="en-US" dirty="0" smtClean="0">
                <a:latin typeface="+mj-lt"/>
              </a:rPr>
              <a:t> </a:t>
            </a:r>
            <a:r>
              <a:rPr lang="en-US" altLang="zh-CN" dirty="0" smtClean="0">
                <a:latin typeface="+mj-lt"/>
              </a:rPr>
              <a:t>of</a:t>
            </a:r>
            <a:r>
              <a:rPr lang="zh-CN" altLang="en-US" dirty="0" smtClean="0">
                <a:latin typeface="+mj-lt"/>
              </a:rPr>
              <a:t> </a:t>
            </a:r>
            <a:r>
              <a:rPr lang="en-US" altLang="zh-CN" dirty="0" err="1" smtClean="0">
                <a:latin typeface="+mj-lt"/>
              </a:rPr>
              <a:t>weka</a:t>
            </a:r>
            <a:r>
              <a:rPr lang="zh-CN" altLang="en-US" dirty="0" smtClean="0">
                <a:latin typeface="+mj-lt"/>
              </a:rPr>
              <a:t/>
            </a:r>
            <a:br>
              <a:rPr lang="zh-CN" altLang="en-US" dirty="0" smtClean="0">
                <a:latin typeface="+mj-lt"/>
              </a:rPr>
            </a:br>
            <a:endParaRPr kumimoji="1" lang="zh-CN" altLang="en-US" dirty="0"/>
          </a:p>
        </p:txBody>
      </p:sp>
      <p:pic>
        <p:nvPicPr>
          <p:cNvPr id="16" name="内容占位符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7404" y="1690687"/>
            <a:ext cx="7612392" cy="4458409"/>
          </a:xfrm>
        </p:spPr>
      </p:pic>
      <p:sp>
        <p:nvSpPr>
          <p:cNvPr id="18" name="圆角矩形 17"/>
          <p:cNvSpPr/>
          <p:nvPr/>
        </p:nvSpPr>
        <p:spPr>
          <a:xfrm>
            <a:off x="5664200" y="3653192"/>
            <a:ext cx="2667000" cy="71560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581354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Introduction</a:t>
            </a:r>
            <a:r>
              <a:rPr lang="zh-CN" altLang="en-US" dirty="0" smtClean="0">
                <a:latin typeface="+mj-lt"/>
              </a:rPr>
              <a:t> </a:t>
            </a:r>
            <a:r>
              <a:rPr lang="en-US" altLang="zh-CN" dirty="0" smtClean="0">
                <a:latin typeface="+mj-lt"/>
              </a:rPr>
              <a:t>of</a:t>
            </a:r>
            <a:r>
              <a:rPr lang="zh-CN" altLang="en-US" dirty="0" smtClean="0">
                <a:latin typeface="+mj-lt"/>
              </a:rPr>
              <a:t> </a:t>
            </a:r>
            <a:r>
              <a:rPr lang="en-US" altLang="zh-CN" dirty="0" err="1" smtClean="0">
                <a:latin typeface="+mj-lt"/>
              </a:rPr>
              <a:t>weka</a:t>
            </a:r>
            <a:r>
              <a:rPr lang="zh-CN" altLang="en-US" dirty="0" smtClean="0">
                <a:latin typeface="+mj-lt"/>
              </a:rPr>
              <a:t/>
            </a:r>
            <a:br>
              <a:rPr lang="zh-CN" altLang="en-US" dirty="0" smtClean="0">
                <a:latin typeface="+mj-lt"/>
              </a:rPr>
            </a:br>
            <a:endParaRPr kumimoji="1" lang="zh-CN" altLang="en-US" dirty="0"/>
          </a:p>
        </p:txBody>
      </p:sp>
      <p:pic>
        <p:nvPicPr>
          <p:cNvPr id="16" name="内容占位符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7404" y="1690687"/>
            <a:ext cx="7612392" cy="4458409"/>
          </a:xfrm>
        </p:spPr>
      </p:pic>
      <p:sp>
        <p:nvSpPr>
          <p:cNvPr id="18" name="圆角矩形 17"/>
          <p:cNvSpPr/>
          <p:nvPr/>
        </p:nvSpPr>
        <p:spPr>
          <a:xfrm>
            <a:off x="5664200" y="4465992"/>
            <a:ext cx="2667000" cy="71560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325296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Introduction</a:t>
            </a:r>
            <a:r>
              <a:rPr lang="zh-CN" altLang="en-US" dirty="0" smtClean="0">
                <a:latin typeface="+mj-lt"/>
              </a:rPr>
              <a:t> </a:t>
            </a:r>
            <a:r>
              <a:rPr lang="en-US" altLang="zh-CN" dirty="0" smtClean="0">
                <a:latin typeface="+mj-lt"/>
              </a:rPr>
              <a:t>of</a:t>
            </a:r>
            <a:r>
              <a:rPr lang="zh-CN" altLang="en-US" dirty="0" smtClean="0">
                <a:latin typeface="+mj-lt"/>
              </a:rPr>
              <a:t> </a:t>
            </a:r>
            <a:r>
              <a:rPr lang="en-US" altLang="zh-CN" dirty="0" err="1" smtClean="0">
                <a:latin typeface="+mj-lt"/>
              </a:rPr>
              <a:t>weka</a:t>
            </a:r>
            <a:r>
              <a:rPr lang="zh-CN" altLang="en-US" dirty="0" smtClean="0">
                <a:latin typeface="+mj-lt"/>
              </a:rPr>
              <a:t/>
            </a:r>
            <a:br>
              <a:rPr lang="zh-CN" altLang="en-US" dirty="0" smtClean="0">
                <a:latin typeface="+mj-lt"/>
              </a:rPr>
            </a:br>
            <a:endParaRPr kumimoji="1" lang="zh-CN" altLang="en-US" dirty="0"/>
          </a:p>
        </p:txBody>
      </p:sp>
      <p:pic>
        <p:nvPicPr>
          <p:cNvPr id="16" name="内容占位符 1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7404" y="1690687"/>
            <a:ext cx="7612392" cy="4458409"/>
          </a:xfrm>
        </p:spPr>
      </p:pic>
      <p:sp>
        <p:nvSpPr>
          <p:cNvPr id="18" name="圆角矩形 17"/>
          <p:cNvSpPr/>
          <p:nvPr/>
        </p:nvSpPr>
        <p:spPr>
          <a:xfrm>
            <a:off x="5664200" y="5202592"/>
            <a:ext cx="2667000" cy="71560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902151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j-lt"/>
              </a:rPr>
              <a:t>Introduction</a:t>
            </a:r>
            <a:r>
              <a:rPr lang="zh-CN" altLang="en-US" dirty="0" smtClean="0">
                <a:latin typeface="+mj-lt"/>
              </a:rPr>
              <a:t> </a:t>
            </a:r>
            <a:r>
              <a:rPr lang="en-US" altLang="zh-CN" dirty="0" smtClean="0">
                <a:latin typeface="+mj-lt"/>
              </a:rPr>
              <a:t>of</a:t>
            </a:r>
            <a:r>
              <a:rPr lang="zh-CN" altLang="en-US" dirty="0" smtClean="0">
                <a:latin typeface="+mj-lt"/>
              </a:rPr>
              <a:t> </a:t>
            </a:r>
            <a:r>
              <a:rPr lang="en-US" altLang="zh-CN" dirty="0" err="1" smtClean="0">
                <a:latin typeface="+mj-lt"/>
              </a:rPr>
              <a:t>weka</a:t>
            </a:r>
            <a:endParaRPr kumimoji="1"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5105400" cy="4863820"/>
          </a:xfrm>
        </p:spPr>
      </p:pic>
      <p:sp>
        <p:nvSpPr>
          <p:cNvPr id="5" name="圆角矩形 4"/>
          <p:cNvSpPr/>
          <p:nvPr/>
        </p:nvSpPr>
        <p:spPr>
          <a:xfrm>
            <a:off x="838200" y="1447800"/>
            <a:ext cx="21590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右箭头 5"/>
          <p:cNvSpPr/>
          <p:nvPr/>
        </p:nvSpPr>
        <p:spPr>
          <a:xfrm>
            <a:off x="2997200" y="1690688"/>
            <a:ext cx="812800"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3810000" y="1564244"/>
            <a:ext cx="1096775" cy="369332"/>
          </a:xfrm>
          <a:prstGeom prst="rect">
            <a:avLst/>
          </a:prstGeom>
          <a:noFill/>
        </p:spPr>
        <p:txBody>
          <a:bodyPr wrap="none" rtlCol="0">
            <a:spAutoFit/>
          </a:bodyPr>
          <a:lstStyle/>
          <a:p>
            <a:r>
              <a:rPr kumimoji="1" lang="en-US" altLang="zh-CN" dirty="0" smtClean="0"/>
              <a:t>File</a:t>
            </a:r>
            <a:r>
              <a:rPr kumimoji="1" lang="zh-CN" altLang="en-US" dirty="0" smtClean="0"/>
              <a:t> </a:t>
            </a:r>
            <a:r>
              <a:rPr kumimoji="1" lang="en-US" altLang="zh-CN" dirty="0" smtClean="0"/>
              <a:t>name</a:t>
            </a:r>
            <a:endParaRPr kumimoji="1" lang="zh-CN" altLang="en-US" dirty="0"/>
          </a:p>
        </p:txBody>
      </p:sp>
      <p:sp>
        <p:nvSpPr>
          <p:cNvPr id="8" name="圆角矩形 7"/>
          <p:cNvSpPr/>
          <p:nvPr/>
        </p:nvSpPr>
        <p:spPr>
          <a:xfrm>
            <a:off x="838200" y="2056287"/>
            <a:ext cx="5105400" cy="11240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右箭头 8"/>
          <p:cNvSpPr/>
          <p:nvPr/>
        </p:nvSpPr>
        <p:spPr>
          <a:xfrm>
            <a:off x="5943600" y="2572583"/>
            <a:ext cx="812800"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文本框 9"/>
          <p:cNvSpPr txBox="1"/>
          <p:nvPr/>
        </p:nvSpPr>
        <p:spPr>
          <a:xfrm>
            <a:off x="6756400" y="2387917"/>
            <a:ext cx="954749" cy="369332"/>
          </a:xfrm>
          <a:prstGeom prst="rect">
            <a:avLst/>
          </a:prstGeom>
          <a:noFill/>
        </p:spPr>
        <p:txBody>
          <a:bodyPr wrap="none" rtlCol="0">
            <a:spAutoFit/>
          </a:bodyPr>
          <a:lstStyle/>
          <a:p>
            <a:r>
              <a:rPr kumimoji="1" lang="en-US" altLang="zh-CN" smtClean="0"/>
              <a:t>features</a:t>
            </a:r>
            <a:endParaRPr kumimoji="1" lang="zh-CN" altLang="en-US" dirty="0"/>
          </a:p>
        </p:txBody>
      </p:sp>
      <p:sp>
        <p:nvSpPr>
          <p:cNvPr id="11" name="圆角矩形 10"/>
          <p:cNvSpPr/>
          <p:nvPr/>
        </p:nvSpPr>
        <p:spPr>
          <a:xfrm>
            <a:off x="889000" y="3327399"/>
            <a:ext cx="2743200" cy="330219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右箭头 11"/>
          <p:cNvSpPr/>
          <p:nvPr/>
        </p:nvSpPr>
        <p:spPr>
          <a:xfrm>
            <a:off x="3657600" y="4731583"/>
            <a:ext cx="812800"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p:cNvSpPr txBox="1"/>
          <p:nvPr/>
        </p:nvSpPr>
        <p:spPr>
          <a:xfrm>
            <a:off x="4495800" y="4546917"/>
            <a:ext cx="1056187" cy="369332"/>
          </a:xfrm>
          <a:prstGeom prst="rect">
            <a:avLst/>
          </a:prstGeom>
          <a:noFill/>
        </p:spPr>
        <p:txBody>
          <a:bodyPr wrap="none" rtlCol="0">
            <a:spAutoFit/>
          </a:bodyPr>
          <a:lstStyle/>
          <a:p>
            <a:r>
              <a:rPr kumimoji="1" lang="en-US" altLang="zh-CN" smtClean="0"/>
              <a:t>instances</a:t>
            </a:r>
            <a:endParaRPr kumimoji="1" lang="zh-CN" altLang="en-US" dirty="0"/>
          </a:p>
        </p:txBody>
      </p:sp>
    </p:spTree>
    <p:extLst>
      <p:ext uri="{BB962C8B-B14F-4D97-AF65-F5344CB8AC3E}">
        <p14:creationId xmlns:p14="http://schemas.microsoft.com/office/powerpoint/2010/main" val="187499665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642</Words>
  <Application>Microsoft Macintosh PowerPoint</Application>
  <PresentationFormat>宽屏</PresentationFormat>
  <Paragraphs>109</Paragraphs>
  <Slides>18</Slides>
  <Notes>8</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18</vt:i4>
      </vt:variant>
    </vt:vector>
  </HeadingPairs>
  <TitlesOfParts>
    <vt:vector size="23" baseType="lpstr">
      <vt:lpstr>Calibri</vt:lpstr>
      <vt:lpstr>Calibri Light</vt:lpstr>
      <vt:lpstr>宋体</vt:lpstr>
      <vt:lpstr>Arial</vt:lpstr>
      <vt:lpstr>Office 主题</vt:lpstr>
      <vt:lpstr>Data Mining With WEKA</vt:lpstr>
      <vt:lpstr>Outline</vt:lpstr>
      <vt:lpstr>Why weka </vt:lpstr>
      <vt:lpstr>Why weka </vt:lpstr>
      <vt:lpstr>Why weka </vt:lpstr>
      <vt:lpstr>Introduction of weka </vt:lpstr>
      <vt:lpstr>Introduction of weka </vt:lpstr>
      <vt:lpstr>Introduction of weka </vt:lpstr>
      <vt:lpstr>Introduction of weka</vt:lpstr>
      <vt:lpstr>Neural Network </vt:lpstr>
      <vt:lpstr>How to improve the performance of classifier </vt:lpstr>
      <vt:lpstr>How to improve the performance of classifier </vt:lpstr>
      <vt:lpstr>Text classify </vt:lpstr>
      <vt:lpstr>Text classify </vt:lpstr>
      <vt:lpstr>Source code analysis </vt:lpstr>
      <vt:lpstr>TextBook</vt:lpstr>
      <vt:lpstr>Exploring the Explorer</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With WEKA</dc:title>
  <dc:creator>Microsoft Office 用户</dc:creator>
  <cp:lastModifiedBy>Microsoft Office 用户</cp:lastModifiedBy>
  <cp:revision>17</cp:revision>
  <dcterms:created xsi:type="dcterms:W3CDTF">2016-05-15T05:53:20Z</dcterms:created>
  <dcterms:modified xsi:type="dcterms:W3CDTF">2016-05-15T10:31:49Z</dcterms:modified>
</cp:coreProperties>
</file>