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975" r:id="rId2"/>
    <p:sldId id="869" r:id="rId3"/>
    <p:sldId id="977" r:id="rId4"/>
    <p:sldId id="988" r:id="rId5"/>
    <p:sldId id="989" r:id="rId6"/>
    <p:sldId id="990" r:id="rId7"/>
    <p:sldId id="991" r:id="rId8"/>
    <p:sldId id="978" r:id="rId9"/>
    <p:sldId id="979" r:id="rId10"/>
    <p:sldId id="992" r:id="rId11"/>
    <p:sldId id="980" r:id="rId12"/>
    <p:sldId id="981" r:id="rId13"/>
    <p:sldId id="982" r:id="rId14"/>
    <p:sldId id="983" r:id="rId15"/>
    <p:sldId id="984" r:id="rId16"/>
    <p:sldId id="985" r:id="rId17"/>
    <p:sldId id="876" r:id="rId18"/>
  </p:sldIdLst>
  <p:sldSz cx="9144000" cy="6858000" type="screen4x3"/>
  <p:notesSz cx="9144000" cy="6858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12357C"/>
    <a:srgbClr val="DDDDDD"/>
    <a:srgbClr val="132584"/>
    <a:srgbClr val="133984"/>
    <a:srgbClr val="93052E"/>
    <a:srgbClr val="9227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7971" autoAdjust="0"/>
  </p:normalViewPr>
  <p:slideViewPr>
    <p:cSldViewPr snapToObjects="1">
      <p:cViewPr varScale="1">
        <p:scale>
          <a:sx n="78" d="100"/>
          <a:sy n="78" d="100"/>
        </p:scale>
        <p:origin x="1622" y="62"/>
      </p:cViewPr>
      <p:guideLst/>
    </p:cSldViewPr>
  </p:slideViewPr>
  <p:outlineViewPr>
    <p:cViewPr>
      <p:scale>
        <a:sx n="33" d="100"/>
        <a:sy n="33" d="100"/>
      </p:scale>
      <p:origin x="0" y="-33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1291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fld id="{11647B02-59C3-4096-BF12-D359A8099F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02891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fld id="{38DF1A5F-E4A2-4D95-9411-C1BE4727E22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05437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3D1B8D-A57D-4535-9EEC-991901A9F1CF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837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7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40028937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98434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11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87108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12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18188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2275154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665037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15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5298809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16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02048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0215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518665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144745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6331214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210694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657835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8286146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E04F4E-883B-4531-8879-A0313DBD1316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66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1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2936042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71" name="Picture 27" descr="2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808413"/>
            <a:ext cx="3752850" cy="304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3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tIns="45720" anchor="ctr"/>
          <a:lstStyle>
            <a:lvl1pPr>
              <a:defRPr sz="43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pic>
        <p:nvPicPr>
          <p:cNvPr id="57365" name="Picture 21" descr="图片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6" name="Picture 22" descr="图片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10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7" name="Picture 23" descr="图片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8" name="Picture 24" descr="图片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975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369" name="Picture 25" descr="图片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5400" y="179388"/>
            <a:ext cx="755650" cy="50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354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57638"/>
            <a:ext cx="6400800" cy="1079500"/>
          </a:xfrm>
        </p:spPr>
        <p:txBody>
          <a:bodyPr anchor="ctr" anchorCtr="1"/>
          <a:lstStyle>
            <a:lvl1pPr marL="0" indent="0" algn="ctr">
              <a:buFontTx/>
              <a:buNone/>
              <a:defRPr sz="2400">
                <a:solidFill>
                  <a:srgbClr val="16388A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2314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61547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61547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482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772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3246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31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2800" y="1268413"/>
            <a:ext cx="4038600" cy="506571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486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158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068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771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201463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309177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87338" y="833438"/>
            <a:ext cx="4318000" cy="28575"/>
          </a:xfrm>
          <a:prstGeom prst="rect">
            <a:avLst/>
          </a:prstGeom>
          <a:gradFill rotWithShape="1">
            <a:gsLst>
              <a:gs pos="0">
                <a:srgbClr val="133984">
                  <a:gamma/>
                  <a:tint val="0"/>
                  <a:invGamma/>
                </a:srgbClr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4826000" y="6477000"/>
            <a:ext cx="4318000" cy="28575"/>
          </a:xfrm>
          <a:prstGeom prst="rect">
            <a:avLst/>
          </a:prstGeom>
          <a:gradFill rotWithShape="1">
            <a:gsLst>
              <a:gs pos="0">
                <a:srgbClr val="133984">
                  <a:gamma/>
                  <a:tint val="0"/>
                  <a:invGamma/>
                </a:srgbClr>
              </a:gs>
              <a:gs pos="100000">
                <a:srgbClr val="133984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19050" algn="ctr">
                <a:solidFill>
                  <a:srgbClr val="16388A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DDDDDD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54000" rIns="91440" bIns="45720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0" y="1268413"/>
            <a:ext cx="8229600" cy="5065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rgbClr val="133984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anose="0201080004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anose="0201080004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anose="0201080004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anose="0201080004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anose="0201080004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anose="0201080004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anose="0201080004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3984"/>
          </a:solidFill>
          <a:latin typeface="Arial" panose="020B0604020202020204" pitchFamily="34" charset="0"/>
          <a:ea typeface="华文新魏" panose="02010800040101010101" pitchFamily="2" charset="-122"/>
        </a:defRPr>
      </a:lvl9pPr>
    </p:titleStyle>
    <p:bodyStyle>
      <a:lvl1pPr marL="449263" indent="-449263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SzPct val="120000"/>
        <a:buBlip>
          <a:blip r:embed="rId14"/>
        </a:buBlip>
        <a:defRPr sz="2800" kern="1200">
          <a:solidFill>
            <a:srgbClr val="133984"/>
          </a:solidFill>
          <a:latin typeface="+mn-lt"/>
          <a:ea typeface="+mn-ea"/>
          <a:cs typeface="+mn-cs"/>
        </a:defRPr>
      </a:lvl1pPr>
      <a:lvl2pPr marL="914400" indent="-285750" algn="l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Clr>
          <a:srgbClr val="000066"/>
        </a:buClr>
        <a:buChar char="•"/>
        <a:defRPr sz="2400" kern="1200">
          <a:solidFill>
            <a:srgbClr val="133984"/>
          </a:solidFill>
          <a:latin typeface="+mn-lt"/>
          <a:ea typeface="+mn-ea"/>
          <a:cs typeface="+mn-cs"/>
        </a:defRPr>
      </a:lvl2pPr>
      <a:lvl3pPr marL="1322388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730375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138363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6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90264" y="1844824"/>
            <a:ext cx="10081120" cy="1927225"/>
          </a:xfrm>
        </p:spPr>
        <p:txBody>
          <a:bodyPr/>
          <a:lstStyle/>
          <a:p>
            <a:r>
              <a:rPr lang="en-US" altLang="zh-CN" sz="2800" dirty="0"/>
              <a:t>Linking Stack Overﬂow to Issue Tracker for Issue </a:t>
            </a:r>
            <a:r>
              <a:rPr lang="en-US" altLang="zh-CN" sz="2800" dirty="0" smtClean="0"/>
              <a:t>Resolution</a:t>
            </a:r>
            <a:br>
              <a:rPr lang="en-US" altLang="zh-CN" sz="2800" dirty="0" smtClean="0"/>
            </a:br>
            <a:r>
              <a:rPr lang="en-US" altLang="zh-CN" sz="2800" dirty="0" smtClean="0"/>
              <a:t>2014</a:t>
            </a:r>
            <a:r>
              <a:rPr lang="en-US" altLang="zh-CN" sz="2800" dirty="0"/>
              <a:t/>
            </a:r>
            <a:br>
              <a:rPr lang="en-US" altLang="zh-CN" sz="2800" dirty="0"/>
            </a:br>
            <a:r>
              <a:rPr lang="en-US" altLang="zh-CN" sz="1800" dirty="0"/>
              <a:t>Tao Wang†, Gang Yin†, </a:t>
            </a:r>
            <a:r>
              <a:rPr lang="en-US" altLang="zh-CN" sz="1800" dirty="0" err="1"/>
              <a:t>Huaimin</a:t>
            </a:r>
            <a:r>
              <a:rPr lang="en-US" altLang="zh-CN" sz="1800" dirty="0"/>
              <a:t> Wang†, Cheng Yang†, Peng Zou</a:t>
            </a:r>
            <a:endParaRPr lang="en-US" altLang="zh-CN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Internal Links and Semantic Similarity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400" dirty="0"/>
              <a:t>2. Then the remain large graphs will be departed by </a:t>
            </a:r>
            <a:r>
              <a:rPr lang="en-US" altLang="zh-CN" sz="2400" u="sng" dirty="0"/>
              <a:t>deleting the links with smallest weight </a:t>
            </a:r>
            <a:r>
              <a:rPr lang="en-US" altLang="zh-CN" sz="2400" dirty="0"/>
              <a:t>until the </a:t>
            </a:r>
            <a:r>
              <a:rPr lang="en-US" altLang="zh-CN" sz="2400" dirty="0">
                <a:solidFill>
                  <a:srgbClr val="FF0000"/>
                </a:solidFill>
              </a:rPr>
              <a:t>diameters</a:t>
            </a:r>
            <a:r>
              <a:rPr lang="en-US" altLang="zh-CN" sz="2400" dirty="0"/>
              <a:t> of all connected graphs are less than the given </a:t>
            </a:r>
            <a:r>
              <a:rPr lang="en-US" altLang="zh-CN" sz="2400" dirty="0" smtClean="0"/>
              <a:t>threshold</a:t>
            </a:r>
          </a:p>
          <a:p>
            <a:pPr marL="0" indent="0">
              <a:buNone/>
            </a:pPr>
            <a:r>
              <a:rPr lang="en-US" altLang="zh-CN" sz="2000" dirty="0" smtClean="0"/>
              <a:t>(By </a:t>
            </a:r>
            <a:r>
              <a:rPr lang="en-US" altLang="zh-CN" sz="2000" dirty="0"/>
              <a:t>several iterations of experiments and manual analysis, we set the </a:t>
            </a:r>
            <a:r>
              <a:rPr lang="en-US" altLang="zh-CN" sz="2000" dirty="0">
                <a:solidFill>
                  <a:srgbClr val="FF0000"/>
                </a:solidFill>
              </a:rPr>
              <a:t>similarity threshold as 0.3 </a:t>
            </a:r>
            <a:r>
              <a:rPr lang="en-US" altLang="zh-CN" sz="2000" dirty="0"/>
              <a:t>and the </a:t>
            </a:r>
            <a:r>
              <a:rPr lang="en-US" altLang="zh-CN" sz="2000" dirty="0">
                <a:solidFill>
                  <a:srgbClr val="FF0000"/>
                </a:solidFill>
              </a:rPr>
              <a:t>diameter threshold as 4 </a:t>
            </a:r>
            <a:r>
              <a:rPr lang="en-US" altLang="zh-CN" sz="2000" dirty="0"/>
              <a:t>which can cluster these posts with best internal </a:t>
            </a:r>
            <a:r>
              <a:rPr lang="en-US" altLang="zh-CN" sz="2000" dirty="0" smtClean="0"/>
              <a:t>cohesion)</a:t>
            </a:r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3. For a given issue and a post cluster, we ﬁrstly </a:t>
            </a:r>
            <a:r>
              <a:rPr lang="en-US" altLang="zh-CN" sz="2000" u="sng" dirty="0"/>
              <a:t>calculate the semantic similarity between the issue and each post in the cluster</a:t>
            </a:r>
            <a:r>
              <a:rPr lang="en-US" altLang="zh-CN" sz="2000" dirty="0"/>
              <a:t>. Then </a:t>
            </a:r>
            <a:r>
              <a:rPr lang="en-US" altLang="zh-CN" sz="2000" dirty="0">
                <a:solidFill>
                  <a:srgbClr val="FF0000"/>
                </a:solidFill>
              </a:rPr>
              <a:t>the largest value of similarity </a:t>
            </a:r>
            <a:r>
              <a:rPr lang="en-US" altLang="zh-CN" sz="2000" dirty="0"/>
              <a:t>is selected to represent the semantic similarity between the issue and the post cluster. </a:t>
            </a:r>
            <a:endParaRPr lang="en-US" altLang="zh-CN" sz="2000" dirty="0" smtClean="0"/>
          </a:p>
          <a:p>
            <a:pPr marL="0" indent="0">
              <a:buNone/>
            </a:pP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>
                <a:solidFill>
                  <a:srgbClr val="FF0000"/>
                </a:solidFill>
              </a:rPr>
              <a:t>Vector Space Model </a:t>
            </a:r>
            <a:r>
              <a:rPr lang="en-US" altLang="zh-CN" sz="2000" dirty="0"/>
              <a:t>and </a:t>
            </a:r>
            <a:r>
              <a:rPr lang="en-US" altLang="zh-CN" sz="2000" dirty="0">
                <a:solidFill>
                  <a:srgbClr val="FF0000"/>
                </a:solidFill>
              </a:rPr>
              <a:t>TFIDF</a:t>
            </a:r>
            <a:r>
              <a:rPr lang="en-US" altLang="zh-CN" sz="2000" dirty="0"/>
              <a:t> are used to represent the issues and posts, which transforms documents into weighted vectors.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710209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Temporal Locality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>
          <a:xfrm>
            <a:off x="397327" y="868363"/>
            <a:ext cx="8229600" cy="50657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FF0000"/>
                </a:solidFill>
              </a:rPr>
              <a:t>Android</a:t>
            </a:r>
            <a:r>
              <a:rPr lang="en-US" altLang="zh-CN" sz="1800" dirty="0"/>
              <a:t> has </a:t>
            </a:r>
            <a:r>
              <a:rPr lang="en-US" altLang="zh-CN" sz="1800" dirty="0" smtClean="0"/>
              <a:t>thousands </a:t>
            </a:r>
            <a:r>
              <a:rPr lang="en-US" altLang="zh-CN" sz="1800" dirty="0"/>
              <a:t>of developers </a:t>
            </a:r>
            <a:r>
              <a:rPr lang="en-US" altLang="zh-CN" sz="1800" dirty="0" smtClean="0"/>
              <a:t>(</a:t>
            </a:r>
            <a:r>
              <a:rPr lang="en-US" altLang="zh-CN" sz="1800" dirty="0"/>
              <a:t>There are 58,112 participants in Android Issue Tracker and 171,152 ones in Android-related posts in SO). </a:t>
            </a:r>
            <a:endParaRPr lang="en-US" altLang="zh-CN" sz="18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the time the issue report arise in Issue Tracker and that the questions posted in SO should be temporally related, which we call </a:t>
            </a:r>
            <a:r>
              <a:rPr lang="en-US" altLang="zh-CN" sz="2000" dirty="0" smtClean="0">
                <a:solidFill>
                  <a:srgbClr val="FF0000"/>
                </a:solidFill>
              </a:rPr>
              <a:t>temporal-locality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There are many shared participants who are active in both communities. For a given participant, his activity </a:t>
            </a:r>
            <a:r>
              <a:rPr lang="en-US" altLang="zh-CN" sz="1800" dirty="0" smtClean="0"/>
              <a:t>over </a:t>
            </a:r>
            <a:r>
              <a:rPr lang="en-US" altLang="zh-CN" sz="1800" dirty="0"/>
              <a:t>the same topic </a:t>
            </a:r>
            <a:r>
              <a:rPr lang="en-US" altLang="zh-CN" sz="1800" dirty="0">
                <a:solidFill>
                  <a:srgbClr val="FF0000"/>
                </a:solidFill>
              </a:rPr>
              <a:t>in both communities</a:t>
            </a:r>
            <a:r>
              <a:rPr lang="en-US" altLang="zh-CN" sz="1800" dirty="0"/>
              <a:t> should be temporally </a:t>
            </a:r>
            <a:r>
              <a:rPr lang="en-US" altLang="zh-CN" sz="1800" dirty="0" smtClean="0"/>
              <a:t>close.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if a post and an issue are </a:t>
            </a:r>
            <a:r>
              <a:rPr lang="en-US" altLang="zh-CN" sz="1800" dirty="0">
                <a:solidFill>
                  <a:srgbClr val="FF0000"/>
                </a:solidFill>
              </a:rPr>
              <a:t>similar in semantic</a:t>
            </a:r>
            <a:r>
              <a:rPr lang="en-US" altLang="zh-CN" sz="1800" dirty="0"/>
              <a:t> and meanwhile the </a:t>
            </a:r>
            <a:r>
              <a:rPr lang="en-US" altLang="zh-CN" sz="1800" dirty="0">
                <a:solidFill>
                  <a:srgbClr val="FF0000"/>
                </a:solidFill>
              </a:rPr>
              <a:t>responding time are close</a:t>
            </a:r>
            <a:r>
              <a:rPr lang="en-US" altLang="zh-CN" sz="1800" dirty="0"/>
              <a:t>, we can assume that the responses may come </a:t>
            </a:r>
            <a:r>
              <a:rPr lang="en-US" altLang="zh-CN" sz="1800" u="sng" dirty="0"/>
              <a:t>from the same developer</a:t>
            </a:r>
            <a:r>
              <a:rPr lang="en-US" altLang="zh-CN" sz="1800" dirty="0"/>
              <a:t>, and thus </a:t>
            </a:r>
            <a:r>
              <a:rPr lang="en-US" altLang="zh-CN" sz="1800" u="sng" dirty="0"/>
              <a:t>raise the probability </a:t>
            </a:r>
            <a:r>
              <a:rPr lang="en-US" altLang="zh-CN" sz="1800" dirty="0"/>
              <a:t>that the post and issue are </a:t>
            </a:r>
            <a:r>
              <a:rPr lang="en-US" altLang="zh-CN" sz="1800" dirty="0" smtClean="0"/>
              <a:t>correlated.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 err="1" smtClean="0"/>
              <a:t>timeintervals</a:t>
            </a:r>
            <a:r>
              <a:rPr lang="en-US" altLang="zh-CN" sz="1800" dirty="0" smtClean="0"/>
              <a:t>(</a:t>
            </a:r>
            <a:r>
              <a:rPr lang="en-US" altLang="zh-CN" sz="1800" dirty="0" err="1" smtClean="0"/>
              <a:t>i,j</a:t>
            </a:r>
            <a:r>
              <a:rPr lang="en-US" altLang="zh-CN" sz="1800" dirty="0"/>
              <a:t>) is a set of time intervals between the issue and posts cluster </a:t>
            </a:r>
            <a:r>
              <a:rPr lang="en-US" altLang="zh-CN" sz="1800" dirty="0" err="1"/>
              <a:t>i</a:t>
            </a:r>
            <a:r>
              <a:rPr lang="en-US" altLang="zh-CN" sz="1800" dirty="0"/>
              <a:t> and j, including the reporting and responding time intervals with unit of “day”. 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1640" y="4797152"/>
            <a:ext cx="5571683" cy="749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371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Synthesized Similarity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 </a:t>
            </a:r>
            <a:r>
              <a:rPr lang="en-US" altLang="zh-CN" sz="2000" dirty="0"/>
              <a:t>For those issues and post clusters which </a:t>
            </a:r>
            <a:r>
              <a:rPr lang="en-US" altLang="zh-CN" sz="2000" u="sng" dirty="0"/>
              <a:t>have similar level of semantic similarity</a:t>
            </a:r>
            <a:r>
              <a:rPr lang="en-US" altLang="zh-CN" sz="2000" dirty="0"/>
              <a:t>, if </a:t>
            </a:r>
            <a:r>
              <a:rPr lang="en-US" altLang="zh-CN" sz="2000" u="sng" dirty="0"/>
              <a:t>the reporting time or responding time is close</a:t>
            </a:r>
            <a:r>
              <a:rPr lang="en-US" altLang="zh-CN" sz="2000" dirty="0"/>
              <a:t>, the probability that they are correlated will be </a:t>
            </a:r>
            <a:r>
              <a:rPr lang="en-US" altLang="zh-CN" sz="2000" dirty="0" smtClean="0"/>
              <a:t>higher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 α and β as 0.5 </a:t>
            </a: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 recommendation, we take the strongly-connected posts as a whole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2544" y="2735520"/>
            <a:ext cx="6828112" cy="69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13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AND IMPLEMENTATION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u="sng" dirty="0"/>
              <a:t>Android Issue Tracker </a:t>
            </a:r>
            <a:r>
              <a:rPr lang="en-US" altLang="zh-CN" sz="2400" dirty="0"/>
              <a:t>and </a:t>
            </a:r>
            <a:r>
              <a:rPr lang="en-US" altLang="zh-CN" sz="2400" u="sng" dirty="0"/>
              <a:t>Android-related posts in </a:t>
            </a:r>
            <a:r>
              <a:rPr lang="en-US" altLang="zh-CN" sz="2400" u="sng" dirty="0" smtClean="0"/>
              <a:t>SO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u="sng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u="sng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u="sng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u="sng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u="sng" dirty="0"/>
          </a:p>
          <a:p>
            <a:pPr marL="0" indent="0">
              <a:buNone/>
            </a:pPr>
            <a:r>
              <a:rPr lang="en-US" altLang="zh-CN" sz="2000" u="sng" dirty="0" smtClean="0"/>
              <a:t>We </a:t>
            </a:r>
            <a:r>
              <a:rPr lang="en-US" altLang="zh-CN" sz="2000" u="sng" dirty="0"/>
              <a:t>use these issues as the query issues and the contained links as the </a:t>
            </a:r>
            <a:r>
              <a:rPr lang="en-US" altLang="zh-CN" sz="2000" u="sng" dirty="0">
                <a:solidFill>
                  <a:srgbClr val="FF0000"/>
                </a:solidFill>
              </a:rPr>
              <a:t>ground-truth</a:t>
            </a:r>
            <a:r>
              <a:rPr lang="en-US" altLang="zh-CN" sz="2000" u="sng" dirty="0"/>
              <a:t> to test the tool </a:t>
            </a:r>
            <a:r>
              <a:rPr lang="en-US" altLang="zh-CN" sz="2000" u="sng" dirty="0" err="1"/>
              <a:t>CrossLink</a:t>
            </a:r>
            <a:r>
              <a:rPr lang="en-US" altLang="zh-CN" sz="2400" u="sng" dirty="0"/>
              <a:t/>
            </a:r>
            <a:br>
              <a:rPr lang="en-US" altLang="zh-CN" sz="2400" u="sng" dirty="0"/>
            </a:br>
            <a:r>
              <a:rPr lang="en-US" altLang="zh-CN" sz="2400" u="sng" dirty="0"/>
              <a:t/>
            </a:r>
            <a:br>
              <a:rPr lang="en-US" altLang="zh-CN" sz="2400" u="sng" dirty="0"/>
            </a:br>
            <a:endParaRPr lang="zh-CN" altLang="zh-CN" sz="2400" u="sng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1562" y="1772816"/>
            <a:ext cx="7110076" cy="24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90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Evaluation Metrics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where Q means the set of query samples. For </a:t>
            </a:r>
            <a:r>
              <a:rPr lang="en-US" altLang="zh-CN" sz="2000" dirty="0" err="1"/>
              <a:t>resulti</a:t>
            </a:r>
            <a:r>
              <a:rPr lang="en-US" altLang="zh-CN" sz="2000" dirty="0"/>
              <a:t>, if the correct answer appear in the top-k results, then its value is 1, elsewhere </a:t>
            </a:r>
            <a:r>
              <a:rPr lang="en-US" altLang="zh-CN" sz="2000" dirty="0" smtClean="0"/>
              <a:t>0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>
                <a:solidFill>
                  <a:srgbClr val="FF0000"/>
                </a:solidFill>
              </a:rPr>
              <a:t>Mean Reciprocal Rank(MRR) </a:t>
            </a:r>
            <a:r>
              <a:rPr lang="en-US" altLang="zh-CN" sz="2000" dirty="0"/>
              <a:t>of Top-K, which represent how many links are correctly predicted and the average rank of correct links in Top-K </a:t>
            </a:r>
            <a:r>
              <a:rPr lang="en-US" altLang="zh-CN" sz="2000" dirty="0" smtClean="0"/>
              <a:t>recommendations.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err="1"/>
              <a:t>RankKi</a:t>
            </a:r>
            <a:r>
              <a:rPr lang="en-US" altLang="zh-CN" sz="2000" dirty="0"/>
              <a:t> is the rank of the correct answer in the top-k recommendations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1052736"/>
            <a:ext cx="6873836" cy="115834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7331" y="4365104"/>
            <a:ext cx="5738357" cy="103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We compare the performances of diﬀerent approaches which based on the </a:t>
            </a:r>
            <a:r>
              <a:rPr lang="en-US" altLang="zh-CN" sz="2000" u="sng" dirty="0"/>
              <a:t>Semantic Similarity(SS)</a:t>
            </a:r>
            <a:r>
              <a:rPr lang="en-US" altLang="zh-CN" sz="2000" dirty="0"/>
              <a:t>, combination of Semantic similarity and Temporal Similarity(</a:t>
            </a:r>
            <a:r>
              <a:rPr lang="en-US" altLang="zh-CN" sz="2000" u="sng" dirty="0"/>
              <a:t>STS</a:t>
            </a:r>
            <a:r>
              <a:rPr lang="en-US" altLang="zh-CN" sz="2000" dirty="0"/>
              <a:t>), and the combination of Semantic, Temporal and internal Links(</a:t>
            </a:r>
            <a:r>
              <a:rPr lang="en-US" altLang="zh-CN" sz="2000" u="sng" dirty="0"/>
              <a:t>STL</a:t>
            </a:r>
            <a:r>
              <a:rPr lang="en-US" altLang="zh-CN" sz="2000" dirty="0"/>
              <a:t>) respectively for recommendation</a:t>
            </a:r>
            <a:r>
              <a:rPr lang="en-US" altLang="zh-CN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 top 10 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148" y="3140968"/>
            <a:ext cx="6972904" cy="185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586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result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/>
          </a:p>
          <a:p>
            <a:pPr>
              <a:buFont typeface="Arial" panose="020B0604020202020204" pitchFamily="34" charset="0"/>
              <a:buChar char="•"/>
            </a:pPr>
            <a:endParaRPr lang="en-US" altLang="zh-CN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the actual precision should be higher than the results presented here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7744" y="1058974"/>
            <a:ext cx="5069294" cy="3511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80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6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09800"/>
            <a:ext cx="7772400" cy="1470025"/>
          </a:xfrm>
        </p:spPr>
        <p:txBody>
          <a:bodyPr/>
          <a:lstStyle/>
          <a:p>
            <a:r>
              <a:rPr lang="en-US" altLang="zh-CN" dirty="0" smtClean="0"/>
              <a:t>Thanks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Abstract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Issue resolution is a central task for software </a:t>
            </a:r>
            <a:r>
              <a:rPr lang="en-US" altLang="zh-CN" sz="2000" dirty="0" smtClean="0"/>
              <a:t>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 Stack </a:t>
            </a:r>
            <a:r>
              <a:rPr lang="en-US" altLang="zh-CN" sz="2000" dirty="0" smtClean="0"/>
              <a:t>Overﬂow</a:t>
            </a:r>
            <a:r>
              <a:rPr lang="zh-CN" altLang="en-US" sz="2000" dirty="0" smtClean="0"/>
              <a:t>：</a:t>
            </a:r>
            <a:r>
              <a:rPr lang="en-US" altLang="zh-CN" sz="2000" dirty="0"/>
              <a:t>knowledge for issue </a:t>
            </a:r>
            <a:r>
              <a:rPr lang="en-US" altLang="zh-CN" sz="2000" dirty="0" smtClean="0"/>
              <a:t>resolution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zh-CN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 </a:t>
            </a:r>
            <a:r>
              <a:rPr lang="en-US" altLang="zh-CN" sz="2000" dirty="0" err="1">
                <a:solidFill>
                  <a:srgbClr val="FF0000"/>
                </a:solidFill>
              </a:rPr>
              <a:t>CrossLink</a:t>
            </a:r>
            <a:r>
              <a:rPr lang="en-US" altLang="zh-CN" sz="2000" dirty="0"/>
              <a:t>, an analysis framework that automatically introduce related </a:t>
            </a:r>
            <a:r>
              <a:rPr lang="en-US" altLang="zh-CN" sz="2000" dirty="0">
                <a:solidFill>
                  <a:srgbClr val="FF0000"/>
                </a:solidFill>
              </a:rPr>
              <a:t>posts</a:t>
            </a:r>
            <a:r>
              <a:rPr lang="en-US" altLang="zh-CN" sz="2000" dirty="0"/>
              <a:t> in Stack Overﬂow to </a:t>
            </a:r>
            <a:r>
              <a:rPr lang="en-US" altLang="zh-CN" sz="2000" dirty="0">
                <a:solidFill>
                  <a:srgbClr val="FF0000"/>
                </a:solidFill>
              </a:rPr>
              <a:t>issues</a:t>
            </a:r>
            <a:r>
              <a:rPr lang="en-US" altLang="zh-CN" sz="2000" dirty="0"/>
              <a:t> in Android Issue Tracker</a:t>
            </a:r>
            <a:r>
              <a:rPr lang="en-US" altLang="zh-CN" sz="20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 </a:t>
            </a:r>
            <a:r>
              <a:rPr lang="en-US" altLang="zh-CN" sz="2000" dirty="0" err="1"/>
              <a:t>CrossLink</a:t>
            </a:r>
            <a:r>
              <a:rPr lang="en-US" altLang="zh-CN" sz="2000" dirty="0"/>
              <a:t> explores the </a:t>
            </a:r>
            <a:r>
              <a:rPr lang="en-US" altLang="zh-CN" sz="2000" dirty="0">
                <a:solidFill>
                  <a:srgbClr val="FF0000"/>
                </a:solidFill>
              </a:rPr>
              <a:t>semantic similarities </a:t>
            </a:r>
            <a:r>
              <a:rPr lang="en-US" altLang="zh-CN" sz="2000" dirty="0"/>
              <a:t>as well as the </a:t>
            </a:r>
            <a:r>
              <a:rPr lang="en-US" altLang="zh-CN" sz="2000" dirty="0">
                <a:solidFill>
                  <a:srgbClr val="FF0000"/>
                </a:solidFill>
              </a:rPr>
              <a:t>temporal associations </a:t>
            </a:r>
            <a:r>
              <a:rPr lang="en-US" altLang="zh-CN" sz="2000" dirty="0"/>
              <a:t>between the two types of repositories to recommend Stack Overﬂow posts to Android </a:t>
            </a:r>
            <a:r>
              <a:rPr lang="en-US" altLang="zh-CN" sz="2000" dirty="0" smtClean="0"/>
              <a:t>issues.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 </a:t>
            </a:r>
            <a:r>
              <a:rPr lang="en-US" altLang="zh-CN" sz="2000" u="sng" dirty="0"/>
              <a:t>The internal links in Stack Overﬂow </a:t>
            </a:r>
            <a:r>
              <a:rPr lang="en-US" altLang="zh-CN" sz="2000" dirty="0"/>
              <a:t>are also employed to improve the linking </a:t>
            </a:r>
            <a:r>
              <a:rPr lang="en-US" altLang="zh-CN" sz="2000" dirty="0" smtClean="0"/>
              <a:t>accuracy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 </a:t>
            </a:r>
            <a:r>
              <a:rPr lang="en-US" altLang="zh-CN" sz="2000" dirty="0"/>
              <a:t>The experiments prove the eﬀectiveness of </a:t>
            </a:r>
            <a:r>
              <a:rPr lang="en-US" altLang="zh-CN" sz="2000" dirty="0" err="1"/>
              <a:t>CrossLink</a:t>
            </a:r>
            <a:r>
              <a:rPr lang="en-US" altLang="zh-CN" sz="2000" dirty="0"/>
              <a:t> with precision of 62.51% for top-10 recommendations, which is signiﬁcantly higher than the state-of-art method.</a:t>
            </a:r>
          </a:p>
          <a:p>
            <a:pPr marL="0" indent="0">
              <a:buNone/>
            </a:pP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Introduction&amp;Motivation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It is estimated to take as much as 50% of the eﬀorts among all development </a:t>
            </a:r>
            <a:r>
              <a:rPr lang="en-US" altLang="zh-CN" sz="2000" dirty="0" smtClean="0"/>
              <a:t>tasks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bug reports in issue tracking systems often provide </a:t>
            </a:r>
            <a:r>
              <a:rPr lang="en-US" altLang="zh-CN" sz="2400" u="sng" dirty="0"/>
              <a:t>inadequate or even incorrect information </a:t>
            </a:r>
            <a:endParaRPr lang="en-US" altLang="zh-CN" sz="2400" u="sng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u="sng" dirty="0"/>
              <a:t>The rich and high-quality contents in Stack Overﬂow make it a valuable external source of knowledge for issue resolution</a:t>
            </a:r>
            <a:endParaRPr lang="zh-CN" altLang="zh-CN" sz="2400" u="sng" dirty="0"/>
          </a:p>
        </p:txBody>
      </p:sp>
    </p:spTree>
    <p:extLst>
      <p:ext uri="{BB962C8B-B14F-4D97-AF65-F5344CB8AC3E}">
        <p14:creationId xmlns:p14="http://schemas.microsoft.com/office/powerpoint/2010/main" val="21807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Introduction&amp;Motivation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Firstly, the extensive participants in SO provide </a:t>
            </a:r>
            <a:r>
              <a:rPr lang="en-US" altLang="zh-CN" sz="2000" dirty="0">
                <a:solidFill>
                  <a:srgbClr val="FF0000"/>
                </a:solidFill>
              </a:rPr>
              <a:t>rich information for issue ﬁxing.</a:t>
            </a:r>
            <a:r>
              <a:rPr lang="en-US" altLang="zh-CN" sz="2000" dirty="0"/>
              <a:t> 370,000 </a:t>
            </a:r>
            <a:r>
              <a:rPr lang="en-US" altLang="zh-CN" sz="2000" dirty="0" err="1" smtClean="0"/>
              <a:t>developers,Discuss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covers about 87% of Android platform API </a:t>
            </a:r>
            <a:r>
              <a:rPr lang="en-US" altLang="zh-CN" sz="2000" dirty="0" smtClean="0"/>
              <a:t>classes.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Secondly, </a:t>
            </a:r>
            <a:r>
              <a:rPr lang="en-US" altLang="zh-CN" sz="2000" dirty="0">
                <a:solidFill>
                  <a:srgbClr val="FF0000"/>
                </a:solidFill>
              </a:rPr>
              <a:t>the high-quality contents </a:t>
            </a:r>
            <a:r>
              <a:rPr lang="en-US" altLang="zh-CN" sz="2000" dirty="0"/>
              <a:t>in SO provide more precise information for issue ﬁxing. </a:t>
            </a:r>
            <a:r>
              <a:rPr lang="en-US" altLang="zh-CN" sz="2000" u="sng" dirty="0" smtClean="0"/>
              <a:t>Voting </a:t>
            </a:r>
            <a:r>
              <a:rPr lang="en-US" altLang="zh-CN" sz="2000" u="sng" dirty="0"/>
              <a:t>and reputation </a:t>
            </a:r>
            <a:r>
              <a:rPr lang="en-US" altLang="zh-CN" sz="2000" dirty="0"/>
              <a:t>mechanism which motivates users to provide high-quality questions and </a:t>
            </a:r>
            <a:r>
              <a:rPr lang="en-US" altLang="zh-CN" sz="2000" dirty="0" smtClean="0"/>
              <a:t>answers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Thirdly, </a:t>
            </a:r>
            <a:r>
              <a:rPr lang="en-US" altLang="zh-CN" sz="2000" dirty="0">
                <a:solidFill>
                  <a:srgbClr val="FF0000"/>
                </a:solidFill>
              </a:rPr>
              <a:t>the quick response </a:t>
            </a:r>
            <a:r>
              <a:rPr lang="en-US" altLang="zh-CN" sz="2000" dirty="0"/>
              <a:t>in SO can </a:t>
            </a:r>
            <a:r>
              <a:rPr lang="en-US" altLang="zh-CN" sz="2000" dirty="0">
                <a:solidFill>
                  <a:srgbClr val="FF0000"/>
                </a:solidFill>
              </a:rPr>
              <a:t>motivate</a:t>
            </a:r>
            <a:r>
              <a:rPr lang="en-US" altLang="zh-CN" sz="2000" dirty="0"/>
              <a:t> bug reporters to </a:t>
            </a:r>
            <a:r>
              <a:rPr lang="en-US" altLang="zh-CN" sz="2000" dirty="0">
                <a:solidFill>
                  <a:srgbClr val="FF0000"/>
                </a:solidFill>
              </a:rPr>
              <a:t>participate</a:t>
            </a:r>
            <a:r>
              <a:rPr lang="en-US" altLang="zh-CN" sz="2000" dirty="0"/>
              <a:t> in and provide more additional information. Android Issue Tracker: 31 days; </a:t>
            </a:r>
            <a:r>
              <a:rPr lang="en-US" altLang="zh-CN" sz="2000" dirty="0" smtClean="0"/>
              <a:t>SO:13mins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/>
              <a:t>Overall, linking related SO posts to issues will introduce the external crowds in SO to Issue Tracker for issue ﬁxing, and thus </a:t>
            </a:r>
            <a:r>
              <a:rPr lang="en-US" altLang="zh-CN" sz="2000" u="sng" dirty="0"/>
              <a:t>improve the eﬃciency of issue resolution</a:t>
            </a:r>
            <a:endParaRPr lang="zh-CN" altLang="zh-CN" sz="2000" u="sng" dirty="0"/>
          </a:p>
        </p:txBody>
      </p:sp>
    </p:spTree>
    <p:extLst>
      <p:ext uri="{BB962C8B-B14F-4D97-AF65-F5344CB8AC3E}">
        <p14:creationId xmlns:p14="http://schemas.microsoft.com/office/powerpoint/2010/main" val="326712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 of </a:t>
            </a:r>
            <a:r>
              <a:rPr lang="en-US" altLang="zh-CN" dirty="0" err="1" smtClean="0">
                <a:solidFill>
                  <a:srgbClr val="FF0000"/>
                </a:solidFill>
              </a:rPr>
              <a:t>CrossLink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rgbClr val="FF0000"/>
                </a:solidFill>
              </a:rPr>
              <a:t>Data Extraction</a:t>
            </a:r>
            <a:r>
              <a:rPr lang="en-US" altLang="zh-CN" sz="2400" dirty="0" smtClean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u="sng" dirty="0">
                <a:solidFill>
                  <a:schemeClr val="accent2"/>
                </a:solidFill>
              </a:rPr>
              <a:t>three types of information </a:t>
            </a:r>
            <a:r>
              <a:rPr lang="en-US" altLang="zh-CN" sz="1800" dirty="0">
                <a:solidFill>
                  <a:schemeClr val="accent2"/>
                </a:solidFill>
              </a:rPr>
              <a:t>are extracted from the issues and SO posts.</a:t>
            </a:r>
            <a:endParaRPr lang="en-US" altLang="zh-CN" sz="1800" dirty="0">
              <a:solidFill>
                <a:schemeClr val="accent2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/>
              <a:t>1.the </a:t>
            </a:r>
            <a:r>
              <a:rPr lang="en-US" altLang="zh-CN" sz="2000" dirty="0"/>
              <a:t>text contents including </a:t>
            </a:r>
            <a:r>
              <a:rPr lang="en-US" altLang="zh-CN" sz="2000" dirty="0">
                <a:solidFill>
                  <a:srgbClr val="FF0000"/>
                </a:solidFill>
              </a:rPr>
              <a:t>the titles and tags of issues/posts, issue/post contents and corresponding answers</a:t>
            </a:r>
            <a:r>
              <a:rPr lang="en-US" altLang="zh-CN" sz="2000" dirty="0"/>
              <a:t>. For a given issue in Android Issue Tracker or a question post in SO, the issue/post and the corresponding answers are organized into </a:t>
            </a:r>
            <a:r>
              <a:rPr lang="en-US" altLang="zh-CN" sz="2000" u="sng" dirty="0"/>
              <a:t>issue thread or post thread</a:t>
            </a:r>
            <a:r>
              <a:rPr lang="en-US" altLang="zh-CN" sz="2000" dirty="0"/>
              <a:t>. We treat the text contents of an issue/post thread </a:t>
            </a:r>
            <a:r>
              <a:rPr lang="en-US" altLang="zh-CN" sz="2000" u="sng" dirty="0"/>
              <a:t>as a whole</a:t>
            </a:r>
            <a:r>
              <a:rPr lang="en-US" altLang="zh-CN" sz="2000" dirty="0"/>
              <a:t> to represent the issue/post. </a:t>
            </a: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</a:rPr>
              <a:t>2.the </a:t>
            </a:r>
            <a:r>
              <a:rPr lang="en-US" altLang="zh-CN" sz="2000" dirty="0">
                <a:solidFill>
                  <a:srgbClr val="FF0000"/>
                </a:solidFill>
              </a:rPr>
              <a:t>internal links in SO posts </a:t>
            </a:r>
            <a:r>
              <a:rPr lang="en-US" altLang="zh-CN" sz="2000" dirty="0"/>
              <a:t>which are added by questioners or answerers to refer to other related posts. </a:t>
            </a:r>
            <a:endParaRPr lang="en-US" altLang="zh-CN" sz="2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000" dirty="0" smtClean="0">
                <a:solidFill>
                  <a:srgbClr val="FF0000"/>
                </a:solidFill>
              </a:rPr>
              <a:t>3.the </a:t>
            </a:r>
            <a:r>
              <a:rPr lang="en-US" altLang="zh-CN" sz="2000" dirty="0">
                <a:solidFill>
                  <a:srgbClr val="FF0000"/>
                </a:solidFill>
              </a:rPr>
              <a:t>temporal attributes</a:t>
            </a:r>
            <a:r>
              <a:rPr lang="en-US" altLang="zh-CN" sz="2000" dirty="0"/>
              <a:t>, including the reporting and responding time of issue and post threads.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572747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 of </a:t>
            </a:r>
            <a:r>
              <a:rPr lang="en-US" altLang="zh-CN" dirty="0" err="1" smtClean="0">
                <a:solidFill>
                  <a:srgbClr val="FF0000"/>
                </a:solidFill>
              </a:rPr>
              <a:t>CrossLink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>
                <a:solidFill>
                  <a:srgbClr val="FF0000"/>
                </a:solidFill>
              </a:rPr>
              <a:t>Similarity Model </a:t>
            </a:r>
            <a:r>
              <a:rPr lang="en-US" altLang="zh-CN" sz="2400" dirty="0" smtClean="0">
                <a:solidFill>
                  <a:srgbClr val="FF0000"/>
                </a:solidFill>
              </a:rPr>
              <a:t>Training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u="sng" dirty="0"/>
              <a:t>the internal links are employed to cluster posts in SO</a:t>
            </a:r>
            <a:r>
              <a:rPr lang="en-US" altLang="zh-CN" sz="2400" dirty="0"/>
              <a:t>. The extracted thread texts are used to build the </a:t>
            </a:r>
            <a:r>
              <a:rPr lang="en-US" altLang="zh-CN" sz="2400" dirty="0">
                <a:solidFill>
                  <a:srgbClr val="FF0000"/>
                </a:solidFill>
              </a:rPr>
              <a:t>Semantic Similarity Model</a:t>
            </a:r>
            <a:r>
              <a:rPr lang="en-US" altLang="zh-CN" sz="2400" dirty="0"/>
              <a:t>, and the temporal attributes are employed to build the </a:t>
            </a:r>
            <a:r>
              <a:rPr lang="en-US" altLang="zh-CN" sz="2400" dirty="0" smtClean="0">
                <a:solidFill>
                  <a:srgbClr val="FF0000"/>
                </a:solidFill>
              </a:rPr>
              <a:t>Temporal Locality </a:t>
            </a:r>
            <a:r>
              <a:rPr lang="en-US" altLang="zh-CN" sz="2400" dirty="0">
                <a:solidFill>
                  <a:srgbClr val="FF0000"/>
                </a:solidFill>
              </a:rPr>
              <a:t>Model</a:t>
            </a:r>
            <a:r>
              <a:rPr lang="en-US" altLang="zh-CN" sz="2400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At building the semantic and temporal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models, </a:t>
            </a:r>
            <a:r>
              <a:rPr lang="en-US" altLang="zh-CN" sz="2400" u="sng" dirty="0"/>
              <a:t>the post clusters instead of each single post thread are used. </a:t>
            </a:r>
            <a:r>
              <a:rPr lang="en-US" altLang="zh-CN" sz="2400" dirty="0"/>
              <a:t>Then these models are integrated as the </a:t>
            </a:r>
            <a:r>
              <a:rPr lang="en-US" altLang="zh-CN" sz="2400" dirty="0">
                <a:solidFill>
                  <a:srgbClr val="FF0000"/>
                </a:solidFill>
              </a:rPr>
              <a:t>Synthesized Similarity Model</a:t>
            </a:r>
            <a:r>
              <a:rPr lang="en-US" altLang="zh-CN" sz="2400" dirty="0"/>
              <a:t>.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407012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 of </a:t>
            </a:r>
            <a:r>
              <a:rPr lang="en-US" altLang="zh-CN" dirty="0" err="1" smtClean="0">
                <a:solidFill>
                  <a:srgbClr val="FF0000"/>
                </a:solidFill>
              </a:rPr>
              <a:t>CrossLink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2400" dirty="0"/>
              <a:t> </a:t>
            </a:r>
            <a:r>
              <a:rPr lang="en-US" altLang="zh-CN" sz="2400" dirty="0">
                <a:solidFill>
                  <a:srgbClr val="FF0000"/>
                </a:solidFill>
              </a:rPr>
              <a:t>Links </a:t>
            </a:r>
            <a:r>
              <a:rPr lang="en-US" altLang="zh-CN" sz="2400" dirty="0" smtClean="0">
                <a:solidFill>
                  <a:srgbClr val="FF0000"/>
                </a:solidFill>
              </a:rPr>
              <a:t>Recommendation</a:t>
            </a:r>
          </a:p>
          <a:p>
            <a:pPr marL="0" indent="0">
              <a:buNone/>
            </a:pPr>
            <a:r>
              <a:rPr lang="en-US" altLang="zh-CN" sz="2400" dirty="0"/>
              <a:t>the thread texts and temporal attributes of a query issue are used </a:t>
            </a:r>
            <a:r>
              <a:rPr lang="en-US" altLang="zh-CN" sz="2400" dirty="0">
                <a:solidFill>
                  <a:srgbClr val="FF0000"/>
                </a:solidFill>
              </a:rPr>
              <a:t>as the input </a:t>
            </a:r>
            <a:r>
              <a:rPr lang="en-US" altLang="zh-CN" sz="2400" dirty="0"/>
              <a:t>of the Synthesized Similarity Model. Based on the synthesized similarity between the issue and all the post clusters, </a:t>
            </a:r>
            <a:r>
              <a:rPr lang="en-US" altLang="zh-CN" sz="2400" dirty="0">
                <a:solidFill>
                  <a:srgbClr val="FF0000"/>
                </a:solidFill>
              </a:rPr>
              <a:t>a list of post clusters will be returned </a:t>
            </a:r>
            <a:r>
              <a:rPr lang="en-US" altLang="zh-CN" sz="2400" dirty="0"/>
              <a:t>as potential associations</a:t>
            </a: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68833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 of </a:t>
            </a:r>
            <a:r>
              <a:rPr lang="en-US" altLang="zh-CN" dirty="0" err="1" smtClean="0">
                <a:solidFill>
                  <a:srgbClr val="FF0000"/>
                </a:solidFill>
              </a:rPr>
              <a:t>CrossLink</a:t>
            </a:r>
            <a:endParaRPr lang="zh-CN" altLang="zh-CN" dirty="0">
              <a:solidFill>
                <a:srgbClr val="FF0000"/>
              </a:solidFill>
            </a:endParaRPr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393" y="868363"/>
            <a:ext cx="9175275" cy="3383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69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09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Internal Links and Semantic Similarity</a:t>
            </a:r>
            <a:endParaRPr lang="zh-CN" altLang="zh-CN" dirty="0"/>
          </a:p>
        </p:txBody>
      </p:sp>
      <p:sp>
        <p:nvSpPr>
          <p:cNvPr id="1660987" name="Rectangle 5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1800" dirty="0"/>
              <a:t>The </a:t>
            </a:r>
            <a:r>
              <a:rPr lang="en-US" altLang="zh-CN" sz="1800" dirty="0">
                <a:solidFill>
                  <a:srgbClr val="FF0000"/>
                </a:solidFill>
              </a:rPr>
              <a:t>internal links </a:t>
            </a:r>
            <a:r>
              <a:rPr lang="en-US" altLang="zh-CN" sz="1800" dirty="0"/>
              <a:t>in SO posts and the </a:t>
            </a:r>
            <a:r>
              <a:rPr lang="en-US" altLang="zh-CN" sz="1800" dirty="0">
                <a:solidFill>
                  <a:srgbClr val="FF0000"/>
                </a:solidFill>
              </a:rPr>
              <a:t>semantic similarities</a:t>
            </a:r>
            <a:r>
              <a:rPr lang="en-US" altLang="zh-CN" sz="1800" dirty="0"/>
              <a:t> between them are leveraged to </a:t>
            </a:r>
            <a:r>
              <a:rPr lang="en-US" altLang="zh-CN" sz="1800" dirty="0">
                <a:solidFill>
                  <a:srgbClr val="FF0000"/>
                </a:solidFill>
              </a:rPr>
              <a:t>cluster the posts</a:t>
            </a:r>
            <a:r>
              <a:rPr lang="en-US" altLang="zh-CN" sz="1800" dirty="0"/>
              <a:t>. These links connect posts around similar questions and form </a:t>
            </a:r>
            <a:r>
              <a:rPr lang="en-US" altLang="zh-CN" sz="1800" u="sng" dirty="0"/>
              <a:t>inter-connected knowledge </a:t>
            </a:r>
            <a:r>
              <a:rPr lang="en-US" altLang="zh-CN" sz="1800" u="sng" dirty="0" smtClean="0"/>
              <a:t>graph.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i="1" u="sng" dirty="0"/>
              <a:t>However</a:t>
            </a:r>
            <a:r>
              <a:rPr lang="en-US" altLang="zh-CN" sz="1800" dirty="0"/>
              <a:t>, among these links a proportion of them may transfer to other topics which are not so coherent to the core question. </a:t>
            </a:r>
            <a:r>
              <a:rPr lang="en-US" altLang="zh-CN" sz="1800" dirty="0" smtClean="0"/>
              <a:t>So, </a:t>
            </a:r>
            <a:r>
              <a:rPr lang="en-US" altLang="zh-CN" sz="1800" dirty="0" smtClean="0">
                <a:solidFill>
                  <a:srgbClr val="FF0000"/>
                </a:solidFill>
              </a:rPr>
              <a:t>divide </a:t>
            </a:r>
            <a:r>
              <a:rPr lang="en-US" altLang="zh-CN" sz="1800" dirty="0">
                <a:solidFill>
                  <a:srgbClr val="FF0000"/>
                </a:solidFill>
              </a:rPr>
              <a:t>large connected graph into small isolated </a:t>
            </a:r>
            <a:r>
              <a:rPr lang="en-US" altLang="zh-CN" sz="1800" dirty="0" smtClean="0">
                <a:solidFill>
                  <a:srgbClr val="FF0000"/>
                </a:solidFill>
              </a:rPr>
              <a:t>clusters.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solidFill>
                  <a:schemeClr val="accent2"/>
                </a:solidFill>
              </a:rPr>
              <a:t>1.construct </a:t>
            </a:r>
            <a:r>
              <a:rPr lang="en-US" altLang="zh-CN" sz="2400" dirty="0">
                <a:solidFill>
                  <a:srgbClr val="FF0000"/>
                </a:solidFill>
              </a:rPr>
              <a:t>a weighted undirected graph</a:t>
            </a:r>
            <a:r>
              <a:rPr lang="en-US" altLang="zh-CN" sz="2400" dirty="0">
                <a:solidFill>
                  <a:schemeClr val="accent2"/>
                </a:solidFill>
              </a:rPr>
              <a:t>, in which the nodes are the posts and the edges are the existing </a:t>
            </a:r>
            <a:r>
              <a:rPr lang="en-US" altLang="zh-CN" sz="2400" dirty="0" smtClean="0">
                <a:solidFill>
                  <a:schemeClr val="accent2"/>
                </a:solidFill>
              </a:rPr>
              <a:t>links</a:t>
            </a:r>
          </a:p>
          <a:p>
            <a:pPr marL="0" indent="0">
              <a:buNone/>
            </a:pPr>
            <a:r>
              <a:rPr lang="en-US" altLang="zh-CN" sz="2400" dirty="0" smtClean="0">
                <a:solidFill>
                  <a:schemeClr val="accent2"/>
                </a:solidFill>
              </a:rPr>
              <a:t>(</a:t>
            </a:r>
            <a:r>
              <a:rPr lang="en-US" altLang="zh-CN" sz="2000" dirty="0" smtClean="0">
                <a:solidFill>
                  <a:schemeClr val="accent2"/>
                </a:solidFill>
              </a:rPr>
              <a:t>if </a:t>
            </a:r>
            <a:r>
              <a:rPr lang="en-US" altLang="zh-CN" sz="2000" u="sng" dirty="0">
                <a:solidFill>
                  <a:schemeClr val="accent2"/>
                </a:solidFill>
              </a:rPr>
              <a:t>no links </a:t>
            </a:r>
            <a:r>
              <a:rPr lang="en-US" altLang="zh-CN" sz="2000" dirty="0">
                <a:solidFill>
                  <a:schemeClr val="accent2"/>
                </a:solidFill>
              </a:rPr>
              <a:t>in and out, it will be an isolated note in the graph, The </a:t>
            </a:r>
            <a:r>
              <a:rPr lang="en-US" altLang="zh-CN" sz="2000" u="sng" dirty="0">
                <a:solidFill>
                  <a:schemeClr val="accent2"/>
                </a:solidFill>
              </a:rPr>
              <a:t>weight of an edge </a:t>
            </a:r>
            <a:r>
              <a:rPr lang="en-US" altLang="zh-CN" sz="2000" dirty="0">
                <a:solidFill>
                  <a:schemeClr val="accent2"/>
                </a:solidFill>
              </a:rPr>
              <a:t>is </a:t>
            </a:r>
            <a:r>
              <a:rPr lang="en-US" altLang="zh-CN" sz="2000" u="sng" dirty="0">
                <a:solidFill>
                  <a:schemeClr val="accent2"/>
                </a:solidFill>
              </a:rPr>
              <a:t>the semantic similarity </a:t>
            </a:r>
            <a:r>
              <a:rPr lang="en-US" altLang="zh-CN" sz="2000" dirty="0">
                <a:solidFill>
                  <a:schemeClr val="accent2"/>
                </a:solidFill>
              </a:rPr>
              <a:t>between two connected posts, We </a:t>
            </a:r>
            <a:r>
              <a:rPr lang="en-US" altLang="zh-CN" sz="2000" u="sng" dirty="0">
                <a:solidFill>
                  <a:schemeClr val="accent2"/>
                </a:solidFill>
              </a:rPr>
              <a:t>delete</a:t>
            </a:r>
            <a:r>
              <a:rPr lang="en-US" altLang="zh-CN" sz="2000" dirty="0">
                <a:solidFill>
                  <a:schemeClr val="accent2"/>
                </a:solidFill>
              </a:rPr>
              <a:t> these edges with weights less than the </a:t>
            </a:r>
            <a:r>
              <a:rPr lang="en-US" altLang="zh-CN" sz="2000" dirty="0">
                <a:solidFill>
                  <a:srgbClr val="FF0000"/>
                </a:solidFill>
              </a:rPr>
              <a:t>predeﬁned threshold</a:t>
            </a:r>
            <a:r>
              <a:rPr lang="en-US" altLang="zh-CN" sz="2000" dirty="0" smtClean="0">
                <a:solidFill>
                  <a:schemeClr val="accent2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CN" sz="2000" dirty="0" smtClean="0">
                <a:solidFill>
                  <a:schemeClr val="accent2"/>
                </a:solidFill>
              </a:rPr>
              <a:t>    This </a:t>
            </a:r>
            <a:r>
              <a:rPr lang="en-US" altLang="zh-CN" sz="2000" dirty="0">
                <a:solidFill>
                  <a:schemeClr val="accent2"/>
                </a:solidFill>
              </a:rPr>
              <a:t>departs the </a:t>
            </a:r>
            <a:r>
              <a:rPr lang="en-US" altLang="zh-CN" sz="2000" u="sng" dirty="0">
                <a:solidFill>
                  <a:schemeClr val="accent2"/>
                </a:solidFill>
              </a:rPr>
              <a:t>large</a:t>
            </a:r>
            <a:r>
              <a:rPr lang="en-US" altLang="zh-CN" sz="2000" dirty="0">
                <a:solidFill>
                  <a:schemeClr val="accent2"/>
                </a:solidFill>
              </a:rPr>
              <a:t> connected graph into </a:t>
            </a:r>
            <a:r>
              <a:rPr lang="en-US" altLang="zh-CN" sz="2000" u="sng" dirty="0">
                <a:solidFill>
                  <a:schemeClr val="accent2"/>
                </a:solidFill>
              </a:rPr>
              <a:t>smaller</a:t>
            </a:r>
            <a:r>
              <a:rPr lang="en-US" altLang="zh-CN" sz="2000" dirty="0">
                <a:solidFill>
                  <a:schemeClr val="accent2"/>
                </a:solidFill>
              </a:rPr>
              <a:t> closely coupled ones</a:t>
            </a:r>
            <a:endParaRPr lang="en-US" altLang="zh-CN" sz="2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en-US" altLang="zh-CN" sz="2400" dirty="0"/>
              <a:t/>
            </a:r>
            <a:br>
              <a:rPr lang="en-US" altLang="zh-CN" sz="2400" dirty="0"/>
            </a:br>
            <a:r>
              <a:rPr lang="en-US" altLang="zh-CN" sz="2400" dirty="0"/>
              <a:t/>
            </a:r>
            <a:br>
              <a:rPr lang="en-US" altLang="zh-CN" sz="2400" dirty="0"/>
            </a:b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175815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自定义设计方案">
  <a:themeElements>
    <a:clrScheme name="1_自定义设计方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自定义设计方案">
      <a:majorFont>
        <a:latin typeface="Arial"/>
        <a:ea typeface="华文新魏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DDDDDD"/>
        </a:solidFill>
        <a:ln w="28575" cap="flat" cmpd="sng" algn="ctr">
          <a:solidFill>
            <a:srgbClr val="92270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1_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交大软件工程中心模板7</Template>
  <TotalTime>481</TotalTime>
  <Words>1192</Words>
  <Application>Microsoft Office PowerPoint</Application>
  <PresentationFormat>全屏显示(4:3)</PresentationFormat>
  <Paragraphs>115</Paragraphs>
  <Slides>17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黑体</vt:lpstr>
      <vt:lpstr>华文新魏</vt:lpstr>
      <vt:lpstr>宋体</vt:lpstr>
      <vt:lpstr>Arial</vt:lpstr>
      <vt:lpstr>1_自定义设计方案</vt:lpstr>
      <vt:lpstr>Linking Stack Overﬂow to Issue Tracker for Issue Resolution 2014 Tao Wang†, Gang Yin†, Huaimin Wang†, Cheng Yang†, Peng Zou</vt:lpstr>
      <vt:lpstr>Abstract</vt:lpstr>
      <vt:lpstr>Introduction&amp;Motivation</vt:lpstr>
      <vt:lpstr>Introduction&amp;Motivation</vt:lpstr>
      <vt:lpstr>Overview of CrossLink</vt:lpstr>
      <vt:lpstr>Overview of CrossLink</vt:lpstr>
      <vt:lpstr>Overview of CrossLink</vt:lpstr>
      <vt:lpstr>Overview of CrossLink</vt:lpstr>
      <vt:lpstr>Internal Links and Semantic Similarity</vt:lpstr>
      <vt:lpstr>Internal Links and Semantic Similarity</vt:lpstr>
      <vt:lpstr>Temporal Locality</vt:lpstr>
      <vt:lpstr>Synthesized Similarity</vt:lpstr>
      <vt:lpstr>EVALUATION AND IMPLEMENTATION</vt:lpstr>
      <vt:lpstr>Evaluation Metrics</vt:lpstr>
      <vt:lpstr>result</vt:lpstr>
      <vt:lpstr>result</vt:lpstr>
      <vt:lpstr>Thanks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Framework for Authorship Identification of Online Messages: Writing-Style Features and  Classification Techniques</dc:title>
  <dc:creator>熊云翔</dc:creator>
  <cp:lastModifiedBy>熊云翔</cp:lastModifiedBy>
  <cp:revision>41</cp:revision>
  <cp:lastPrinted>1601-01-01T00:00:00Z</cp:lastPrinted>
  <dcterms:created xsi:type="dcterms:W3CDTF">2016-10-24T04:54:42Z</dcterms:created>
  <dcterms:modified xsi:type="dcterms:W3CDTF">2016-12-05T15:19:10Z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