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62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C8C6-A709-4F44-B0AB-EAC7E6F3A117}" type="datetimeFigureOut">
              <a:rPr lang="zh-CN" altLang="en-US" smtClean="0"/>
              <a:t>2016/3/20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2B10-421C-48A2-A824-24CDFEC566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90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C8C6-A709-4F44-B0AB-EAC7E6F3A117}" type="datetimeFigureOut">
              <a:rPr lang="zh-CN" altLang="en-US" smtClean="0"/>
              <a:t>2016/3/20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2B10-421C-48A2-A824-24CDFEC566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22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C8C6-A709-4F44-B0AB-EAC7E6F3A117}" type="datetimeFigureOut">
              <a:rPr lang="zh-CN" altLang="en-US" smtClean="0"/>
              <a:t>2016/3/20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2B10-421C-48A2-A824-24CDFEC566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64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56063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3571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0027632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94746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89205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33259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59565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0775087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C8C6-A709-4F44-B0AB-EAC7E6F3A117}" type="datetimeFigureOut">
              <a:rPr lang="zh-CN" altLang="en-US" smtClean="0"/>
              <a:t>2016/3/20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2B10-421C-48A2-A824-24CDFEC566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349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7982162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50181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0388" y="179388"/>
            <a:ext cx="2159000" cy="61547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179388"/>
            <a:ext cx="6326188" cy="61547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03769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0174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12534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4550594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81267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69196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83583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34030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C8C6-A709-4F44-B0AB-EAC7E6F3A117}" type="datetimeFigureOut">
              <a:rPr lang="zh-CN" altLang="en-US" smtClean="0"/>
              <a:t>2016/3/20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2B10-421C-48A2-A824-24CDFEC566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76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8493253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491779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51973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0388" y="179388"/>
            <a:ext cx="2159000" cy="61547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179388"/>
            <a:ext cx="6326188" cy="61547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93843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C8C6-A709-4F44-B0AB-EAC7E6F3A117}" type="datetimeFigureOut">
              <a:rPr lang="zh-CN" altLang="en-US" smtClean="0"/>
              <a:t>2016/3/20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2B10-421C-48A2-A824-24CDFEC566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52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C8C6-A709-4F44-B0AB-EAC7E6F3A117}" type="datetimeFigureOut">
              <a:rPr lang="zh-CN" altLang="en-US" smtClean="0"/>
              <a:t>2016/3/20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2B10-421C-48A2-A824-24CDFEC566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09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C8C6-A709-4F44-B0AB-EAC7E6F3A117}" type="datetimeFigureOut">
              <a:rPr lang="zh-CN" altLang="en-US" smtClean="0"/>
              <a:t>2016/3/20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2B10-421C-48A2-A824-24CDFEC566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21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C8C6-A709-4F44-B0AB-EAC7E6F3A117}" type="datetimeFigureOut">
              <a:rPr lang="zh-CN" altLang="en-US" smtClean="0"/>
              <a:t>2016/3/20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2B10-421C-48A2-A824-24CDFEC566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14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C8C6-A709-4F44-B0AB-EAC7E6F3A117}" type="datetimeFigureOut">
              <a:rPr lang="zh-CN" altLang="en-US" smtClean="0"/>
              <a:t>2016/3/20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2B10-421C-48A2-A824-24CDFEC566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1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C8C6-A709-4F44-B0AB-EAC7E6F3A117}" type="datetimeFigureOut">
              <a:rPr lang="zh-CN" altLang="en-US" smtClean="0"/>
              <a:t>2016/3/20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2B10-421C-48A2-A824-24CDFEC566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65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3C8C6-A709-4F44-B0AB-EAC7E6F3A117}" type="datetimeFigureOut">
              <a:rPr lang="zh-CN" altLang="en-US" smtClean="0"/>
              <a:t>2016/3/20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E2B10-421C-48A2-A824-24CDFEC566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64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1835150" y="574675"/>
            <a:ext cx="7197725" cy="714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6388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</a:endParaRPr>
          </a:p>
        </p:txBody>
      </p:sp>
      <p:sp>
        <p:nvSpPr>
          <p:cNvPr id="2052" name="Rectangle 14"/>
          <p:cNvSpPr>
            <a:spLocks noChangeArrowheads="1"/>
          </p:cNvSpPr>
          <p:nvPr/>
        </p:nvSpPr>
        <p:spPr bwMode="auto">
          <a:xfrm>
            <a:off x="4826000" y="179388"/>
            <a:ext cx="4318000" cy="71437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E7EBF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</a:endParaRPr>
          </a:p>
        </p:txBody>
      </p:sp>
      <p:pic>
        <p:nvPicPr>
          <p:cNvPr id="2053" name="Picture 15" descr="xm_3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6" descr="xm_5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7"/>
          <p:cNvPicPr preferRelativeResize="0"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8"/>
          <a:stretch>
            <a:fillRect/>
          </a:stretch>
        </p:blipFill>
        <p:spPr bwMode="auto">
          <a:xfrm>
            <a:off x="504190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8"/>
          <p:cNvPicPr preferRelativeResize="0"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9" descr="DPP_0016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179388"/>
            <a:ext cx="71977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68413"/>
            <a:ext cx="82296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449263" indent="-4492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9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3223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3037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38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95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52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09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67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auto">
          <a:xfrm>
            <a:off x="287338" y="833438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</a:endParaRP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4826000" y="6477000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</a:endParaRP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179388"/>
            <a:ext cx="71977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68413"/>
            <a:ext cx="82296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358775"/>
            <a:ext cx="2881313" cy="523875"/>
            <a:chOff x="0" y="0"/>
            <a:chExt cx="1815" cy="330"/>
          </a:xfrm>
        </p:grpSpPr>
        <p:grpSp>
          <p:nvGrpSpPr>
            <p:cNvPr id="1032" name="Group 7"/>
            <p:cNvGrpSpPr>
              <a:grpSpLocks/>
            </p:cNvGrpSpPr>
            <p:nvPr/>
          </p:nvGrpSpPr>
          <p:grpSpPr bwMode="auto">
            <a:xfrm>
              <a:off x="0" y="211"/>
              <a:ext cx="1815" cy="102"/>
              <a:chOff x="0" y="0"/>
              <a:chExt cx="1815" cy="102"/>
            </a:xfrm>
          </p:grpSpPr>
          <p:sp>
            <p:nvSpPr>
              <p:cNvPr id="1035" name="Rectangle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14" cy="91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16388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Ins="180000" anchor="ctr"/>
              <a:lstStyle/>
              <a:p>
                <a:pPr algn="r"/>
                <a:r>
                  <a:rPr lang="en-US" altLang="zh-CN" sz="900">
                    <a:solidFill>
                      <a:schemeClr val="bg1"/>
                    </a:solidFill>
                  </a:rPr>
                  <a:t>Shanghai Jiao Tong University</a:t>
                </a:r>
              </a:p>
            </p:txBody>
          </p:sp>
          <p:sp>
            <p:nvSpPr>
              <p:cNvPr id="1036" name="AutoShape 14"/>
              <p:cNvSpPr>
                <a:spLocks noChangeArrowheads="1"/>
              </p:cNvSpPr>
              <p:nvPr/>
            </p:nvSpPr>
            <p:spPr bwMode="auto">
              <a:xfrm flipH="1">
                <a:off x="1747" y="0"/>
                <a:ext cx="68" cy="10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800" b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33" name="Picture 15" descr="上海交通大学校徽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0"/>
              <a:ext cx="33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6" descr="上海交通大学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" y="23"/>
              <a:ext cx="74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1" name="矩形 11"/>
          <p:cNvSpPr>
            <a:spLocks noChangeArrowheads="1"/>
          </p:cNvSpPr>
          <p:nvPr/>
        </p:nvSpPr>
        <p:spPr bwMode="auto">
          <a:xfrm>
            <a:off x="7115175" y="6143625"/>
            <a:ext cx="20161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rPr>
              <a:t>School of Software</a:t>
            </a:r>
            <a:endParaRPr lang="zh-CN" altLang="en-US" sz="1600">
              <a:solidFill>
                <a:srgbClr val="00006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449263" indent="-4492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3223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3037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38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95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52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09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67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412776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/>
              <a:t>GitHub</a:t>
            </a:r>
            <a:r>
              <a:rPr lang="en-US" altLang="zh-CN" sz="2800" b="1" dirty="0"/>
              <a:t> </a:t>
            </a:r>
            <a:r>
              <a:rPr lang="en-US" altLang="zh-CN" sz="2800" b="1" dirty="0" smtClean="0"/>
              <a:t>Projects.</a:t>
            </a:r>
          </a:p>
          <a:p>
            <a:pPr algn="ctr"/>
            <a:r>
              <a:rPr lang="en-US" altLang="zh-CN" sz="2800" b="1" dirty="0" smtClean="0"/>
              <a:t>Quality </a:t>
            </a:r>
            <a:r>
              <a:rPr lang="en-US" altLang="zh-CN" sz="2800" b="1" dirty="0"/>
              <a:t>Analysis of Open-Source Software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1871700" y="2708919"/>
            <a:ext cx="5544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zh-CN" dirty="0"/>
              <a:t>Oskar </a:t>
            </a:r>
            <a:r>
              <a:rPr lang="pl-PL" altLang="zh-CN" dirty="0" smtClean="0"/>
              <a:t>Jarczyk, Blazej Gruszka, </a:t>
            </a:r>
            <a:r>
              <a:rPr lang="pl-PL" altLang="zh-CN" dirty="0"/>
              <a:t>Szymon </a:t>
            </a:r>
            <a:r>
              <a:rPr lang="pl-PL" altLang="zh-CN" dirty="0" smtClean="0"/>
              <a:t>Jaroszewicz</a:t>
            </a:r>
            <a:r>
              <a:rPr lang="pl-PL" altLang="zh-CN" i="1" dirty="0" smtClean="0"/>
              <a:t>,</a:t>
            </a:r>
            <a:r>
              <a:rPr lang="pl-PL" altLang="zh-CN" dirty="0" smtClean="0"/>
              <a:t> </a:t>
            </a:r>
            <a:r>
              <a:rPr lang="pl-PL" altLang="zh-CN" dirty="0"/>
              <a:t>Leszek </a:t>
            </a:r>
            <a:r>
              <a:rPr lang="pl-PL" altLang="zh-CN" dirty="0" smtClean="0"/>
              <a:t>Bukowski,</a:t>
            </a:r>
            <a:r>
              <a:rPr lang="en-US" altLang="zh-CN" dirty="0" smtClean="0"/>
              <a:t>and </a:t>
            </a:r>
            <a:r>
              <a:rPr lang="en-US" altLang="zh-CN" dirty="0"/>
              <a:t>Adam </a:t>
            </a:r>
            <a:r>
              <a:rPr lang="en-US" altLang="zh-CN" dirty="0" err="1" smtClean="0"/>
              <a:t>Wierzbicki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63688" y="3822125"/>
            <a:ext cx="6408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/>
              <a:t>the series Lecture Notes in Computer </a:t>
            </a:r>
            <a:r>
              <a:rPr lang="en-US" altLang="zh-CN" i="1" dirty="0" smtClean="0"/>
              <a:t>Science, springer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9552" y="56612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Presented by </a:t>
            </a:r>
            <a:r>
              <a:rPr lang="en-US" altLang="zh-CN" dirty="0" err="1" smtClean="0"/>
              <a:t>Yutao</a:t>
            </a:r>
            <a:r>
              <a:rPr lang="en-US" altLang="zh-CN" dirty="0" smtClean="0"/>
              <a:t> Huang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7949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51111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Measures of the project’s quality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5880" y="185701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To </a:t>
            </a:r>
            <a:r>
              <a:rPr lang="en-US" altLang="zh-CN" sz="2000" dirty="0"/>
              <a:t>discover factors influencing project quality we need to be able </a:t>
            </a:r>
            <a:r>
              <a:rPr lang="en-US" altLang="zh-CN" sz="2000" dirty="0" smtClean="0"/>
              <a:t>to precisely </a:t>
            </a:r>
            <a:r>
              <a:rPr lang="en-US" altLang="zh-CN" sz="2000" dirty="0"/>
              <a:t>measure project </a:t>
            </a:r>
            <a:r>
              <a:rPr lang="en-US" altLang="zh-CN" sz="2000" dirty="0" smtClean="0"/>
              <a:t>quality is </a:t>
            </a:r>
            <a:r>
              <a:rPr lang="en-US" altLang="zh-CN" sz="2000" dirty="0" smtClean="0">
                <a:solidFill>
                  <a:srgbClr val="FF0000"/>
                </a:solidFill>
              </a:rPr>
              <a:t>not an easy task</a:t>
            </a:r>
            <a:r>
              <a:rPr lang="en-US" altLang="zh-CN" sz="2000" dirty="0" smtClean="0"/>
              <a:t>.</a:t>
            </a:r>
            <a:endParaRPr lang="en-US" altLang="zh-CN" sz="2000" dirty="0" smtClean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5880" y="3212976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Two </a:t>
            </a:r>
            <a:r>
              <a:rPr lang="en-US" altLang="zh-CN" sz="2000" dirty="0" err="1" smtClean="0"/>
              <a:t>Github</a:t>
            </a:r>
            <a:r>
              <a:rPr lang="en-US" altLang="zh-CN" sz="2000" dirty="0" smtClean="0"/>
              <a:t> project </a:t>
            </a:r>
            <a:r>
              <a:rPr lang="en-US" altLang="zh-CN" sz="2000" i="1" dirty="0" smtClean="0"/>
              <a:t>quality metrics</a:t>
            </a:r>
            <a:r>
              <a:rPr lang="en-US" altLang="zh-CN" sz="2000" dirty="0" smtClean="0"/>
              <a:t>:</a:t>
            </a:r>
          </a:p>
          <a:p>
            <a:endParaRPr lang="en-US" altLang="zh-CN" sz="2000" dirty="0" smtClean="0"/>
          </a:p>
          <a:p>
            <a:r>
              <a:rPr lang="en-US" altLang="zh-CN" sz="2000" b="1" dirty="0"/>
              <a:t>Attractiveness and Popularity – </a:t>
            </a:r>
            <a:r>
              <a:rPr lang="en-US" altLang="zh-CN" sz="2000" b="1" dirty="0" smtClean="0"/>
              <a:t>Stargazers</a:t>
            </a:r>
          </a:p>
          <a:p>
            <a:r>
              <a:rPr lang="en-US" altLang="zh-CN" sz="2000" b="1" dirty="0"/>
              <a:t>Quality of Support – Survival of Issues</a:t>
            </a:r>
            <a:endParaRPr lang="en-US" altLang="zh-CN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79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5111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Attractiveness and Popularity – Stargazers</a:t>
            </a:r>
          </a:p>
        </p:txBody>
      </p:sp>
      <p:sp>
        <p:nvSpPr>
          <p:cNvPr id="2" name="矩形 1"/>
          <p:cNvSpPr/>
          <p:nvPr/>
        </p:nvSpPr>
        <p:spPr>
          <a:xfrm>
            <a:off x="971600" y="1772816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Since the stargazers count follows a </a:t>
            </a:r>
            <a:r>
              <a:rPr lang="en-US" altLang="zh-CN" sz="2000" i="1" dirty="0"/>
              <a:t>power-law distribution </a:t>
            </a:r>
            <a:r>
              <a:rPr lang="en-US" altLang="zh-CN" sz="2000" dirty="0"/>
              <a:t>(it means </a:t>
            </a:r>
            <a:r>
              <a:rPr lang="en-US" altLang="zh-CN" sz="2000" dirty="0" smtClean="0"/>
              <a:t>there are </a:t>
            </a:r>
            <a:r>
              <a:rPr lang="en-US" altLang="zh-CN" sz="2000" dirty="0"/>
              <a:t>lots of projects with few stars and a few projects with a very large </a:t>
            </a:r>
            <a:r>
              <a:rPr lang="en-US" altLang="zh-CN" sz="2000" dirty="0" smtClean="0"/>
              <a:t>number of stars).</a:t>
            </a:r>
          </a:p>
          <a:p>
            <a:endParaRPr lang="en-US" altLang="zh-CN" sz="2000" dirty="0" smtClean="0"/>
          </a:p>
          <a:p>
            <a:r>
              <a:rPr lang="en-US" altLang="zh-CN" sz="2000" dirty="0"/>
              <a:t>We applied </a:t>
            </a:r>
            <a:r>
              <a:rPr lang="en-US" altLang="zh-CN" sz="2000" dirty="0" smtClean="0">
                <a:solidFill>
                  <a:srgbClr val="FF0000"/>
                </a:solidFill>
              </a:rPr>
              <a:t>logarithmic transformation </a:t>
            </a:r>
            <a:r>
              <a:rPr lang="en-US" altLang="zh-CN" sz="2000" i="1" dirty="0"/>
              <a:t>x </a:t>
            </a:r>
            <a:r>
              <a:rPr lang="en-US" altLang="zh-CN" sz="2000" dirty="0"/>
              <a:t>= log10(</a:t>
            </a:r>
            <a:r>
              <a:rPr lang="en-US" altLang="zh-CN" sz="2000" i="1" dirty="0"/>
              <a:t>x </a:t>
            </a:r>
            <a:r>
              <a:rPr lang="en-US" altLang="zh-CN" sz="2000" dirty="0"/>
              <a:t>+ 10) before using it as a metric of project </a:t>
            </a:r>
            <a:r>
              <a:rPr lang="en-US" altLang="zh-CN" sz="2000" dirty="0" smtClean="0"/>
              <a:t>quality.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10617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899592" y="544522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It is not yet clear to us </a:t>
            </a:r>
            <a:r>
              <a:rPr lang="en-US" altLang="zh-CN" dirty="0" smtClean="0"/>
              <a:t>whether it </a:t>
            </a:r>
            <a:r>
              <a:rPr lang="en-US" altLang="zh-CN" dirty="0"/>
              <a:t>is the project’s popularity that attracts contributors or, vice-versa, the </a:t>
            </a:r>
            <a:r>
              <a:rPr lang="en-US" altLang="zh-CN" dirty="0" smtClean="0"/>
              <a:t>large number </a:t>
            </a:r>
            <a:r>
              <a:rPr lang="en-US" altLang="zh-CN" dirty="0"/>
              <a:t>of contributors results in good and, consequently, popular projects.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7973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5111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Quality of Support – Survival of </a:t>
            </a:r>
            <a:r>
              <a:rPr lang="en-US" altLang="zh-CN" sz="2400" dirty="0" smtClean="0">
                <a:solidFill>
                  <a:srgbClr val="0070C0"/>
                </a:solidFill>
              </a:rPr>
              <a:t>Issues</a:t>
            </a:r>
            <a:endParaRPr lang="en-US" altLang="zh-CN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844824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Survival analysis typical question: </a:t>
            </a:r>
          </a:p>
          <a:p>
            <a:r>
              <a:rPr lang="en-US" altLang="zh-CN" sz="2000" dirty="0" smtClean="0"/>
              <a:t>What is </a:t>
            </a:r>
            <a:r>
              <a:rPr lang="en-US" altLang="zh-CN" sz="2000" dirty="0"/>
              <a:t>the proportion of a population which survived a certain amount of time</a:t>
            </a:r>
            <a:r>
              <a:rPr lang="en-US" altLang="zh-CN" sz="2000" dirty="0" smtClean="0"/>
              <a:t>?</a:t>
            </a:r>
          </a:p>
          <a:p>
            <a:endParaRPr lang="en-US" altLang="zh-CN" sz="2000" dirty="0"/>
          </a:p>
          <a:p>
            <a:r>
              <a:rPr lang="en-US" altLang="zh-CN" sz="2000" dirty="0" smtClean="0"/>
              <a:t>In case of </a:t>
            </a:r>
            <a:r>
              <a:rPr lang="en-US" altLang="zh-CN" sz="2000" dirty="0" err="1" smtClean="0"/>
              <a:t>Github</a:t>
            </a:r>
            <a:r>
              <a:rPr lang="en-US" altLang="zh-CN" sz="2000" dirty="0" smtClean="0"/>
              <a:t> Issues:</a:t>
            </a:r>
          </a:p>
          <a:p>
            <a:r>
              <a:rPr lang="en-US" altLang="zh-CN" sz="2000" dirty="0" smtClean="0"/>
              <a:t>What </a:t>
            </a:r>
            <a:r>
              <a:rPr lang="en-US" altLang="zh-CN" sz="2000" dirty="0"/>
              <a:t>proportion of issues </a:t>
            </a:r>
            <a:r>
              <a:rPr lang="en-US" altLang="zh-CN" sz="2000" dirty="0" smtClean="0"/>
              <a:t>was not </a:t>
            </a:r>
            <a:r>
              <a:rPr lang="en-US" altLang="zh-CN" sz="2000" dirty="0"/>
              <a:t>closed before some particular point in </a:t>
            </a:r>
            <a:r>
              <a:rPr lang="en-US" altLang="zh-CN" sz="2000" dirty="0" smtClean="0"/>
              <a:t>time?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2334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170080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A key aspect of survival analysis </a:t>
            </a:r>
            <a:r>
              <a:rPr lang="en-US" altLang="zh-CN" sz="2000" dirty="0" smtClean="0"/>
              <a:t>is </a:t>
            </a:r>
            <a:r>
              <a:rPr lang="en-US" altLang="zh-CN" sz="2000" dirty="0"/>
              <a:t>censoring - if an issue was opened </a:t>
            </a:r>
            <a:r>
              <a:rPr lang="en-US" altLang="zh-CN" sz="2000" dirty="0" smtClean="0"/>
              <a:t>just a </a:t>
            </a:r>
            <a:r>
              <a:rPr lang="en-US" altLang="zh-CN" sz="2000" dirty="0"/>
              <a:t>month ago, at the current time point we do not know, whether it will be </a:t>
            </a:r>
            <a:r>
              <a:rPr lang="en-US" altLang="zh-CN" sz="2000" dirty="0" smtClean="0"/>
              <a:t>closed within </a:t>
            </a:r>
            <a:r>
              <a:rPr lang="en-US" altLang="zh-CN" sz="2000" dirty="0"/>
              <a:t>a year or not. </a:t>
            </a:r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en-US" altLang="zh-CN" sz="2000" dirty="0" smtClean="0"/>
              <a:t>In </a:t>
            </a:r>
            <a:r>
              <a:rPr lang="en-US" altLang="zh-CN" sz="2000" dirty="0"/>
              <a:t>order to handle censoring in a statistically proper </a:t>
            </a:r>
            <a:r>
              <a:rPr lang="en-US" altLang="zh-CN" sz="2000" dirty="0" smtClean="0"/>
              <a:t>way we </a:t>
            </a:r>
            <a:r>
              <a:rPr lang="en-US" altLang="zh-CN" sz="2000" dirty="0"/>
              <a:t>use the </a:t>
            </a:r>
            <a:r>
              <a:rPr lang="en-US" altLang="zh-CN" sz="2000" i="1" dirty="0"/>
              <a:t>Kaplan-Meier estimates </a:t>
            </a:r>
            <a:r>
              <a:rPr lang="en-US" altLang="zh-CN" sz="2000" dirty="0"/>
              <a:t>of survival time for issues of a given project.</a:t>
            </a:r>
            <a:endParaRPr lang="zh-CN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95111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Quality of Support – Survival of </a:t>
            </a:r>
            <a:r>
              <a:rPr lang="en-US" altLang="zh-CN" sz="2400" dirty="0" smtClean="0">
                <a:solidFill>
                  <a:srgbClr val="0070C0"/>
                </a:solidFill>
              </a:rPr>
              <a:t>Issues</a:t>
            </a:r>
            <a:endParaRPr lang="en-US" altLang="zh-C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6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1052736"/>
            <a:ext cx="907732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941168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left </a:t>
            </a:r>
            <a:r>
              <a:rPr lang="en-US" altLang="zh-CN" dirty="0" smtClean="0"/>
              <a:t>part </a:t>
            </a:r>
            <a:r>
              <a:rPr lang="en-US" altLang="zh-CN" dirty="0"/>
              <a:t>shows the survival curve for issues of an </a:t>
            </a:r>
            <a:r>
              <a:rPr lang="en-US" altLang="zh-CN" dirty="0" smtClean="0"/>
              <a:t>example project.</a:t>
            </a:r>
          </a:p>
          <a:p>
            <a:endParaRPr lang="en-US" altLang="zh-CN" dirty="0" smtClean="0"/>
          </a:p>
          <a:p>
            <a:r>
              <a:rPr lang="en-US" altLang="zh-CN" dirty="0"/>
              <a:t>The right </a:t>
            </a:r>
            <a:r>
              <a:rPr lang="en-US" altLang="zh-CN" dirty="0" smtClean="0"/>
              <a:t>part shows </a:t>
            </a:r>
            <a:r>
              <a:rPr lang="en-US" altLang="zh-CN" dirty="0"/>
              <a:t>the combined survival curve for</a:t>
            </a:r>
          </a:p>
          <a:p>
            <a:r>
              <a:rPr lang="en-US" altLang="zh-CN" dirty="0"/>
              <a:t>issues of all analyzed </a:t>
            </a:r>
            <a:r>
              <a:rPr lang="en-US" altLang="zh-CN" dirty="0" err="1"/>
              <a:t>GitHub</a:t>
            </a:r>
            <a:r>
              <a:rPr lang="en-US" altLang="zh-CN" dirty="0"/>
              <a:t> projects.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285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1772816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In order to facilitate the assessment of project quality, we devised </a:t>
            </a:r>
            <a:r>
              <a:rPr lang="en-US" altLang="zh-CN" sz="2000" dirty="0" smtClean="0"/>
              <a:t>summary metric </a:t>
            </a:r>
            <a:r>
              <a:rPr lang="en-US" altLang="zh-CN" sz="2000" dirty="0"/>
              <a:t>for survival curves. To this end, we computed </a:t>
            </a:r>
            <a:r>
              <a:rPr lang="en-US" altLang="zh-CN" sz="2000" dirty="0" smtClean="0"/>
              <a:t>survival </a:t>
            </a:r>
            <a:r>
              <a:rPr lang="en-US" altLang="zh-CN" sz="2000" dirty="0"/>
              <a:t>probabilities </a:t>
            </a:r>
            <a:r>
              <a:rPr lang="en-US" altLang="zh-CN" sz="2000" dirty="0" smtClean="0"/>
              <a:t>for issues </a:t>
            </a:r>
            <a:r>
              <a:rPr lang="en-US" altLang="zh-CN" sz="2000" dirty="0"/>
              <a:t>after 1, 2, 3, 7, 30, 100, and 365 days</a:t>
            </a:r>
            <a:r>
              <a:rPr lang="en-US" altLang="zh-CN" sz="2000" dirty="0" smtClean="0"/>
              <a:t>.</a:t>
            </a:r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en-US" altLang="zh-CN" sz="2000" dirty="0"/>
              <a:t>Performing the PCA </a:t>
            </a:r>
            <a:r>
              <a:rPr lang="en-US" altLang="zh-CN" sz="2000" i="1" dirty="0"/>
              <a:t>(</a:t>
            </a:r>
            <a:r>
              <a:rPr lang="en-US" altLang="zh-CN" sz="2000" i="1" dirty="0" smtClean="0"/>
              <a:t>Principal Components </a:t>
            </a:r>
            <a:r>
              <a:rPr lang="en-US" altLang="zh-CN" sz="2000" i="1" dirty="0"/>
              <a:t>Analysis </a:t>
            </a:r>
            <a:r>
              <a:rPr lang="en-US" altLang="zh-CN" sz="2000" i="1" dirty="0" smtClean="0"/>
              <a:t>) </a:t>
            </a:r>
            <a:r>
              <a:rPr lang="en-US" altLang="zh-CN" sz="2000" dirty="0" smtClean="0"/>
              <a:t>on </a:t>
            </a:r>
            <a:r>
              <a:rPr lang="en-US" altLang="zh-CN" sz="2000" dirty="0"/>
              <a:t>those probabilities revealed that just two </a:t>
            </a:r>
            <a:r>
              <a:rPr lang="en-US" altLang="zh-CN" sz="2000" dirty="0" smtClean="0"/>
              <a:t>components are </a:t>
            </a:r>
            <a:r>
              <a:rPr lang="en-US" altLang="zh-CN" sz="2000" dirty="0"/>
              <a:t>enough to explain </a:t>
            </a:r>
            <a:r>
              <a:rPr lang="en-US" altLang="zh-CN" sz="2000" dirty="0">
                <a:solidFill>
                  <a:srgbClr val="FF0000"/>
                </a:solidFill>
              </a:rPr>
              <a:t>96% </a:t>
            </a:r>
            <a:r>
              <a:rPr lang="en-US" altLang="zh-CN" sz="2000" dirty="0"/>
              <a:t>of the variance of the seven probabilities.</a:t>
            </a:r>
            <a:endParaRPr lang="en-US" altLang="zh-CN" sz="2000" dirty="0"/>
          </a:p>
          <a:p>
            <a:endParaRPr lang="zh-CN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95111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Quality of Support – Survival of </a:t>
            </a:r>
            <a:r>
              <a:rPr lang="en-US" altLang="zh-CN" sz="2400" dirty="0" smtClean="0">
                <a:solidFill>
                  <a:srgbClr val="0070C0"/>
                </a:solidFill>
              </a:rPr>
              <a:t>Issues</a:t>
            </a:r>
            <a:endParaRPr lang="en-US" altLang="zh-C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84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95111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Quality of Support – Survival of </a:t>
            </a:r>
            <a:r>
              <a:rPr lang="en-US" altLang="zh-CN" sz="2400" dirty="0" smtClean="0">
                <a:solidFill>
                  <a:srgbClr val="0070C0"/>
                </a:solidFill>
              </a:rPr>
              <a:t>Issues</a:t>
            </a:r>
            <a:endParaRPr lang="en-US" altLang="zh-CN" sz="2400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1772815"/>
            <a:ext cx="82612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Further, the </a:t>
            </a:r>
            <a:r>
              <a:rPr lang="en-US" altLang="zh-CN" sz="2000" dirty="0"/>
              <a:t>first component describes (roughly) </a:t>
            </a:r>
            <a:r>
              <a:rPr lang="en-US" altLang="zh-CN" sz="2000" dirty="0">
                <a:solidFill>
                  <a:srgbClr val="FF0000"/>
                </a:solidFill>
              </a:rPr>
              <a:t>the average of the percentages of </a:t>
            </a:r>
            <a:r>
              <a:rPr lang="en-US" altLang="zh-CN" sz="2000" dirty="0" smtClean="0">
                <a:solidFill>
                  <a:srgbClr val="FF0000"/>
                </a:solidFill>
              </a:rPr>
              <a:t>bugs closed </a:t>
            </a:r>
            <a:r>
              <a:rPr lang="en-US" altLang="zh-CN" sz="2000" dirty="0">
                <a:solidFill>
                  <a:srgbClr val="FF0000"/>
                </a:solidFill>
              </a:rPr>
              <a:t>after different amounts of time</a:t>
            </a:r>
            <a:r>
              <a:rPr lang="en-US" altLang="zh-CN" sz="2000" dirty="0"/>
              <a:t>, and the second one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differentiates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the probabilities </a:t>
            </a:r>
            <a:r>
              <a:rPr lang="en-US" altLang="zh-CN" sz="2000" dirty="0">
                <a:solidFill>
                  <a:srgbClr val="FF0000"/>
                </a:solidFill>
              </a:rPr>
              <a:t>of issues being closed rapidly, in a matter of days</a:t>
            </a:r>
            <a:r>
              <a:rPr lang="en-US" altLang="zh-CN" sz="2000" dirty="0" smtClean="0"/>
              <a:t>.</a:t>
            </a:r>
          </a:p>
          <a:p>
            <a:endParaRPr lang="en-US" altLang="zh-CN" sz="2000" dirty="0"/>
          </a:p>
          <a:p>
            <a:r>
              <a:rPr lang="en-US" altLang="zh-CN" sz="2000" dirty="0"/>
              <a:t>Consequently, we decided to summarize the survival curve for each </a:t>
            </a:r>
            <a:r>
              <a:rPr lang="en-US" altLang="zh-CN" sz="2000" dirty="0" smtClean="0"/>
              <a:t>project with </a:t>
            </a:r>
            <a:r>
              <a:rPr lang="en-US" altLang="zh-CN" sz="2000" dirty="0"/>
              <a:t>just two numbers: the percentage of issues closed after </a:t>
            </a:r>
            <a:r>
              <a:rPr lang="en-US" altLang="zh-CN" sz="2000" dirty="0">
                <a:solidFill>
                  <a:srgbClr val="FF0000"/>
                </a:solidFill>
              </a:rPr>
              <a:t>3</a:t>
            </a:r>
            <a:r>
              <a:rPr lang="en-US" altLang="zh-CN" sz="2000" dirty="0"/>
              <a:t> and </a:t>
            </a:r>
            <a:r>
              <a:rPr lang="en-US" altLang="zh-CN" sz="2000" dirty="0">
                <a:solidFill>
                  <a:srgbClr val="FF0000"/>
                </a:solidFill>
              </a:rPr>
              <a:t>365</a:t>
            </a:r>
            <a:r>
              <a:rPr lang="en-US" altLang="zh-CN" sz="2000" dirty="0"/>
              <a:t> days. </a:t>
            </a:r>
            <a:r>
              <a:rPr lang="en-US" altLang="zh-CN" sz="2000" dirty="0" smtClean="0"/>
              <a:t>It turned </a:t>
            </a:r>
            <a:r>
              <a:rPr lang="en-US" altLang="zh-CN" sz="2000" dirty="0"/>
              <a:t>out that those two numbers explain about </a:t>
            </a:r>
            <a:r>
              <a:rPr lang="en-US" altLang="zh-CN" sz="2000" dirty="0">
                <a:solidFill>
                  <a:srgbClr val="FF0000"/>
                </a:solidFill>
              </a:rPr>
              <a:t>94%</a:t>
            </a:r>
            <a:r>
              <a:rPr lang="en-US" altLang="zh-CN" sz="2000" dirty="0"/>
              <a:t> of the total variability </a:t>
            </a:r>
            <a:r>
              <a:rPr lang="en-US" altLang="zh-CN" sz="2000" dirty="0" smtClean="0"/>
              <a:t>of the </a:t>
            </a:r>
            <a:r>
              <a:rPr lang="en-US" altLang="zh-CN" sz="2000" dirty="0"/>
              <a:t>seven issue survival probabilities—almost the same as the first two </a:t>
            </a:r>
            <a:r>
              <a:rPr lang="en-US" altLang="zh-CN" sz="2000" dirty="0" smtClean="0"/>
              <a:t>principal components—while </a:t>
            </a:r>
            <a:r>
              <a:rPr lang="en-US" altLang="zh-CN" sz="2000" dirty="0"/>
              <a:t>being much easier to understand.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39666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51111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What Affects </a:t>
            </a:r>
            <a:r>
              <a:rPr lang="en-US" altLang="zh-CN" sz="2400" dirty="0">
                <a:solidFill>
                  <a:srgbClr val="0070C0"/>
                </a:solidFill>
              </a:rPr>
              <a:t>the Project Popularity?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1099" y="1772816"/>
            <a:ext cx="7704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Application </a:t>
            </a:r>
            <a:r>
              <a:rPr lang="en-US" altLang="zh-CN" sz="2000" dirty="0"/>
              <a:t>of </a:t>
            </a:r>
            <a:r>
              <a:rPr lang="en-US" altLang="zh-CN" sz="2000" dirty="0">
                <a:solidFill>
                  <a:srgbClr val="FF0000"/>
                </a:solidFill>
              </a:rPr>
              <a:t>linear regression</a:t>
            </a:r>
            <a:r>
              <a:rPr lang="en-US" altLang="zh-CN" sz="2000" dirty="0"/>
              <a:t> resulted in a model with a very high </a:t>
            </a:r>
            <a:r>
              <a:rPr lang="en-US" altLang="zh-CN" sz="2000" dirty="0" smtClean="0"/>
              <a:t>multiple </a:t>
            </a:r>
            <a:r>
              <a:rPr lang="en-US" altLang="zh-CN" sz="2000" i="1" dirty="0" smtClean="0"/>
              <a:t>R</a:t>
            </a:r>
            <a:r>
              <a:rPr lang="en-US" altLang="zh-CN" sz="2000" baseline="30000" dirty="0" smtClean="0"/>
              <a:t>2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coefficient of 0</a:t>
            </a:r>
            <a:r>
              <a:rPr lang="en-US" altLang="zh-CN" sz="2000" i="1" dirty="0"/>
              <a:t>.</a:t>
            </a:r>
            <a:r>
              <a:rPr lang="en-US" altLang="zh-CN" sz="2000" dirty="0"/>
              <a:t>779. </a:t>
            </a:r>
            <a:endParaRPr lang="en-US" altLang="zh-CN" sz="2000" dirty="0" smtClean="0"/>
          </a:p>
          <a:p>
            <a:r>
              <a:rPr lang="en-US" altLang="zh-CN" sz="2000" dirty="0" smtClean="0"/>
              <a:t>In </a:t>
            </a:r>
            <a:r>
              <a:rPr lang="en-US" altLang="zh-CN" sz="2000" dirty="0"/>
              <a:t>other words, almost 80% of the variability of </a:t>
            </a:r>
            <a:r>
              <a:rPr lang="en-US" altLang="zh-CN" sz="2000" dirty="0" smtClean="0"/>
              <a:t>projects popularity </a:t>
            </a:r>
            <a:r>
              <a:rPr lang="en-US" altLang="zh-CN" sz="2000" dirty="0"/>
              <a:t>(after the logarithmic transform) is explained by</a:t>
            </a:r>
            <a:r>
              <a:rPr lang="en-US" altLang="zh-CN" sz="2000" dirty="0">
                <a:solidFill>
                  <a:srgbClr val="FF0000"/>
                </a:solidFill>
              </a:rPr>
              <a:t> project features</a:t>
            </a:r>
            <a:r>
              <a:rPr lang="en-US" altLang="zh-CN" sz="2000" dirty="0" smtClean="0"/>
              <a:t>.</a:t>
            </a:r>
          </a:p>
          <a:p>
            <a:endParaRPr lang="en-US" altLang="zh-CN" sz="2000" dirty="0"/>
          </a:p>
          <a:p>
            <a:r>
              <a:rPr lang="en-US" altLang="zh-CN" sz="2000" dirty="0" smtClean="0"/>
              <a:t>However, these features which has significant impacts on the model like </a:t>
            </a:r>
            <a:r>
              <a:rPr lang="en-US" altLang="zh-CN" sz="2000" b="1" i="1" dirty="0" err="1" smtClean="0"/>
              <a:t>forks_count</a:t>
            </a:r>
            <a:r>
              <a:rPr lang="en-US" altLang="zh-CN" sz="2000" dirty="0" smtClean="0"/>
              <a:t>, we have to exclude them  since they are more likely to be the </a:t>
            </a:r>
            <a:r>
              <a:rPr lang="en-US" altLang="zh-CN" sz="2000" dirty="0" smtClean="0">
                <a:solidFill>
                  <a:srgbClr val="FF0000"/>
                </a:solidFill>
              </a:rPr>
              <a:t>effects</a:t>
            </a:r>
            <a:r>
              <a:rPr lang="en-US" altLang="zh-CN" sz="2000" dirty="0" smtClean="0"/>
              <a:t>, not the reasons which affect the project popularity.</a:t>
            </a:r>
          </a:p>
          <a:p>
            <a:endParaRPr lang="en-US" altLang="zh-CN" sz="2000" b="1" i="1" dirty="0">
              <a:solidFill>
                <a:srgbClr val="FF0000"/>
              </a:solidFill>
            </a:endParaRPr>
          </a:p>
          <a:p>
            <a:r>
              <a:rPr lang="en-US" altLang="zh-CN" sz="2000" dirty="0" smtClean="0"/>
              <a:t>So we redesign the model by reducing these attributes.</a:t>
            </a:r>
          </a:p>
          <a:p>
            <a:endParaRPr lang="en-US" altLang="zh-CN" sz="2000" dirty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79960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7763"/>
            <a:ext cx="80772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493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7467" y="1829723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Very often </a:t>
            </a:r>
            <a:r>
              <a:rPr lang="en-US" altLang="zh-CN" sz="2000" i="1" dirty="0"/>
              <a:t>Open-Source Software </a:t>
            </a:r>
            <a:r>
              <a:rPr lang="en-US" altLang="zh-CN" sz="2000" dirty="0"/>
              <a:t>(</a:t>
            </a:r>
            <a:r>
              <a:rPr lang="en-US" altLang="zh-CN" sz="2000" i="1" dirty="0"/>
              <a:t>OSS</a:t>
            </a:r>
            <a:r>
              <a:rPr lang="en-US" altLang="zh-CN" sz="2000" dirty="0"/>
              <a:t>) is developed by </a:t>
            </a:r>
            <a:r>
              <a:rPr lang="en-US" altLang="zh-CN" sz="2000" dirty="0">
                <a:solidFill>
                  <a:srgbClr val="FF0000"/>
                </a:solidFill>
              </a:rPr>
              <a:t>decentralized</a:t>
            </a:r>
            <a:r>
              <a:rPr lang="en-US" altLang="zh-CN" sz="2000" dirty="0"/>
              <a:t> teams </a:t>
            </a:r>
            <a:r>
              <a:rPr lang="en-US" altLang="zh-CN" sz="2000" dirty="0" smtClean="0"/>
              <a:t>of programmers</a:t>
            </a:r>
            <a:r>
              <a:rPr lang="en-US" altLang="zh-CN" sz="2000" dirty="0"/>
              <a:t>, who cooperate globally </a:t>
            </a:r>
            <a:r>
              <a:rPr lang="en-US" altLang="zh-CN" sz="2000" dirty="0">
                <a:solidFill>
                  <a:srgbClr val="FF0000"/>
                </a:solidFill>
              </a:rPr>
              <a:t>using web-based source code repositories</a:t>
            </a:r>
            <a:r>
              <a:rPr lang="en-US" altLang="zh-CN" sz="2000" dirty="0" smtClean="0"/>
              <a:t>.</a:t>
            </a:r>
          </a:p>
          <a:p>
            <a:endParaRPr lang="en-US" altLang="zh-CN" sz="2000" dirty="0"/>
          </a:p>
          <a:p>
            <a:r>
              <a:rPr lang="en-US" altLang="zh-CN" sz="2000" dirty="0"/>
              <a:t>There are several features typically associated with such </a:t>
            </a:r>
            <a:r>
              <a:rPr lang="en-US" altLang="zh-CN" sz="2000" i="1" dirty="0"/>
              <a:t>Collaborative </a:t>
            </a:r>
            <a:r>
              <a:rPr lang="en-US" altLang="zh-CN" sz="2000" i="1" dirty="0" smtClean="0"/>
              <a:t>Innovation Networks </a:t>
            </a:r>
            <a:r>
              <a:rPr lang="en-US" altLang="zh-CN" sz="2000" dirty="0"/>
              <a:t>(</a:t>
            </a:r>
            <a:r>
              <a:rPr lang="en-US" altLang="zh-CN" sz="2000" i="1" dirty="0"/>
              <a:t>COINs</a:t>
            </a:r>
            <a:r>
              <a:rPr lang="en-US" altLang="zh-CN" sz="2000" dirty="0"/>
              <a:t>): </a:t>
            </a:r>
            <a:r>
              <a:rPr lang="en-US" altLang="zh-CN" sz="2000" dirty="0">
                <a:solidFill>
                  <a:srgbClr val="FF0000"/>
                </a:solidFill>
              </a:rPr>
              <a:t>(a) voluntary work; (b) low organizational costs; (</a:t>
            </a:r>
            <a:r>
              <a:rPr lang="en-US" altLang="zh-CN" sz="2000" dirty="0" smtClean="0">
                <a:solidFill>
                  <a:srgbClr val="FF0000"/>
                </a:solidFill>
              </a:rPr>
              <a:t>c) meritocracy</a:t>
            </a:r>
            <a:r>
              <a:rPr lang="en-US" altLang="zh-CN" sz="2000" dirty="0" smtClean="0"/>
              <a:t>.</a:t>
            </a:r>
          </a:p>
          <a:p>
            <a:endParaRPr lang="en-US" altLang="zh-CN" sz="2000" dirty="0"/>
          </a:p>
          <a:p>
            <a:r>
              <a:rPr lang="en-US" altLang="zh-CN" sz="2000" dirty="0" err="1" smtClean="0"/>
              <a:t>COINs’s</a:t>
            </a:r>
            <a:r>
              <a:rPr lang="en-US" altLang="zh-CN" sz="2000" dirty="0" smtClean="0"/>
              <a:t> typical example is </a:t>
            </a:r>
            <a:r>
              <a:rPr lang="en-US" altLang="zh-CN" sz="2000" b="1" i="1" dirty="0" err="1" smtClean="0"/>
              <a:t>Github</a:t>
            </a:r>
            <a:r>
              <a:rPr lang="en-US" altLang="zh-CN" sz="2000" b="1" i="1" dirty="0" smtClean="0"/>
              <a:t> website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95111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Introduction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13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51111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Programming language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1099" y="1772816"/>
            <a:ext cx="7704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Since there are 55 values (54 specified languages and 0 for no language specified) for the programming language attribute, we exclude them from the initial analysis and build </a:t>
            </a:r>
            <a:r>
              <a:rPr lang="en-US" altLang="zh-CN" sz="2000" dirty="0"/>
              <a:t>a regression model based on just </a:t>
            </a:r>
            <a:r>
              <a:rPr lang="en-US" altLang="zh-CN" sz="2000" dirty="0" smtClean="0"/>
              <a:t>one attribute</a:t>
            </a:r>
            <a:r>
              <a:rPr lang="en-US" altLang="zh-CN" sz="2000" dirty="0"/>
              <a:t>, </a:t>
            </a:r>
            <a:r>
              <a:rPr lang="en-US" altLang="zh-CN" sz="2000" dirty="0" smtClean="0"/>
              <a:t>repository </a:t>
            </a:r>
            <a:r>
              <a:rPr lang="en-US" altLang="zh-CN" sz="2000" dirty="0"/>
              <a:t>language.</a:t>
            </a:r>
          </a:p>
          <a:p>
            <a:endParaRPr lang="en-US" altLang="zh-CN" sz="2000" dirty="0" smtClean="0"/>
          </a:p>
          <a:p>
            <a:r>
              <a:rPr lang="en-US" altLang="zh-CN" sz="2000" dirty="0"/>
              <a:t>Conclusion</a:t>
            </a:r>
            <a:r>
              <a:rPr lang="en-US" altLang="zh-CN" sz="2000" dirty="0" smtClean="0"/>
              <a:t>: programming </a:t>
            </a:r>
            <a:r>
              <a:rPr lang="en-US" altLang="zh-CN" sz="2000" dirty="0"/>
              <a:t>language has </a:t>
            </a:r>
            <a:r>
              <a:rPr lang="en-US" altLang="zh-CN" sz="2000" dirty="0">
                <a:solidFill>
                  <a:srgbClr val="FF0000"/>
                </a:solidFill>
              </a:rPr>
              <a:t>little effect </a:t>
            </a:r>
            <a:r>
              <a:rPr lang="en-US" altLang="zh-CN" sz="2000" dirty="0"/>
              <a:t>on the projects</a:t>
            </a:r>
          </a:p>
          <a:p>
            <a:r>
              <a:rPr lang="en-US" altLang="zh-CN" sz="2000" dirty="0" smtClean="0"/>
              <a:t>popularity.</a:t>
            </a:r>
            <a:endParaRPr lang="en-US" altLang="zh-CN" sz="2000" dirty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Exception:</a:t>
            </a:r>
            <a:endParaRPr lang="en-US" altLang="zh-CN" sz="2000" dirty="0"/>
          </a:p>
          <a:p>
            <a:r>
              <a:rPr lang="en-US" altLang="zh-CN" sz="2000" dirty="0" smtClean="0"/>
              <a:t>Common Lisp:  coefficient -0.702   p-value </a:t>
            </a:r>
            <a:r>
              <a:rPr lang="en-US" altLang="zh-CN" sz="2000" dirty="0"/>
              <a:t>2</a:t>
            </a:r>
            <a:r>
              <a:rPr lang="en-US" altLang="zh-CN" sz="2000" i="1" dirty="0"/>
              <a:t>.</a:t>
            </a:r>
            <a:r>
              <a:rPr lang="en-US" altLang="zh-CN" sz="2000" dirty="0"/>
              <a:t>3 </a:t>
            </a:r>
            <a:r>
              <a:rPr lang="en-US" altLang="zh-CN" sz="2000" i="1" dirty="0"/>
              <a:t>· </a:t>
            </a:r>
            <a:r>
              <a:rPr lang="en-US" altLang="zh-CN" sz="2000" dirty="0"/>
              <a:t>10</a:t>
            </a:r>
            <a:r>
              <a:rPr lang="zh-CN" altLang="en-US" sz="2000" i="1" baseline="30000" dirty="0"/>
              <a:t>−</a:t>
            </a:r>
            <a:r>
              <a:rPr lang="en-US" altLang="zh-CN" sz="2000" baseline="30000" dirty="0" smtClean="0"/>
              <a:t>3</a:t>
            </a:r>
          </a:p>
          <a:p>
            <a:r>
              <a:rPr lang="en-US" altLang="zh-CN" sz="2000" dirty="0" smtClean="0"/>
              <a:t>No specified language: less popular</a:t>
            </a:r>
          </a:p>
          <a:p>
            <a:r>
              <a:rPr lang="en-US" altLang="zh-CN" sz="2000" dirty="0" smtClean="0"/>
              <a:t>CSS: more popular</a:t>
            </a:r>
            <a:endParaRPr lang="en-US" altLang="zh-CN" sz="2000" dirty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31656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51111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What Affects </a:t>
            </a:r>
            <a:r>
              <a:rPr lang="en-US" altLang="zh-CN" sz="2400" dirty="0">
                <a:solidFill>
                  <a:srgbClr val="0070C0"/>
                </a:solidFill>
              </a:rPr>
              <a:t>the </a:t>
            </a:r>
            <a:r>
              <a:rPr lang="en-US" altLang="zh-CN" sz="2400" dirty="0" smtClean="0">
                <a:solidFill>
                  <a:srgbClr val="0070C0"/>
                </a:solidFill>
              </a:rPr>
              <a:t>Quality of a Support?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1099" y="1974319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Since the survival probabilities are not normally distributed, we</a:t>
            </a:r>
          </a:p>
          <a:p>
            <a:r>
              <a:rPr lang="en-US" altLang="zh-CN" sz="2000" dirty="0"/>
              <a:t>have used </a:t>
            </a:r>
            <a:r>
              <a:rPr lang="en-US" altLang="zh-CN" sz="2000" b="1" i="1" dirty="0"/>
              <a:t>binomial regression </a:t>
            </a:r>
            <a:r>
              <a:rPr lang="en-US" altLang="zh-CN" sz="2000" dirty="0"/>
              <a:t>(a variant of logistic regression) to model it</a:t>
            </a:r>
            <a:r>
              <a:rPr lang="en-US" altLang="zh-CN" sz="2000" dirty="0" smtClean="0"/>
              <a:t>.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34632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6" y="908720"/>
            <a:ext cx="81915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373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600" y="1652607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Our paper presented </a:t>
            </a:r>
            <a:r>
              <a:rPr lang="en-US" altLang="zh-CN" sz="2000" i="1" dirty="0">
                <a:solidFill>
                  <a:srgbClr val="FF0000"/>
                </a:solidFill>
              </a:rPr>
              <a:t>two</a:t>
            </a:r>
            <a:r>
              <a:rPr lang="en-US" altLang="zh-CN" sz="2000" i="1" dirty="0"/>
              <a:t> measures of quality </a:t>
            </a:r>
            <a:r>
              <a:rPr lang="en-US" altLang="zh-CN" sz="2000" dirty="0"/>
              <a:t>for </a:t>
            </a:r>
            <a:r>
              <a:rPr lang="en-US" altLang="zh-CN" sz="2000" dirty="0" err="1"/>
              <a:t>GitHub</a:t>
            </a:r>
            <a:r>
              <a:rPr lang="en-US" altLang="zh-CN" sz="2000" dirty="0"/>
              <a:t> Open-Source </a:t>
            </a:r>
            <a:r>
              <a:rPr lang="en-US" altLang="zh-CN" sz="2000" dirty="0" smtClean="0"/>
              <a:t>Software projects</a:t>
            </a:r>
            <a:r>
              <a:rPr lang="en-US" altLang="zh-CN" sz="2000" dirty="0"/>
              <a:t>. </a:t>
            </a:r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One </a:t>
            </a:r>
            <a:r>
              <a:rPr lang="en-US" altLang="zh-CN" sz="2000" dirty="0"/>
              <a:t>is based on a </a:t>
            </a:r>
            <a:r>
              <a:rPr lang="en-US" altLang="zh-CN" sz="2000" dirty="0">
                <a:solidFill>
                  <a:srgbClr val="FF0000"/>
                </a:solidFill>
              </a:rPr>
              <a:t>project popularity</a:t>
            </a:r>
            <a:r>
              <a:rPr lang="en-US" altLang="zh-CN" sz="2000" dirty="0"/>
              <a:t>, the other one is based on how</a:t>
            </a:r>
          </a:p>
          <a:p>
            <a:r>
              <a:rPr lang="en-US" altLang="zh-CN" sz="2000" dirty="0"/>
              <a:t>fast the project’s team solves </a:t>
            </a:r>
            <a:r>
              <a:rPr lang="en-US" altLang="zh-CN" sz="2000" dirty="0">
                <a:solidFill>
                  <a:srgbClr val="FF0000"/>
                </a:solidFill>
              </a:rPr>
              <a:t>issues</a:t>
            </a:r>
            <a:r>
              <a:rPr lang="en-US" altLang="zh-CN" sz="2000" dirty="0"/>
              <a:t> reported by users.</a:t>
            </a:r>
            <a:endParaRPr lang="zh-CN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951111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Conclusion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4345495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Interesting discovery:</a:t>
            </a:r>
          </a:p>
          <a:p>
            <a:r>
              <a:rPr lang="en-US" altLang="zh-CN" sz="2000" dirty="0" smtClean="0"/>
              <a:t>It </a:t>
            </a:r>
            <a:r>
              <a:rPr lang="en-US" altLang="zh-CN" sz="2000" dirty="0"/>
              <a:t>is better for a software project to </a:t>
            </a:r>
            <a:r>
              <a:rPr lang="en-US" altLang="zh-CN" sz="2000" dirty="0" smtClean="0"/>
              <a:t>have focused </a:t>
            </a:r>
            <a:r>
              <a:rPr lang="en-US" altLang="zh-CN" sz="2000" dirty="0"/>
              <a:t>developers involved in the community rather than having in the </a:t>
            </a:r>
            <a:r>
              <a:rPr lang="en-US" altLang="zh-CN" sz="2000" dirty="0" smtClean="0"/>
              <a:t>team popular</a:t>
            </a:r>
            <a:r>
              <a:rPr lang="en-US" altLang="zh-CN" sz="2000" dirty="0"/>
              <a:t>, often followed developers.</a:t>
            </a:r>
          </a:p>
        </p:txBody>
      </p:sp>
    </p:spTree>
    <p:extLst>
      <p:ext uri="{BB962C8B-B14F-4D97-AF65-F5344CB8AC3E}">
        <p14:creationId xmlns:p14="http://schemas.microsoft.com/office/powerpoint/2010/main" val="3532632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2632537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</a:rPr>
              <a:t>Thank you!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98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7879"/>
            <a:ext cx="8681177" cy="556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6732240" y="1062744"/>
            <a:ext cx="864096" cy="45690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800" b="1" i="0" u="none" strike="noStrike" cap="none" normalizeH="0" baseline="0" smtClean="0">
              <a:ln>
                <a:noFill/>
              </a:ln>
              <a:solidFill>
                <a:srgbClr val="16388A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475656" y="1435869"/>
            <a:ext cx="720080" cy="33694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800" b="1" i="0" u="none" strike="noStrike" cap="none" normalizeH="0" baseline="0" smtClean="0">
              <a:ln>
                <a:noFill/>
              </a:ln>
              <a:solidFill>
                <a:srgbClr val="16388A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0660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5111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Introduction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7467" y="1829723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This paper finds the interest </a:t>
            </a:r>
            <a:r>
              <a:rPr lang="en-US" altLang="zh-CN" sz="2000" dirty="0"/>
              <a:t>in investigating if there are any </a:t>
            </a:r>
            <a:r>
              <a:rPr lang="en-US" altLang="zh-CN" sz="2000" dirty="0" smtClean="0"/>
              <a:t>significant correlations </a:t>
            </a:r>
            <a:r>
              <a:rPr lang="en-US" altLang="zh-CN" sz="2000" dirty="0"/>
              <a:t>between </a:t>
            </a:r>
            <a:r>
              <a:rPr lang="en-US" altLang="zh-CN" sz="2000" i="1" dirty="0">
                <a:solidFill>
                  <a:srgbClr val="FF0000"/>
                </a:solidFill>
              </a:rPr>
              <a:t>project quality</a:t>
            </a:r>
            <a:r>
              <a:rPr lang="en-US" altLang="zh-CN" sz="2000" i="1" dirty="0"/>
              <a:t> </a:t>
            </a:r>
            <a:r>
              <a:rPr lang="en-US" altLang="zh-CN" sz="2000" dirty="0"/>
              <a:t>and characteristics of the </a:t>
            </a:r>
            <a:r>
              <a:rPr lang="en-US" altLang="zh-CN" sz="2000" i="1" dirty="0">
                <a:solidFill>
                  <a:srgbClr val="FF0000"/>
                </a:solidFill>
              </a:rPr>
              <a:t>team members</a:t>
            </a:r>
            <a:r>
              <a:rPr lang="en-US" altLang="zh-CN" sz="2000" dirty="0" smtClean="0"/>
              <a:t>.</a:t>
            </a:r>
          </a:p>
          <a:p>
            <a:endParaRPr lang="en-US" altLang="zh-CN" sz="2000" dirty="0"/>
          </a:p>
          <a:p>
            <a:r>
              <a:rPr lang="en-US" altLang="zh-CN" sz="2000" dirty="0" smtClean="0"/>
              <a:t>Consider </a:t>
            </a:r>
            <a:r>
              <a:rPr lang="en-US" altLang="zh-CN" sz="2000" dirty="0"/>
              <a:t>project quality as consisting of </a:t>
            </a:r>
            <a:r>
              <a:rPr lang="en-US" altLang="zh-CN" sz="2000" dirty="0">
                <a:solidFill>
                  <a:srgbClr val="FF0000"/>
                </a:solidFill>
              </a:rPr>
              <a:t>two</a:t>
            </a:r>
            <a:r>
              <a:rPr lang="en-US" altLang="zh-CN" sz="2000" dirty="0"/>
              <a:t> aspects: </a:t>
            </a:r>
            <a:r>
              <a:rPr lang="en-US" altLang="zh-CN" sz="2000" dirty="0" smtClean="0"/>
              <a:t>one is </a:t>
            </a:r>
            <a:r>
              <a:rPr lang="en-US" altLang="zh-CN" sz="2000" dirty="0"/>
              <a:t>the </a:t>
            </a:r>
            <a:r>
              <a:rPr lang="en-US" altLang="zh-CN" sz="2000" i="1" dirty="0">
                <a:solidFill>
                  <a:srgbClr val="FF0000"/>
                </a:solidFill>
              </a:rPr>
              <a:t>number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of stars</a:t>
            </a:r>
            <a:r>
              <a:rPr lang="en-US" altLang="zh-CN" sz="2000" i="1" dirty="0" smtClean="0"/>
              <a:t> </a:t>
            </a:r>
            <a:r>
              <a:rPr lang="en-US" altLang="zh-CN" sz="2000" dirty="0"/>
              <a:t>that any project might receive from </a:t>
            </a:r>
            <a:r>
              <a:rPr lang="en-US" altLang="zh-CN" sz="2000" dirty="0" err="1"/>
              <a:t>GitHub</a:t>
            </a:r>
            <a:r>
              <a:rPr lang="en-US" altLang="zh-CN" sz="2000" dirty="0"/>
              <a:t> users, </a:t>
            </a:r>
            <a:endParaRPr lang="en-US" altLang="zh-CN" sz="2000" dirty="0" smtClean="0"/>
          </a:p>
          <a:p>
            <a:r>
              <a:rPr lang="en-US" altLang="zh-CN" sz="2000" dirty="0" smtClean="0"/>
              <a:t>and </a:t>
            </a:r>
            <a:r>
              <a:rPr lang="en-US" altLang="zh-CN" sz="2000" dirty="0"/>
              <a:t>the second one </a:t>
            </a:r>
            <a:r>
              <a:rPr lang="en-US" altLang="zh-CN" sz="2000" dirty="0" smtClean="0"/>
              <a:t>is the </a:t>
            </a:r>
            <a:r>
              <a:rPr lang="en-US" altLang="zh-CN" sz="2000" dirty="0"/>
              <a:t>response of project team to </a:t>
            </a:r>
            <a:r>
              <a:rPr lang="en-US" altLang="zh-CN" sz="2000" i="1" dirty="0">
                <a:solidFill>
                  <a:srgbClr val="FF0000"/>
                </a:solidFill>
              </a:rPr>
              <a:t>issues</a:t>
            </a:r>
            <a:r>
              <a:rPr lang="en-US" altLang="zh-CN" sz="2000" dirty="0"/>
              <a:t> reported for a given repository.</a:t>
            </a:r>
            <a:endParaRPr lang="en-US" altLang="zh-CN" sz="2000" dirty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20612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5111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Dataset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1844824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Data source for </a:t>
            </a:r>
            <a:r>
              <a:rPr lang="en-US" altLang="zh-CN" sz="2000" b="1" i="1" dirty="0" smtClean="0"/>
              <a:t>projects</a:t>
            </a:r>
            <a:r>
              <a:rPr lang="en-US" altLang="zh-CN" sz="2000" b="1" dirty="0" smtClean="0"/>
              <a:t>: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Selected </a:t>
            </a:r>
            <a:r>
              <a:rPr lang="en-US" altLang="zh-CN" sz="2000" dirty="0" smtClean="0">
                <a:solidFill>
                  <a:srgbClr val="FF0000"/>
                </a:solidFill>
              </a:rPr>
              <a:t>2000</a:t>
            </a:r>
            <a:r>
              <a:rPr lang="en-US" altLang="zh-CN" sz="2000" dirty="0" smtClean="0"/>
              <a:t> of the </a:t>
            </a:r>
            <a:r>
              <a:rPr lang="en-US" altLang="zh-CN" sz="2000" dirty="0" err="1" smtClean="0"/>
              <a:t>github</a:t>
            </a:r>
            <a:r>
              <a:rPr lang="en-US" altLang="zh-CN" sz="2000" dirty="0" smtClean="0"/>
              <a:t> repos with the highest </a:t>
            </a:r>
            <a:r>
              <a:rPr lang="en-US" altLang="zh-CN" sz="2000" dirty="0" smtClean="0">
                <a:solidFill>
                  <a:srgbClr val="FF0000"/>
                </a:solidFill>
              </a:rPr>
              <a:t>increase</a:t>
            </a:r>
            <a:r>
              <a:rPr lang="en-US" altLang="zh-CN" sz="2000" dirty="0" smtClean="0"/>
              <a:t> in </a:t>
            </a:r>
            <a:r>
              <a:rPr lang="en-US" altLang="zh-CN" sz="2000" dirty="0" smtClean="0">
                <a:solidFill>
                  <a:srgbClr val="FF0000"/>
                </a:solidFill>
              </a:rPr>
              <a:t>popularity</a:t>
            </a:r>
            <a:r>
              <a:rPr lang="en-US" altLang="zh-CN" sz="2000" dirty="0" smtClean="0"/>
              <a:t> during a </a:t>
            </a:r>
            <a:r>
              <a:rPr lang="en-US" altLang="zh-CN" sz="2000" dirty="0" smtClean="0">
                <a:solidFill>
                  <a:srgbClr val="FF0000"/>
                </a:solidFill>
              </a:rPr>
              <a:t>month</a:t>
            </a:r>
            <a:r>
              <a:rPr lang="en-US" altLang="zh-CN" sz="2000" dirty="0" smtClean="0"/>
              <a:t>.</a:t>
            </a:r>
          </a:p>
          <a:p>
            <a:endParaRPr lang="en-US" altLang="zh-CN" sz="2000" dirty="0"/>
          </a:p>
          <a:p>
            <a:r>
              <a:rPr lang="en-US" altLang="zh-CN" sz="2000" dirty="0" smtClean="0"/>
              <a:t>Popularity is measured by the project’s </a:t>
            </a:r>
            <a:r>
              <a:rPr lang="en-US" altLang="zh-CN" sz="2000" dirty="0" smtClean="0">
                <a:solidFill>
                  <a:srgbClr val="FF0000"/>
                </a:solidFill>
              </a:rPr>
              <a:t>number of stars(stargazers).</a:t>
            </a:r>
            <a:r>
              <a:rPr lang="en-US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755576" y="4437112"/>
            <a:ext cx="262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/>
              <a:t>Tools: Google </a:t>
            </a:r>
            <a:r>
              <a:rPr lang="en-US" altLang="zh-CN" i="1" dirty="0" err="1"/>
              <a:t>BigQuery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981363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5111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Dataset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184482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Each record in the dataset has 12 Columns:</a:t>
            </a:r>
          </a:p>
        </p:txBody>
      </p:sp>
      <p:sp>
        <p:nvSpPr>
          <p:cNvPr id="2" name="矩形 1"/>
          <p:cNvSpPr/>
          <p:nvPr/>
        </p:nvSpPr>
        <p:spPr>
          <a:xfrm>
            <a:off x="4577440" y="289881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’wiki enabled</a:t>
            </a:r>
            <a:r>
              <a:rPr lang="en-US" altLang="zh-CN" dirty="0" smtClean="0"/>
              <a:t>’</a:t>
            </a:r>
          </a:p>
          <a:p>
            <a:r>
              <a:rPr lang="en-US" altLang="zh-CN" dirty="0" smtClean="0"/>
              <a:t>’when </a:t>
            </a:r>
            <a:r>
              <a:rPr lang="en-US" altLang="zh-CN" dirty="0"/>
              <a:t>pushed at</a:t>
            </a:r>
            <a:r>
              <a:rPr lang="en-US" altLang="zh-CN" dirty="0" smtClean="0"/>
              <a:t>’</a:t>
            </a:r>
          </a:p>
          <a:p>
            <a:r>
              <a:rPr lang="en-US" altLang="zh-CN" dirty="0" smtClean="0"/>
              <a:t>’master </a:t>
            </a:r>
            <a:r>
              <a:rPr lang="en-US" altLang="zh-CN" dirty="0"/>
              <a:t>branch</a:t>
            </a:r>
            <a:r>
              <a:rPr lang="en-US" altLang="zh-CN" dirty="0" smtClean="0"/>
              <a:t>’</a:t>
            </a:r>
          </a:p>
          <a:p>
            <a:r>
              <a:rPr lang="en-US" altLang="zh-CN" dirty="0" smtClean="0"/>
              <a:t>’issues enabled’</a:t>
            </a:r>
          </a:p>
          <a:p>
            <a:r>
              <a:rPr lang="en-US" altLang="zh-CN" dirty="0" smtClean="0"/>
              <a:t>’downloads </a:t>
            </a:r>
            <a:r>
              <a:rPr lang="en-US" altLang="zh-CN" dirty="0"/>
              <a:t>enabled</a:t>
            </a:r>
            <a:r>
              <a:rPr lang="en-US" altLang="zh-CN" dirty="0" smtClean="0"/>
              <a:t>’</a:t>
            </a:r>
          </a:p>
          <a:p>
            <a:r>
              <a:rPr lang="en-US" altLang="zh-CN" dirty="0" smtClean="0"/>
              <a:t>’repository </a:t>
            </a:r>
            <a:r>
              <a:rPr lang="en-US" altLang="zh-CN" dirty="0"/>
              <a:t>creation date</a:t>
            </a:r>
            <a:r>
              <a:rPr lang="en-US" altLang="zh-CN" dirty="0" smtClean="0"/>
              <a:t>’</a:t>
            </a:r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611560" y="2861741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’repository owner’</a:t>
            </a:r>
          </a:p>
          <a:p>
            <a:r>
              <a:rPr lang="en-US" altLang="zh-CN" dirty="0"/>
              <a:t>’repository </a:t>
            </a:r>
            <a:r>
              <a:rPr lang="en-US" altLang="zh-CN" dirty="0" err="1"/>
              <a:t>url</a:t>
            </a:r>
            <a:r>
              <a:rPr lang="en-US" altLang="zh-CN" dirty="0"/>
              <a:t>’</a:t>
            </a:r>
          </a:p>
          <a:p>
            <a:r>
              <a:rPr lang="en-US" altLang="zh-CN" dirty="0"/>
              <a:t>’repository name’</a:t>
            </a:r>
          </a:p>
          <a:p>
            <a:r>
              <a:rPr lang="en-US" altLang="zh-CN" dirty="0"/>
              <a:t>’biggest increase in popularity’</a:t>
            </a:r>
          </a:p>
          <a:p>
            <a:r>
              <a:rPr lang="en-US" altLang="zh-CN" dirty="0"/>
              <a:t>’repository description’</a:t>
            </a:r>
          </a:p>
          <a:p>
            <a:r>
              <a:rPr lang="en-US" altLang="zh-CN" dirty="0"/>
              <a:t>’is a fork’</a:t>
            </a:r>
          </a:p>
        </p:txBody>
      </p:sp>
    </p:spTree>
    <p:extLst>
      <p:ext uri="{BB962C8B-B14F-4D97-AF65-F5344CB8AC3E}">
        <p14:creationId xmlns:p14="http://schemas.microsoft.com/office/powerpoint/2010/main" val="2546698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5111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Dataset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5880" y="1644769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Receiving information </a:t>
            </a:r>
            <a:r>
              <a:rPr lang="en-US" altLang="zh-CN" sz="2000" dirty="0"/>
              <a:t>on developers in those </a:t>
            </a:r>
            <a:r>
              <a:rPr lang="en-US" altLang="zh-CN" sz="2000" dirty="0" smtClean="0"/>
              <a:t>entry teams from the 2000 repos:</a:t>
            </a:r>
          </a:p>
        </p:txBody>
      </p:sp>
      <p:sp>
        <p:nvSpPr>
          <p:cNvPr id="9" name="矩形 8"/>
          <p:cNvSpPr/>
          <p:nvPr/>
        </p:nvSpPr>
        <p:spPr>
          <a:xfrm>
            <a:off x="414712" y="2622408"/>
            <a:ext cx="44261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’developer username (login)’</a:t>
            </a:r>
          </a:p>
          <a:p>
            <a:r>
              <a:rPr lang="en-US" altLang="zh-CN" dirty="0" smtClean="0"/>
              <a:t>’developer name’</a:t>
            </a:r>
          </a:p>
          <a:p>
            <a:r>
              <a:rPr lang="en-US" altLang="zh-CN" dirty="0" smtClean="0"/>
              <a:t>’developer followers count’</a:t>
            </a:r>
          </a:p>
          <a:p>
            <a:r>
              <a:rPr lang="en-US" altLang="zh-CN" dirty="0" smtClean="0"/>
              <a:t>’developer following count’</a:t>
            </a:r>
          </a:p>
          <a:p>
            <a:r>
              <a:rPr lang="en-US" altLang="zh-CN" dirty="0" smtClean="0"/>
              <a:t>’developer company’</a:t>
            </a:r>
          </a:p>
          <a:p>
            <a:r>
              <a:rPr lang="en-US" altLang="zh-CN" dirty="0" smtClean="0"/>
              <a:t>’number of repos developer contributed to’</a:t>
            </a:r>
          </a:p>
          <a:p>
            <a:r>
              <a:rPr lang="en-US" altLang="zh-CN" dirty="0" smtClean="0"/>
              <a:t>’number of repos he owns’</a:t>
            </a:r>
          </a:p>
        </p:txBody>
      </p:sp>
      <p:sp>
        <p:nvSpPr>
          <p:cNvPr id="10" name="矩形 9"/>
          <p:cNvSpPr/>
          <p:nvPr/>
        </p:nvSpPr>
        <p:spPr>
          <a:xfrm>
            <a:off x="5220073" y="248390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’date when developer registered’</a:t>
            </a:r>
          </a:p>
          <a:p>
            <a:r>
              <a:rPr lang="en-US" altLang="zh-CN" dirty="0"/>
              <a:t>’developer location’</a:t>
            </a:r>
          </a:p>
          <a:p>
            <a:r>
              <a:rPr lang="en-US" altLang="zh-CN" dirty="0"/>
              <a:t>’is developer </a:t>
            </a:r>
            <a:r>
              <a:rPr lang="en-US" altLang="zh-CN" dirty="0" err="1"/>
              <a:t>hireable</a:t>
            </a:r>
            <a:r>
              <a:rPr lang="en-US" altLang="zh-CN" dirty="0"/>
              <a:t>’</a:t>
            </a:r>
          </a:p>
          <a:p>
            <a:r>
              <a:rPr lang="en-US" altLang="zh-CN" dirty="0"/>
              <a:t>’is developer working during business hours’</a:t>
            </a:r>
          </a:p>
          <a:p>
            <a:r>
              <a:rPr lang="en-US" altLang="zh-CN" dirty="0"/>
              <a:t>’developer typical working period’</a:t>
            </a:r>
          </a:p>
          <a:p>
            <a:r>
              <a:rPr lang="en-US" altLang="zh-CN" dirty="0"/>
              <a:t>’</a:t>
            </a:r>
            <a:r>
              <a:rPr lang="en-US" altLang="zh-CN" dirty="0" err="1"/>
              <a:t>gists</a:t>
            </a:r>
            <a:r>
              <a:rPr lang="en-US" altLang="zh-CN" dirty="0"/>
              <a:t> count’</a:t>
            </a:r>
          </a:p>
          <a:p>
            <a:r>
              <a:rPr lang="en-US" altLang="zh-CN" dirty="0"/>
              <a:t>’private repos count’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1934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5111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Dataset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5880" y="1644769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Repositories issues attributes:</a:t>
            </a:r>
          </a:p>
        </p:txBody>
      </p:sp>
      <p:sp>
        <p:nvSpPr>
          <p:cNvPr id="2" name="矩形 1"/>
          <p:cNvSpPr/>
          <p:nvPr/>
        </p:nvSpPr>
        <p:spPr>
          <a:xfrm>
            <a:off x="1035971" y="2204864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r</a:t>
            </a:r>
            <a:r>
              <a:rPr lang="en-US" altLang="zh-CN" dirty="0" smtClean="0"/>
              <a:t>epository owner </a:t>
            </a:r>
            <a:r>
              <a:rPr lang="en-US" altLang="zh-CN" dirty="0"/>
              <a:t>(a person or organization who manages the code repository as a </a:t>
            </a:r>
            <a:r>
              <a:rPr lang="en-US" altLang="zh-CN" dirty="0" smtClean="0"/>
              <a:t>privileged user</a:t>
            </a:r>
            <a:r>
              <a:rPr lang="en-US" altLang="zh-CN" dirty="0"/>
              <a:t>), </a:t>
            </a:r>
            <a:endParaRPr lang="en-US" altLang="zh-CN" dirty="0" smtClean="0"/>
          </a:p>
          <a:p>
            <a:r>
              <a:rPr lang="en-US" altLang="zh-CN" dirty="0" smtClean="0"/>
              <a:t>repository </a:t>
            </a:r>
            <a:r>
              <a:rPr lang="en-US" altLang="zh-CN" dirty="0" err="1"/>
              <a:t>url</a:t>
            </a:r>
            <a:r>
              <a:rPr lang="en-US" altLang="zh-CN" dirty="0"/>
              <a:t> (an 1-1 identifying repository key, a web address which</a:t>
            </a:r>
          </a:p>
          <a:p>
            <a:r>
              <a:rPr lang="en-US" altLang="zh-CN" dirty="0"/>
              <a:t>allows to view the repository in a browser), </a:t>
            </a:r>
            <a:endParaRPr lang="en-US" altLang="zh-CN" dirty="0" smtClean="0"/>
          </a:p>
          <a:p>
            <a:r>
              <a:rPr lang="en-US" altLang="zh-CN" dirty="0" smtClean="0"/>
              <a:t>repository </a:t>
            </a:r>
            <a:r>
              <a:rPr lang="en-US" altLang="zh-CN" dirty="0"/>
              <a:t>name, </a:t>
            </a:r>
            <a:endParaRPr lang="en-US" altLang="zh-CN" dirty="0" smtClean="0"/>
          </a:p>
          <a:p>
            <a:r>
              <a:rPr lang="en-US" altLang="zh-CN" dirty="0" smtClean="0"/>
              <a:t>issue </a:t>
            </a:r>
            <a:r>
              <a:rPr lang="en-US" altLang="zh-CN" dirty="0"/>
              <a:t>number,</a:t>
            </a:r>
          </a:p>
          <a:p>
            <a:r>
              <a:rPr lang="en-US" altLang="zh-CN" dirty="0"/>
              <a:t>issue status (opened or closed), </a:t>
            </a:r>
            <a:endParaRPr lang="en-US" altLang="zh-CN" dirty="0" smtClean="0"/>
          </a:p>
          <a:p>
            <a:r>
              <a:rPr lang="en-US" altLang="zh-CN" dirty="0" smtClean="0"/>
              <a:t>’opened </a:t>
            </a:r>
            <a:r>
              <a:rPr lang="en-US" altLang="zh-CN" dirty="0"/>
              <a:t>at’ (when was the issue created), </a:t>
            </a:r>
            <a:endParaRPr lang="en-US" altLang="zh-CN" dirty="0" smtClean="0"/>
          </a:p>
          <a:p>
            <a:r>
              <a:rPr lang="en-US" altLang="zh-CN" dirty="0" smtClean="0"/>
              <a:t>’closed at</a:t>
            </a:r>
            <a:r>
              <a:rPr lang="en-US" altLang="zh-CN" dirty="0"/>
              <a:t>’ (when was the issue last time resolved), </a:t>
            </a:r>
            <a:endParaRPr lang="en-US" altLang="zh-CN" dirty="0" smtClean="0"/>
          </a:p>
          <a:p>
            <a:r>
              <a:rPr lang="en-US" altLang="zh-CN" dirty="0" smtClean="0"/>
              <a:t>difference </a:t>
            </a:r>
            <a:r>
              <a:rPr lang="en-US" altLang="zh-CN" dirty="0"/>
              <a:t>in minutes (also hours </a:t>
            </a:r>
            <a:r>
              <a:rPr lang="en-US" altLang="zh-CN" dirty="0" smtClean="0"/>
              <a:t>and days</a:t>
            </a:r>
            <a:r>
              <a:rPr lang="en-US" altLang="zh-CN" dirty="0"/>
              <a:t>, difference between fields ’opened at’ and ’closed at’).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3462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5111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Dataset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5880" y="1644769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Since we are drawing conclusions on the whole projects, not individual </a:t>
            </a:r>
            <a:r>
              <a:rPr lang="en-US" altLang="zh-CN" sz="2000" dirty="0" smtClean="0"/>
              <a:t>developers, characteristics </a:t>
            </a:r>
            <a:r>
              <a:rPr lang="en-US" altLang="zh-CN" sz="2000" dirty="0"/>
              <a:t>of project members had to be </a:t>
            </a:r>
            <a:r>
              <a:rPr lang="en-US" altLang="zh-CN" sz="2000" dirty="0">
                <a:solidFill>
                  <a:srgbClr val="FF0000"/>
                </a:solidFill>
              </a:rPr>
              <a:t>aggregated</a:t>
            </a:r>
            <a:r>
              <a:rPr lang="en-US" altLang="zh-CN" sz="2000" dirty="0"/>
              <a:t> into </a:t>
            </a:r>
            <a:r>
              <a:rPr lang="en-US" altLang="zh-CN" sz="2000" dirty="0">
                <a:solidFill>
                  <a:srgbClr val="FF0000"/>
                </a:solidFill>
              </a:rPr>
              <a:t>single</a:t>
            </a:r>
            <a:r>
              <a:rPr lang="en-US" altLang="zh-CN" sz="2000" dirty="0"/>
              <a:t> attributes</a:t>
            </a:r>
            <a:r>
              <a:rPr lang="en-US" altLang="zh-CN" sz="2000" dirty="0" smtClean="0"/>
              <a:t>.</a:t>
            </a:r>
          </a:p>
          <a:p>
            <a:endParaRPr lang="en-US" altLang="zh-CN" sz="2000" dirty="0"/>
          </a:p>
          <a:p>
            <a:r>
              <a:rPr lang="en-US" altLang="zh-CN" sz="2000" dirty="0" smtClean="0"/>
              <a:t>Here, we use </a:t>
            </a:r>
            <a:r>
              <a:rPr lang="en-US" altLang="zh-CN" sz="2000" dirty="0" smtClean="0">
                <a:solidFill>
                  <a:srgbClr val="FF0000"/>
                </a:solidFill>
              </a:rPr>
              <a:t>average </a:t>
            </a:r>
            <a:r>
              <a:rPr lang="en-US" altLang="zh-CN" sz="2000" dirty="0" smtClean="0"/>
              <a:t>to measure each attribute.</a:t>
            </a:r>
          </a:p>
          <a:p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en-US" altLang="zh-CN" sz="2000" dirty="0"/>
              <a:t>Many attributes exhibited highly skewed, power-law like distributions, </a:t>
            </a:r>
            <a:r>
              <a:rPr lang="en-US" altLang="zh-CN" sz="2000" dirty="0" smtClean="0"/>
              <a:t>which are </a:t>
            </a:r>
            <a:r>
              <a:rPr lang="en-US" altLang="zh-CN" sz="2000" dirty="0"/>
              <a:t>difficult to model with statistical methods. </a:t>
            </a:r>
            <a:r>
              <a:rPr lang="en-US" altLang="zh-CN" sz="2000" dirty="0">
                <a:solidFill>
                  <a:srgbClr val="FF0000"/>
                </a:solidFill>
              </a:rPr>
              <a:t>Logarithmic transformation</a:t>
            </a:r>
            <a:r>
              <a:rPr lang="en-US" altLang="zh-CN" sz="2000" dirty="0"/>
              <a:t> </a:t>
            </a:r>
            <a:r>
              <a:rPr lang="en-US" altLang="zh-CN" sz="2000" i="1" dirty="0"/>
              <a:t>x </a:t>
            </a:r>
            <a:r>
              <a:rPr lang="en-US" altLang="zh-CN" sz="2000" dirty="0" smtClean="0"/>
              <a:t>= log10(</a:t>
            </a:r>
            <a:r>
              <a:rPr lang="en-US" altLang="zh-CN" sz="2000" i="1" dirty="0" smtClean="0"/>
              <a:t>x </a:t>
            </a:r>
            <a:r>
              <a:rPr lang="en-US" altLang="zh-CN" sz="2000" dirty="0"/>
              <a:t>+ 10) has been applied to the following attributes to decrease the </a:t>
            </a:r>
            <a:r>
              <a:rPr lang="en-US" altLang="zh-CN" sz="2000" dirty="0" smtClean="0"/>
              <a:t>skew.</a:t>
            </a:r>
            <a:endParaRPr lang="en-US" altLang="zh-CN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19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1265</Words>
  <Application>Microsoft Office PowerPoint</Application>
  <PresentationFormat>全屏显示(4:3)</PresentationFormat>
  <Paragraphs>135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27" baseType="lpstr">
      <vt:lpstr>自定义设计方案</vt:lpstr>
      <vt:lpstr>2_自定义设计方案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hyt</dc:creator>
  <cp:lastModifiedBy>hyt</cp:lastModifiedBy>
  <cp:revision>159</cp:revision>
  <dcterms:created xsi:type="dcterms:W3CDTF">2016-03-14T06:04:35Z</dcterms:created>
  <dcterms:modified xsi:type="dcterms:W3CDTF">2016-03-20T13:50:27Z</dcterms:modified>
</cp:coreProperties>
</file>