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sldIdLst>
    <p:sldId id="300" r:id="rId3"/>
    <p:sldId id="338" r:id="rId5"/>
    <p:sldId id="342" r:id="rId6"/>
    <p:sldId id="353" r:id="rId7"/>
    <p:sldId id="349" r:id="rId8"/>
    <p:sldId id="348" r:id="rId9"/>
    <p:sldId id="346" r:id="rId10"/>
    <p:sldId id="345" r:id="rId11"/>
    <p:sldId id="356" r:id="rId12"/>
    <p:sldId id="354" r:id="rId13"/>
    <p:sldId id="355" r:id="rId14"/>
    <p:sldId id="344" r:id="rId15"/>
    <p:sldId id="358" r:id="rId16"/>
    <p:sldId id="357" r:id="rId17"/>
    <p:sldId id="360" r:id="rId18"/>
    <p:sldId id="361" r:id="rId19"/>
    <p:sldId id="362" r:id="rId20"/>
    <p:sldId id="363" r:id="rId21"/>
    <p:sldId id="366" r:id="rId22"/>
    <p:sldId id="374" r:id="rId23"/>
    <p:sldId id="367" r:id="rId24"/>
    <p:sldId id="368" r:id="rId25"/>
    <p:sldId id="369" r:id="rId26"/>
    <p:sldId id="370" r:id="rId27"/>
    <p:sldId id="371" r:id="rId28"/>
    <p:sldId id="372" r:id="rId29"/>
    <p:sldId id="373" r:id="rId30"/>
    <p:sldId id="381" r:id="rId31"/>
    <p:sldId id="375" r:id="rId32"/>
    <p:sldId id="376" r:id="rId33"/>
    <p:sldId id="380" r:id="rId34"/>
    <p:sldId id="377" r:id="rId35"/>
    <p:sldId id="365" r:id="rId36"/>
  </p:sldIdLst>
  <p:sldSz cx="9144000" cy="6858000" type="screen4x3"/>
  <p:notesSz cx="6807200" cy="9906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2FDB2607-1784-4EEB-B798-7EB5836EED8A}">
        <p14:showMediaCtrls xmlns:p14="http://schemas.microsoft.com/office/powerpoint/2010/main" val="1"/>
      </p:ext>
    </p:extLst>
  </p:showPr>
  <p:clrMru>
    <a:srgbClr val="CC0000"/>
    <a:srgbClr val="115DA3"/>
    <a:srgbClr val="006296"/>
    <a:srgbClr val="C69200"/>
    <a:srgbClr val="CC6600"/>
    <a:srgbClr val="9E0040"/>
    <a:srgbClr val="151C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47" autoAdjust="0"/>
    <p:restoredTop sz="76611" autoAdjust="0"/>
  </p:normalViewPr>
  <p:slideViewPr>
    <p:cSldViewPr>
      <p:cViewPr varScale="1">
        <p:scale>
          <a:sx n="53" d="100"/>
          <a:sy n="53" d="100"/>
        </p:scale>
        <p:origin x="-1620" y="-84"/>
      </p:cViewPr>
      <p:guideLst>
        <p:guide orient="horz" pos="2191"/>
        <p:guide pos="28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300" y="-96"/>
      </p:cViewPr>
      <p:guideLst>
        <p:guide orient="horz" pos="3165"/>
        <p:guide pos="212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9575" cy="495300"/>
          </a:xfrm>
          <a:prstGeom prst="rect">
            <a:avLst/>
          </a:prstGeom>
          <a:noFill/>
          <a:ln w="9525">
            <a:noFill/>
            <a:miter lim="800000"/>
          </a:ln>
          <a:effectLst/>
        </p:spPr>
        <p:txBody>
          <a:bodyPr vert="horz" wrap="square" lIns="92638" tIns="46319" rIns="92638" bIns="46319" numCol="1" anchor="t" anchorCtr="0" compatLnSpc="1"/>
          <a:lstStyle>
            <a:lvl1pPr>
              <a:defRPr sz="1200">
                <a:ea typeface="+mn-ea"/>
              </a:defRPr>
            </a:lvl1pPr>
          </a:lstStyle>
          <a:p>
            <a:pPr>
              <a:defRPr/>
            </a:pPr>
            <a:endParaRPr lang="en-US"/>
          </a:p>
        </p:txBody>
      </p:sp>
      <p:sp>
        <p:nvSpPr>
          <p:cNvPr id="35843" name="Rectangle 3"/>
          <p:cNvSpPr>
            <a:spLocks noGrp="1" noChangeArrowheads="1"/>
          </p:cNvSpPr>
          <p:nvPr>
            <p:ph type="dt" idx="1"/>
          </p:nvPr>
        </p:nvSpPr>
        <p:spPr bwMode="auto">
          <a:xfrm>
            <a:off x="3856038" y="0"/>
            <a:ext cx="2949575" cy="495300"/>
          </a:xfrm>
          <a:prstGeom prst="rect">
            <a:avLst/>
          </a:prstGeom>
          <a:noFill/>
          <a:ln w="9525">
            <a:noFill/>
            <a:miter lim="800000"/>
          </a:ln>
          <a:effectLst/>
        </p:spPr>
        <p:txBody>
          <a:bodyPr vert="horz" wrap="square" lIns="92638" tIns="46319" rIns="92638" bIns="46319" numCol="1" anchor="t" anchorCtr="0" compatLnSpc="1"/>
          <a:lstStyle>
            <a:lvl1pPr algn="r">
              <a:defRPr sz="120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27100" y="742950"/>
            <a:ext cx="4954588" cy="3714750"/>
          </a:xfrm>
          <a:prstGeom prst="rect">
            <a:avLst/>
          </a:prstGeom>
          <a:noFill/>
          <a:ln w="9525">
            <a:solidFill>
              <a:srgbClr val="000000"/>
            </a:solidFill>
            <a:miter lim="800000"/>
          </a:ln>
        </p:spPr>
      </p:sp>
      <p:sp>
        <p:nvSpPr>
          <p:cNvPr id="35845" name="Rectangle 5"/>
          <p:cNvSpPr>
            <a:spLocks noGrp="1" noChangeArrowheads="1"/>
          </p:cNvSpPr>
          <p:nvPr>
            <p:ph type="body" sz="quarter" idx="3"/>
          </p:nvPr>
        </p:nvSpPr>
        <p:spPr bwMode="auto">
          <a:xfrm>
            <a:off x="681038" y="4705350"/>
            <a:ext cx="5445125" cy="4457700"/>
          </a:xfrm>
          <a:prstGeom prst="rect">
            <a:avLst/>
          </a:prstGeom>
          <a:noFill/>
          <a:ln w="9525">
            <a:noFill/>
            <a:miter lim="800000"/>
          </a:ln>
          <a:effectLst/>
        </p:spPr>
        <p:txBody>
          <a:bodyPr vert="horz" wrap="square" lIns="92638" tIns="46319" rIns="92638" bIns="46319" numCol="1" anchor="t" anchorCtr="0" compatLnSpc="1"/>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35846" name="Rectangle 6"/>
          <p:cNvSpPr>
            <a:spLocks noGrp="1" noChangeArrowheads="1"/>
          </p:cNvSpPr>
          <p:nvPr>
            <p:ph type="ftr" sz="quarter" idx="4"/>
          </p:nvPr>
        </p:nvSpPr>
        <p:spPr bwMode="auto">
          <a:xfrm>
            <a:off x="0" y="9409113"/>
            <a:ext cx="2949575" cy="495300"/>
          </a:xfrm>
          <a:prstGeom prst="rect">
            <a:avLst/>
          </a:prstGeom>
          <a:noFill/>
          <a:ln w="9525">
            <a:noFill/>
            <a:miter lim="800000"/>
          </a:ln>
          <a:effectLst/>
        </p:spPr>
        <p:txBody>
          <a:bodyPr vert="horz" wrap="square" lIns="92638" tIns="46319" rIns="92638" bIns="46319" numCol="1" anchor="b" anchorCtr="0" compatLnSpc="1"/>
          <a:lstStyle>
            <a:lvl1pPr>
              <a:defRPr sz="1200">
                <a:ea typeface="+mn-ea"/>
              </a:defRPr>
            </a:lvl1pPr>
          </a:lstStyle>
          <a:p>
            <a:pPr>
              <a:defRPr/>
            </a:pPr>
            <a:endParaRPr lang="en-US"/>
          </a:p>
        </p:txBody>
      </p:sp>
      <p:sp>
        <p:nvSpPr>
          <p:cNvPr id="35847" name="Rectangle 7"/>
          <p:cNvSpPr>
            <a:spLocks noGrp="1" noChangeArrowheads="1"/>
          </p:cNvSpPr>
          <p:nvPr>
            <p:ph type="sldNum" sz="quarter" idx="5"/>
          </p:nvPr>
        </p:nvSpPr>
        <p:spPr bwMode="auto">
          <a:xfrm>
            <a:off x="3856038" y="9409113"/>
            <a:ext cx="2949575" cy="495300"/>
          </a:xfrm>
          <a:prstGeom prst="rect">
            <a:avLst/>
          </a:prstGeom>
          <a:noFill/>
          <a:ln w="9525">
            <a:noFill/>
            <a:miter lim="800000"/>
          </a:ln>
          <a:effectLst/>
        </p:spPr>
        <p:txBody>
          <a:bodyPr vert="horz" wrap="square" lIns="92638" tIns="46319" rIns="92638" bIns="46319" numCol="1" anchor="b" anchorCtr="0" compatLnSpc="1"/>
          <a:lstStyle>
            <a:lvl1pPr algn="r">
              <a:defRPr sz="1200">
                <a:ea typeface="+mn-ea"/>
              </a:defRPr>
            </a:lvl1pPr>
          </a:lstStyle>
          <a:p>
            <a:pPr>
              <a:defRPr/>
            </a:pPr>
            <a:fld id="{89232DC0-1E03-4788-B794-9F41DA01CA63}"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p:sp>
      <p:sp>
        <p:nvSpPr>
          <p:cNvPr id="15362" name="Notes Placeholder 2"/>
          <p:cNvSpPr>
            <a:spLocks noGrp="1"/>
          </p:cNvSpPr>
          <p:nvPr>
            <p:ph type="body" idx="1"/>
          </p:nvPr>
        </p:nvSpPr>
        <p:spPr>
          <a:noFill/>
        </p:spPr>
        <p:txBody>
          <a:bodyPr/>
          <a:lstStyle/>
          <a:p>
            <a:br>
              <a:rPr lang="en-US" altLang="zh-CN" smtClean="0"/>
            </a:br>
            <a:endParaRPr lang="en-SG" altLang="zh-CN" smtClean="0"/>
          </a:p>
        </p:txBody>
      </p:sp>
      <p:sp>
        <p:nvSpPr>
          <p:cNvPr id="15363" name="Slide Number Placeholder 3"/>
          <p:cNvSpPr>
            <a:spLocks noGrp="1"/>
          </p:cNvSpPr>
          <p:nvPr>
            <p:ph type="sldNum" sz="quarter" idx="5"/>
          </p:nvPr>
        </p:nvSpPr>
        <p:spPr>
          <a:noFill/>
        </p:spPr>
        <p:txBody>
          <a:bodyPr/>
          <a:lstStyle/>
          <a:p>
            <a:fld id="{6A783AE8-E264-4EFA-B272-DD135A10E4AA}" type="slidenum">
              <a:rPr lang="en-US" altLang="zh-CN" smtClean="0"/>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p:sp>
      <p:sp>
        <p:nvSpPr>
          <p:cNvPr id="33794" name="Notes Placeholder 2"/>
          <p:cNvSpPr>
            <a:spLocks noGrp="1"/>
          </p:cNvSpPr>
          <p:nvPr>
            <p:ph type="body" idx="1"/>
          </p:nvPr>
        </p:nvSpPr>
        <p:spPr>
          <a:noFill/>
        </p:spPr>
        <p:txBody>
          <a:bodyPr/>
          <a:lstStyle/>
          <a:p>
            <a:r>
              <a:rPr lang="en-SG" altLang="zh-CN" smtClean="0"/>
              <a:t>This is the CQARank recommendation framework proposed in our paper. We first construct a Q&amp;A graph from user posting behaviour in CQA corpus. We then jointly model Q&amp;A textual content with votes and tags using our probabilistic Topic Expertise Model. Finally, we apply our CQARank to combine learning results from TEM with link analysis of Q&amp;A graph to discover user topical interests and expertise. For each topic, different users exhibit different topical interests and expertise in Q&amp;A graph, so we get user lists ranked by their interests and expertise. We also have top tags and words for each topic as model results. For new questions, using recommendation score functions, we process the model outputs along with the question to generate ranked experts, answers and similar questions.</a:t>
            </a:r>
            <a:endParaRPr lang="en-SG" altLang="zh-CN" smtClean="0"/>
          </a:p>
        </p:txBody>
      </p:sp>
      <p:sp>
        <p:nvSpPr>
          <p:cNvPr id="33795" name="Slide Number Placeholder 3"/>
          <p:cNvSpPr>
            <a:spLocks noGrp="1"/>
          </p:cNvSpPr>
          <p:nvPr>
            <p:ph type="sldNum" sz="quarter" idx="5"/>
          </p:nvPr>
        </p:nvSpPr>
        <p:spPr>
          <a:noFill/>
        </p:spPr>
        <p:txBody>
          <a:bodyPr/>
          <a:lstStyle/>
          <a:p>
            <a:fld id="{3AF7EF38-83A7-4BA2-A263-6B62D6A1954C}" type="slidenum">
              <a:rPr lang="en-US" altLang="zh-CN" smtClean="0"/>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p:sp>
      <p:sp>
        <p:nvSpPr>
          <p:cNvPr id="35842" name="Notes Placeholder 2"/>
          <p:cNvSpPr>
            <a:spLocks noGrp="1"/>
          </p:cNvSpPr>
          <p:nvPr>
            <p:ph type="body" idx="1"/>
          </p:nvPr>
        </p:nvSpPr>
        <p:spPr>
          <a:noFill/>
        </p:spPr>
        <p:txBody>
          <a:bodyPr/>
          <a:lstStyle/>
          <a:p>
            <a:endParaRPr lang="en-US" altLang="zh-CN" smtClean="0"/>
          </a:p>
        </p:txBody>
      </p:sp>
      <p:sp>
        <p:nvSpPr>
          <p:cNvPr id="35843" name="Slide Number Placeholder 3"/>
          <p:cNvSpPr>
            <a:spLocks noGrp="1"/>
          </p:cNvSpPr>
          <p:nvPr>
            <p:ph type="sldNum" sz="quarter" idx="5"/>
          </p:nvPr>
        </p:nvSpPr>
        <p:spPr>
          <a:noFill/>
        </p:spPr>
        <p:txBody>
          <a:bodyPr/>
          <a:lstStyle/>
          <a:p>
            <a:fld id="{E7BDCB97-52EC-4219-B0F1-32E8D3E80C91}" type="slidenum">
              <a:rPr lang="en-US" altLang="zh-CN" smtClean="0"/>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p:sp>
      <p:sp>
        <p:nvSpPr>
          <p:cNvPr id="37890" name="Notes Placeholder 2"/>
          <p:cNvSpPr>
            <a:spLocks noGrp="1"/>
          </p:cNvSpPr>
          <p:nvPr>
            <p:ph type="body" idx="1"/>
          </p:nvPr>
        </p:nvSpPr>
        <p:spPr>
          <a:noFill/>
        </p:spPr>
        <p:txBody>
          <a:bodyPr/>
          <a:lstStyle/>
          <a:p>
            <a:r>
              <a:rPr lang="en-SG" altLang="zh-CN" smtClean="0"/>
              <a:t>In our model, the user“topical expertise" </a:t>
            </a:r>
            <a:r>
              <a:rPr lang="en-US" altLang="en-SG" smtClean="0"/>
              <a:t>e</a:t>
            </a:r>
            <a:r>
              <a:rPr lang="en-SG" altLang="zh-CN" smtClean="0"/>
              <a:t> </a:t>
            </a:r>
            <a:r>
              <a:rPr lang="en-US" altLang="en-SG" smtClean="0"/>
              <a:t>is</a:t>
            </a:r>
            <a:r>
              <a:rPr lang="en-SG" altLang="zh-CN" smtClean="0"/>
              <a:t> the level of knowledge and ability of a user </a:t>
            </a:r>
            <a:r>
              <a:rPr lang="en-US" altLang="en-SG" smtClean="0"/>
              <a:t>u</a:t>
            </a:r>
            <a:r>
              <a:rPr lang="en-SG" altLang="zh-CN" smtClean="0"/>
              <a:t> </a:t>
            </a:r>
            <a:r>
              <a:rPr lang="en-US" altLang="en-SG" smtClean="0"/>
              <a:t>u</a:t>
            </a:r>
            <a:r>
              <a:rPr lang="en-SG" altLang="zh-CN" smtClean="0"/>
              <a:t>nder a topic </a:t>
            </a:r>
            <a:r>
              <a:rPr lang="en-US" altLang="en-SG" smtClean="0"/>
              <a:t>z t</a:t>
            </a:r>
            <a:r>
              <a:rPr lang="en-SG" altLang="zh-CN" smtClean="0"/>
              <a:t>o model this information, we assume there exist </a:t>
            </a:r>
            <a:r>
              <a:rPr lang="en-US" altLang="en-SG" smtClean="0"/>
              <a:t>E</a:t>
            </a:r>
            <a:r>
              <a:rPr lang="en-SG" altLang="zh-CN" smtClean="0"/>
              <a:t> </a:t>
            </a:r>
            <a:r>
              <a:rPr lang="en-US" altLang="en-SG" smtClean="0"/>
              <a:t>e</a:t>
            </a:r>
            <a:r>
              <a:rPr lang="en-SG" altLang="zh-CN" smtClean="0"/>
              <a:t>xpertise levels, each with a Gaussian distribution on vote scores </a:t>
            </a:r>
            <a:r>
              <a:rPr lang="en-US" altLang="en-SG" smtClean="0"/>
              <a:t>.</a:t>
            </a:r>
            <a:r>
              <a:rPr lang="en-SG" altLang="zh-CN" smtClean="0"/>
              <a:t>Specifically, a high expertise level is often associated with high vote scores which can be modelled by a Gaussian distribution with high mean.  </a:t>
            </a:r>
            <a:endParaRPr lang="en-SG" altLang="zh-CN" smtClean="0"/>
          </a:p>
          <a:p>
            <a:endParaRPr lang="en-SG" smtClean="0"/>
          </a:p>
          <a:p>
            <a:r>
              <a:rPr lang="en-SG" altLang="zh-CN" smtClean="0"/>
              <a:t>(To model user topical expertise, we assume each user u has an expertise level distribution on each topic </a:t>
            </a:r>
            <a:r>
              <a:rPr lang="en-US" altLang="en-SG" smtClean="0"/>
              <a:t>z </a:t>
            </a:r>
            <a:r>
              <a:rPr lang="en-SG" altLang="zh-CN" smtClean="0"/>
              <a:t>denoted as </a:t>
            </a:r>
            <a:r>
              <a:rPr lang="en-SG" altLang="zh-CN" smtClean="0">
                <a:cs typeface="Arial" charset="0"/>
              </a:rPr>
              <a:t>Φ</a:t>
            </a:r>
            <a:r>
              <a:rPr lang="en-US" altLang="en-SG" smtClean="0">
                <a:cs typeface="Arial" charset="0"/>
              </a:rPr>
              <a:t>z,u</a:t>
            </a:r>
            <a:r>
              <a:rPr lang="en-US" altLang="en-SG" smtClean="0"/>
              <a:t>.</a:t>
            </a:r>
            <a:endParaRPr lang="en-US" altLang="en-SG" smtClean="0"/>
          </a:p>
          <a:p>
            <a:r>
              <a:rPr lang="en-US" altLang="en-SG" smtClean="0"/>
              <a:t>I</a:t>
            </a:r>
            <a:r>
              <a:rPr lang="en-SG" altLang="zh-CN" smtClean="0"/>
              <a:t>f this user is an expert in topic </a:t>
            </a:r>
            <a:r>
              <a:rPr lang="en-US" altLang="en-SG" smtClean="0"/>
              <a:t>z, </a:t>
            </a:r>
            <a:r>
              <a:rPr lang="en-SG" altLang="zh-CN" smtClean="0"/>
              <a:t>the probability proportions will have high values for expertise levels which correspond to Gaussian distributions  with high mean.</a:t>
            </a:r>
            <a:r>
              <a:rPr lang="en-US" altLang="zh-CN" smtClean="0"/>
              <a:t>)</a:t>
            </a:r>
            <a:endParaRPr lang="en-US" altLang="zh-CN" smtClean="0"/>
          </a:p>
          <a:p>
            <a:endParaRPr lang="en-US" altLang="zh-CN" smtClean="0"/>
          </a:p>
          <a:p>
            <a:r>
              <a:rPr lang="en-SG" altLang="zh-CN" smtClean="0"/>
              <a:t>We assume that each post has latent variables </a:t>
            </a:r>
            <a:r>
              <a:rPr lang="en-US" altLang="en-SG" smtClean="0"/>
              <a:t>e a</a:t>
            </a:r>
            <a:r>
              <a:rPr lang="en-SG" altLang="zh-CN" smtClean="0"/>
              <a:t>nd </a:t>
            </a:r>
            <a:r>
              <a:rPr lang="en-US" altLang="en-SG" smtClean="0"/>
              <a:t>z w</a:t>
            </a:r>
            <a:r>
              <a:rPr lang="en-SG" altLang="zh-CN" smtClean="0"/>
              <a:t>hich denote the expertise and topic of this post respectively. For each Q&amp;A post of a given user </a:t>
            </a:r>
            <a:r>
              <a:rPr lang="en-US" altLang="en-SG" smtClean="0"/>
              <a:t>, t</a:t>
            </a:r>
            <a:r>
              <a:rPr lang="en-SG" altLang="zh-CN" smtClean="0"/>
              <a:t>he topic </a:t>
            </a:r>
            <a:r>
              <a:rPr lang="en-US" altLang="en-SG" smtClean="0">
                <a:cs typeface="Arial" charset="0"/>
              </a:rPr>
              <a:t>is</a:t>
            </a:r>
            <a:r>
              <a:rPr lang="en-SG" altLang="zh-CN" smtClean="0"/>
              <a:t> generated from a user specific topic distribution </a:t>
            </a:r>
            <a:r>
              <a:rPr lang="en-SG" altLang="zh-CN" smtClean="0">
                <a:cs typeface="Arial" charset="0"/>
              </a:rPr>
              <a:t>θ</a:t>
            </a:r>
            <a:r>
              <a:rPr lang="en-US" altLang="en-SG" smtClean="0">
                <a:cs typeface="Arial" charset="0"/>
              </a:rPr>
              <a:t>u. </a:t>
            </a:r>
            <a:r>
              <a:rPr lang="en-SG" altLang="zh-CN" smtClean="0"/>
              <a:t>For each topic</a:t>
            </a:r>
            <a:r>
              <a:rPr lang="en-US" altLang="en-SG" smtClean="0"/>
              <a:t>, w</a:t>
            </a:r>
            <a:r>
              <a:rPr lang="en-SG" altLang="zh-CN" smtClean="0"/>
              <a:t>ords are generated from a topic specific word distribution </a:t>
            </a:r>
            <a:r>
              <a:rPr lang="en-SG" altLang="zh-CN" smtClean="0">
                <a:cs typeface="Arial" charset="0"/>
              </a:rPr>
              <a:t>φ</a:t>
            </a:r>
            <a:r>
              <a:rPr lang="en-US" altLang="en-SG" smtClean="0">
                <a:cs typeface="Arial" charset="0"/>
              </a:rPr>
              <a:t>z a</a:t>
            </a:r>
            <a:r>
              <a:rPr lang="en-SG" altLang="zh-CN" smtClean="0"/>
              <a:t>nd tags are generated from a topic specific tag distribution </a:t>
            </a:r>
            <a:r>
              <a:rPr lang="en-SG" altLang="zh-CN" smtClean="0">
                <a:cs typeface="Arial" charset="0"/>
              </a:rPr>
              <a:t>Ψ</a:t>
            </a:r>
            <a:r>
              <a:rPr lang="en-US" altLang="en-SG" smtClean="0">
                <a:cs typeface="Arial" charset="0"/>
              </a:rPr>
              <a:t>z. </a:t>
            </a:r>
            <a:endParaRPr lang="en-SG" altLang="zh-CN" smtClean="0"/>
          </a:p>
          <a:p>
            <a:endParaRPr lang="en-SG" smtClean="0"/>
          </a:p>
          <a:p>
            <a:r>
              <a:rPr lang="en-SG" altLang="zh-CN" smtClean="0"/>
              <a:t>For the expertise model part, the expertise of each Q&amp;A post of a given user </a:t>
            </a:r>
            <a:r>
              <a:rPr lang="en-US" altLang="en-SG" smtClean="0"/>
              <a:t>is</a:t>
            </a:r>
            <a:r>
              <a:rPr lang="en-SG" altLang="zh-CN" smtClean="0"/>
              <a:t> generated from the user topical expertise distribution </a:t>
            </a:r>
            <a:r>
              <a:rPr lang="en-SG" altLang="zh-CN" smtClean="0">
                <a:cs typeface="Arial" charset="0"/>
              </a:rPr>
              <a:t>Φ</a:t>
            </a:r>
            <a:r>
              <a:rPr lang="en-US" altLang="en-SG" smtClean="0">
                <a:cs typeface="Arial" charset="0"/>
              </a:rPr>
              <a:t>z,u. </a:t>
            </a:r>
            <a:r>
              <a:rPr lang="en-SG" altLang="zh-CN" smtClean="0"/>
              <a:t>For each expertise </a:t>
            </a:r>
            <a:r>
              <a:rPr lang="en-US" altLang="en-SG" smtClean="0"/>
              <a:t>e, v</a:t>
            </a:r>
            <a:r>
              <a:rPr lang="en-SG" altLang="zh-CN" smtClean="0"/>
              <a:t>otes are generated from an expertise specific Gaussian distribution </a:t>
            </a:r>
            <a:r>
              <a:rPr lang="en-US" altLang="en-SG" smtClean="0"/>
              <a:t>N </a:t>
            </a:r>
            <a:r>
              <a:rPr lang="en-SG" altLang="zh-CN" smtClean="0"/>
              <a:t>with Normal-Gamma priors. Thus the </a:t>
            </a:r>
            <a:r>
              <a:rPr lang="en-US" altLang="en-SG" smtClean="0"/>
              <a:t>E e</a:t>
            </a:r>
            <a:r>
              <a:rPr lang="en-SG" altLang="zh-CN" smtClean="0"/>
              <a:t>xpertise specific Gaussian distributions compose a Gaussian Mixture Model (GMM) component for the generation of  votes. The other distributions are Multinomial distributions with symmetric Dirichlet priors. </a:t>
            </a:r>
            <a:endParaRPr lang="en-SG" altLang="zh-CN" smtClean="0"/>
          </a:p>
        </p:txBody>
      </p:sp>
      <p:sp>
        <p:nvSpPr>
          <p:cNvPr id="37891" name="Slide Number Placeholder 3"/>
          <p:cNvSpPr>
            <a:spLocks noGrp="1"/>
          </p:cNvSpPr>
          <p:nvPr>
            <p:ph type="sldNum" sz="quarter" idx="5"/>
          </p:nvPr>
        </p:nvSpPr>
        <p:spPr>
          <a:noFill/>
        </p:spPr>
        <p:txBody>
          <a:bodyPr/>
          <a:lstStyle/>
          <a:p>
            <a:fld id="{D82C887C-0584-45CD-9471-FED9E37BA92C}" type="slidenum">
              <a:rPr lang="en-US" altLang="zh-CN" smtClean="0"/>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p:sp>
      <p:sp>
        <p:nvSpPr>
          <p:cNvPr id="39938" name="Notes Placeholder 2"/>
          <p:cNvSpPr>
            <a:spLocks noGrp="1"/>
          </p:cNvSpPr>
          <p:nvPr>
            <p:ph type="body" idx="1"/>
          </p:nvPr>
        </p:nvSpPr>
        <p:spPr>
          <a:noFill/>
        </p:spPr>
        <p:txBody>
          <a:bodyPr/>
          <a:lstStyle/>
          <a:p>
            <a:endParaRPr lang="en-US" altLang="zh-CN" smtClean="0"/>
          </a:p>
        </p:txBody>
      </p:sp>
      <p:sp>
        <p:nvSpPr>
          <p:cNvPr id="39939" name="Slide Number Placeholder 3"/>
          <p:cNvSpPr>
            <a:spLocks noGrp="1"/>
          </p:cNvSpPr>
          <p:nvPr>
            <p:ph type="sldNum" sz="quarter" idx="5"/>
          </p:nvPr>
        </p:nvSpPr>
        <p:spPr>
          <a:noFill/>
        </p:spPr>
        <p:txBody>
          <a:bodyPr/>
          <a:lstStyle/>
          <a:p>
            <a:fld id="{33046E23-04E3-4F89-9A77-DB8267C8F88D}" type="slidenum">
              <a:rPr lang="en-US" altLang="zh-CN" smtClean="0"/>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p:sp>
      <p:sp>
        <p:nvSpPr>
          <p:cNvPr id="41986" name="Notes Placeholder 2"/>
          <p:cNvSpPr>
            <a:spLocks noGrp="1"/>
          </p:cNvSpPr>
          <p:nvPr>
            <p:ph type="body" idx="1"/>
          </p:nvPr>
        </p:nvSpPr>
        <p:spPr>
          <a:noFill/>
        </p:spPr>
        <p:txBody>
          <a:bodyPr/>
          <a:lstStyle/>
          <a:p>
            <a:r>
              <a:rPr lang="en-SG" altLang="zh-CN" smtClean="0"/>
              <a:t>TEM is a latent variable model for modelling textual contents and voting information to discover user topical interests and expertise. It does not make use of user network structure built from user Q&amp;A graph. However, user network structure will be helpful for topical expertise learning because users who provide answers to high expertise level users tend to also be with a high expertise. Inspired by this intuition, we propose </a:t>
            </a:r>
            <a:r>
              <a:rPr lang="en-US" altLang="en-SG" smtClean="0"/>
              <a:t>CQARank to </a:t>
            </a:r>
            <a:r>
              <a:rPr lang="en-US" altLang="en-SG" smtClean="0"/>
              <a:t>c</a:t>
            </a:r>
            <a:r>
              <a:rPr lang="en-SG" altLang="zh-CN" smtClean="0"/>
              <a:t>ombine user topical interests and expertise learning results in TEM with link structure to enforce user topical expertise learning. </a:t>
            </a:r>
            <a:endParaRPr lang="en-SG" altLang="zh-CN" smtClean="0"/>
          </a:p>
          <a:p>
            <a:endParaRPr lang="en-SG" smtClean="0"/>
          </a:p>
          <a:p>
            <a:r>
              <a:rPr lang="en-SG" altLang="zh-CN" smtClean="0"/>
              <a:t>First of all, we construct a Q&amp;A graph </a:t>
            </a:r>
            <a:r>
              <a:rPr lang="en-US" altLang="en-SG" smtClean="0"/>
              <a:t>G=(V,E) i</a:t>
            </a:r>
            <a:r>
              <a:rPr lang="en-SG" altLang="zh-CN" smtClean="0"/>
              <a:t>n CQA. </a:t>
            </a:r>
            <a:r>
              <a:rPr lang="en-US" altLang="en-SG" smtClean="0"/>
              <a:t>V i</a:t>
            </a:r>
            <a:r>
              <a:rPr lang="en-SG" altLang="zh-CN" smtClean="0"/>
              <a:t>s a set of nodes representing all users. </a:t>
            </a:r>
            <a:r>
              <a:rPr lang="en-US" altLang="en-SG" smtClean="0"/>
              <a:t>E is a </a:t>
            </a:r>
            <a:r>
              <a:rPr lang="en-SG" altLang="zh-CN" smtClean="0"/>
              <a:t>set of directed edges from the asker to the answer. The weight </a:t>
            </a:r>
            <a:r>
              <a:rPr lang="en-US" altLang="en-SG" smtClean="0"/>
              <a:t>wi,j</a:t>
            </a:r>
            <a:r>
              <a:rPr lang="en-SG" altLang="zh-CN" smtClean="0"/>
              <a:t>he number of all answers provided by </a:t>
            </a:r>
            <a:r>
              <a:rPr lang="en-US" altLang="en-SG" smtClean="0"/>
              <a:t>uj for</a:t>
            </a:r>
            <a:r>
              <a:rPr lang="en-SG" altLang="zh-CN" smtClean="0"/>
              <a:t> questions of </a:t>
            </a:r>
            <a:r>
              <a:rPr lang="en-US" altLang="en-SG" smtClean="0"/>
              <a:t>ui.</a:t>
            </a:r>
            <a:endParaRPr lang="en-US" altLang="en-SG" smtClean="0"/>
          </a:p>
        </p:txBody>
      </p:sp>
      <p:sp>
        <p:nvSpPr>
          <p:cNvPr id="41987" name="Slide Number Placeholder 3"/>
          <p:cNvSpPr>
            <a:spLocks noGrp="1"/>
          </p:cNvSpPr>
          <p:nvPr>
            <p:ph type="sldNum" sz="quarter" idx="5"/>
          </p:nvPr>
        </p:nvSpPr>
        <p:spPr>
          <a:noFill/>
        </p:spPr>
        <p:txBody>
          <a:bodyPr/>
          <a:lstStyle/>
          <a:p>
            <a:fld id="{0CB33E93-60D8-41E9-B50F-F21EDDFDA154}" type="slidenum">
              <a:rPr lang="en-US" altLang="zh-CN" smtClean="0"/>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p:sp>
      <p:sp>
        <p:nvSpPr>
          <p:cNvPr id="44034" name="Notes Placeholder 2"/>
          <p:cNvSpPr>
            <a:spLocks noGrp="1"/>
          </p:cNvSpPr>
          <p:nvPr>
            <p:ph type="body" idx="1"/>
          </p:nvPr>
        </p:nvSpPr>
        <p:spPr>
          <a:noFill/>
        </p:spPr>
        <p:txBody>
          <a:bodyPr/>
          <a:lstStyle/>
          <a:p>
            <a:r>
              <a:rPr lang="en-US" altLang="zh-CN" smtClean="0">
                <a:latin typeface="Calibri" pitchFamily="34" charset="0"/>
                <a:cs typeface="Arial" charset="0"/>
              </a:rPr>
              <a:t>θ' </a:t>
            </a:r>
            <a:r>
              <a:rPr lang="en-US" altLang="zh-CN" smtClean="0">
                <a:latin typeface="Calibri" pitchFamily="34" charset="0"/>
              </a:rPr>
              <a:t>is row-normalized matrix learnt as user specific topic distribution in TEM.</a:t>
            </a:r>
            <a:endParaRPr lang="en-US" altLang="zh-CN" smtClean="0">
              <a:latin typeface="Calibri" pitchFamily="34" charset="0"/>
            </a:endParaRPr>
          </a:p>
          <a:p>
            <a:endParaRPr lang="en-US" altLang="zh-CN" smtClean="0"/>
          </a:p>
        </p:txBody>
      </p:sp>
      <p:sp>
        <p:nvSpPr>
          <p:cNvPr id="44035" name="Slide Number Placeholder 3"/>
          <p:cNvSpPr>
            <a:spLocks noGrp="1"/>
          </p:cNvSpPr>
          <p:nvPr>
            <p:ph type="sldNum" sz="quarter" idx="5"/>
          </p:nvPr>
        </p:nvSpPr>
        <p:spPr>
          <a:noFill/>
        </p:spPr>
        <p:txBody>
          <a:bodyPr/>
          <a:lstStyle/>
          <a:p>
            <a:fld id="{82F870E3-27EE-4327-9706-E4702DC948FA}" type="slidenum">
              <a:rPr lang="en-US" altLang="zh-CN" smtClean="0"/>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00100" lvl="3" indent="-342900">
              <a:lnSpc>
                <a:spcPct val="90000"/>
              </a:lnSpc>
              <a:buClr>
                <a:srgbClr val="C00000"/>
              </a:buClr>
              <a:buFont typeface="Courier New" pitchFamily="49" charset="0"/>
              <a:buChar char="o"/>
            </a:pPr>
            <a:r>
              <a:rPr lang="en-US" altLang="zh-CN" sz="2000" smtClean="0">
                <a:latin typeface="Calibri" pitchFamily="34" charset="0"/>
              </a:rPr>
              <a:t>Ez,ui is the estimated expertise score of user hich is defined as the expectation of user topical expertise distribution learnt by TEM. </a:t>
            </a:r>
            <a:r>
              <a:rPr lang="en-US" altLang="zh-CN" sz="2000" smtClean="0">
                <a:latin typeface="Cambria Math" pitchFamily="18" charset="0"/>
              </a:rPr>
              <a:t>       </a:t>
            </a:r>
            <a:endParaRPr lang="zh-CN" altLang="en-US" sz="2000" i="1" smtClean="0">
              <a:latin typeface="Calibri" pitchFamily="34" charset="0"/>
            </a:endParaRPr>
          </a:p>
          <a:p>
            <a:pPr lvl="1">
              <a:lnSpc>
                <a:spcPct val="90000"/>
              </a:lnSpc>
              <a:buFont typeface="Courier New" pitchFamily="49" charset="0"/>
              <a:buChar char="o"/>
            </a:pPr>
            <a:r>
              <a:rPr lang="en-US" altLang="zh-CN" sz="2000" smtClean="0">
                <a:latin typeface="Cambria Math" pitchFamily="18" charset="0"/>
                <a:cs typeface="Arial" charset="0"/>
              </a:rPr>
              <a:t>λ</a:t>
            </a:r>
            <a:r>
              <a:rPr lang="en-US" altLang="zh-CN" sz="2000" smtClean="0">
                <a:latin typeface="Cambria Math" pitchFamily="18" charset="0"/>
              </a:rPr>
              <a:t>[0,1]</a:t>
            </a:r>
            <a:r>
              <a:rPr lang="en-US" altLang="zh-CN" sz="2000" smtClean="0">
                <a:latin typeface="Calibri" pitchFamily="34" charset="0"/>
              </a:rPr>
              <a:t> is a parameter to control the probability of teleportation operation.</a:t>
            </a:r>
            <a:endParaRPr lang="en-US" altLang="zh-CN" sz="2000" smtClean="0">
              <a:latin typeface="Calibri" pitchFamily="34" charset="0"/>
            </a:endParaRPr>
          </a:p>
          <a:p>
            <a:pPr>
              <a:lnSpc>
                <a:spcPct val="90000"/>
              </a:lnSpc>
            </a:pPr>
            <a:r>
              <a:rPr lang="en-SG" altLang="zh-CN" sz="1000" smtClean="0"/>
              <a:t>Thus </a:t>
            </a:r>
            <a:r>
              <a:rPr lang="en-SG" altLang="zh-CN" sz="1000" smtClean="0">
                <a:cs typeface="Arial" charset="0"/>
              </a:rPr>
              <a:t>θ</a:t>
            </a:r>
            <a:r>
              <a:rPr lang="en-US" altLang="en-SG" sz="1000" smtClean="0">
                <a:cs typeface="Arial" charset="0"/>
              </a:rPr>
              <a:t>uiz.E(z,ui)</a:t>
            </a:r>
            <a:r>
              <a:rPr lang="en-SG" altLang="zh-CN" sz="1000" smtClean="0"/>
              <a:t>  </a:t>
            </a:r>
            <a:r>
              <a:rPr lang="en-US" altLang="en-SG" sz="1000" smtClean="0"/>
              <a:t>def</a:t>
            </a:r>
            <a:r>
              <a:rPr lang="en-SG" altLang="zh-CN" sz="1000" smtClean="0"/>
              <a:t>ines the teleportation vector of the random surfer under topic </a:t>
            </a:r>
            <a:r>
              <a:rPr lang="en-US" altLang="en-SG" sz="1000" smtClean="0"/>
              <a:t>z in CQARank.</a:t>
            </a:r>
            <a:endParaRPr lang="en-US" altLang="en-SG" sz="1000" smtClean="0"/>
          </a:p>
          <a:p>
            <a:pPr>
              <a:lnSpc>
                <a:spcPct val="90000"/>
              </a:lnSpc>
            </a:pPr>
            <a:endParaRPr lang="zh-CN" altLang="en-US" sz="1000" smtClean="0"/>
          </a:p>
          <a:p>
            <a:pPr>
              <a:lnSpc>
                <a:spcPct val="90000"/>
              </a:lnSpc>
            </a:pPr>
            <a:r>
              <a:rPr lang="en-SG" altLang="zh-CN" sz="1000" smtClean="0"/>
              <a:t>(Note that we can estimate each user</a:t>
            </a:r>
            <a:r>
              <a:rPr lang="en-US" altLang="en-SG" sz="1000" smtClean="0"/>
              <a:t>'</a:t>
            </a:r>
            <a:r>
              <a:rPr lang="en-SG" altLang="zh-CN" sz="1000" smtClean="0"/>
              <a:t>s topical expertise score by just using TEM results with </a:t>
            </a:r>
            <a:r>
              <a:rPr lang="en-US" altLang="en-SG" sz="1000" smtClean="0"/>
              <a:t>E(z,ui).</a:t>
            </a:r>
            <a:r>
              <a:rPr lang="en-SG" altLang="zh-CN" sz="1000" smtClean="0"/>
              <a:t> </a:t>
            </a:r>
            <a:r>
              <a:rPr lang="en-US" altLang="en-SG" sz="1000" smtClean="0"/>
              <a:t>F</a:t>
            </a:r>
            <a:r>
              <a:rPr lang="en-SG" altLang="zh-CN" sz="1000" smtClean="0"/>
              <a:t>or </a:t>
            </a:r>
            <a:r>
              <a:rPr lang="en-US" altLang="en-SG" sz="1000" smtClean="0"/>
              <a:t>CQARank,</a:t>
            </a:r>
            <a:r>
              <a:rPr lang="en-SG" altLang="zh-CN" sz="1000" smtClean="0"/>
              <a:t> we measure user topical expertise by the final saliency score </a:t>
            </a:r>
            <a:r>
              <a:rPr lang="en-US" altLang="en-SG" sz="1000" smtClean="0"/>
              <a:t>Rz </a:t>
            </a:r>
            <a:r>
              <a:rPr lang="en-SG" altLang="zh-CN" sz="1000" smtClean="0"/>
              <a:t>when the iterated algorithm converges. The advantage of which is to combines results from TEM and link analysis of Q&amp;A graph to further improve the user topical expertise discovery. We design recommendation experiments to compare performance of CQARank and TEM to reveal the effectiveness of incorporating Q&amp;A graph information.)</a:t>
            </a:r>
            <a:endParaRPr lang="en-US" altLang="zh-CN" sz="1000" smtClean="0"/>
          </a:p>
        </p:txBody>
      </p:sp>
      <p:sp>
        <p:nvSpPr>
          <p:cNvPr id="46083" name="Slide Number Placeholder 3"/>
          <p:cNvSpPr>
            <a:spLocks noGrp="1"/>
          </p:cNvSpPr>
          <p:nvPr>
            <p:ph type="sldNum" sz="quarter" idx="5"/>
          </p:nvPr>
        </p:nvSpPr>
        <p:spPr>
          <a:noFill/>
        </p:spPr>
        <p:txBody>
          <a:bodyPr/>
          <a:lstStyle/>
          <a:p>
            <a:fld id="{38D2D88F-89F2-414D-AE02-5E27D6AB4A5A}" type="slidenum">
              <a:rPr lang="en-US" altLang="zh-CN" smtClean="0"/>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p:sp>
      <p:sp>
        <p:nvSpPr>
          <p:cNvPr id="48130" name="Notes Placeholder 2"/>
          <p:cNvSpPr>
            <a:spLocks noGrp="1"/>
          </p:cNvSpPr>
          <p:nvPr>
            <p:ph type="body" idx="1"/>
          </p:nvPr>
        </p:nvSpPr>
        <p:spPr>
          <a:noFill/>
        </p:spPr>
        <p:txBody>
          <a:bodyPr/>
          <a:lstStyle/>
          <a:p>
            <a:endParaRPr lang="en-US" altLang="zh-CN" smtClean="0"/>
          </a:p>
        </p:txBody>
      </p:sp>
      <p:sp>
        <p:nvSpPr>
          <p:cNvPr id="48131" name="Slide Number Placeholder 3"/>
          <p:cNvSpPr>
            <a:spLocks noGrp="1"/>
          </p:cNvSpPr>
          <p:nvPr>
            <p:ph type="sldNum" sz="quarter" idx="5"/>
          </p:nvPr>
        </p:nvSpPr>
        <p:spPr>
          <a:noFill/>
        </p:spPr>
        <p:txBody>
          <a:bodyPr/>
          <a:lstStyle/>
          <a:p>
            <a:fld id="{2213DDCB-EBD4-4B39-AD23-DDBC52BA7FBC}" type="slidenum">
              <a:rPr lang="en-US" altLang="zh-CN" smtClean="0"/>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p:sp>
      <p:sp>
        <p:nvSpPr>
          <p:cNvPr id="50178" name="Notes Placeholder 2"/>
          <p:cNvSpPr>
            <a:spLocks noGrp="1"/>
          </p:cNvSpPr>
          <p:nvPr>
            <p:ph type="body" idx="1"/>
          </p:nvPr>
        </p:nvSpPr>
        <p:spPr>
          <a:noFill/>
        </p:spPr>
        <p:txBody>
          <a:bodyPr/>
          <a:lstStyle/>
          <a:p>
            <a:r>
              <a:rPr lang="en-SG" altLang="zh-CN" smtClean="0"/>
              <a:t>We use real data from Stack Overflow. We use all Q&amp;A posts in three months from May 1st 2009 to August 1st 2009 and then use all the posts of users who have asked and answered no fewer than 80 times for the training of TEM.</a:t>
            </a:r>
            <a:endParaRPr lang="en-SG" altLang="zh-CN" smtClean="0"/>
          </a:p>
          <a:p>
            <a:endParaRPr lang="en-SG" altLang="zh-CN" smtClean="0"/>
          </a:p>
          <a:p>
            <a:r>
              <a:rPr lang="en-SG" altLang="zh-CN" smtClean="0"/>
              <a:t>For data pre-processing, we tokenize text and discard all code snippets. Then we remove the stop words and HTML tags in text.</a:t>
            </a:r>
            <a:endParaRPr lang="en-SG" altLang="zh-CN" smtClean="0"/>
          </a:p>
          <a:p>
            <a:endParaRPr lang="en-US" altLang="zh-CN" smtClean="0"/>
          </a:p>
          <a:p>
            <a:r>
              <a:rPr lang="en-SG" altLang="zh-CN" smtClean="0"/>
              <a:t>This is the parameter setting in our experiments. We run TEM with 500 iterations of Gibbs sampling. With some trails on the number of topics and expertise, we set topic number K = </a:t>
            </a:r>
            <a:r>
              <a:rPr lang="en-SG" altLang="zh-CN" smtClean="0">
                <a:latin typeface="Cambria Math" pitchFamily="18" charset="0"/>
              </a:rPr>
              <a:t>15</a:t>
            </a:r>
            <a:r>
              <a:rPr lang="en-SG" altLang="zh-CN" smtClean="0"/>
              <a:t>, expertise number E = </a:t>
            </a:r>
            <a:r>
              <a:rPr lang="en-SG" altLang="zh-CN" smtClean="0">
                <a:latin typeface="Cambria Math" pitchFamily="18" charset="0"/>
              </a:rPr>
              <a:t>10</a:t>
            </a:r>
            <a:r>
              <a:rPr lang="en-SG" altLang="zh-CN" smtClean="0"/>
              <a:t> as they provide meaningful topics and vote Gaussian distributions for our data set. </a:t>
            </a:r>
            <a:endParaRPr lang="en-SG" altLang="zh-CN" smtClean="0"/>
          </a:p>
        </p:txBody>
      </p:sp>
      <p:sp>
        <p:nvSpPr>
          <p:cNvPr id="50179" name="Slide Number Placeholder 3"/>
          <p:cNvSpPr>
            <a:spLocks noGrp="1"/>
          </p:cNvSpPr>
          <p:nvPr>
            <p:ph type="sldNum" sz="quarter" idx="5"/>
          </p:nvPr>
        </p:nvSpPr>
        <p:spPr>
          <a:noFill/>
        </p:spPr>
        <p:txBody>
          <a:bodyPr/>
          <a:lstStyle/>
          <a:p>
            <a:fld id="{F74C22FF-C320-4157-8937-C48DED58FD0A}" type="slidenum">
              <a:rPr lang="en-US" altLang="zh-CN" smtClean="0"/>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p:sp>
      <p:sp>
        <p:nvSpPr>
          <p:cNvPr id="52226" name="Notes Placeholder 2"/>
          <p:cNvSpPr>
            <a:spLocks noGrp="1"/>
          </p:cNvSpPr>
          <p:nvPr>
            <p:ph type="body" idx="1"/>
          </p:nvPr>
        </p:nvSpPr>
        <p:spPr>
          <a:noFill/>
        </p:spPr>
        <p:txBody>
          <a:bodyPr/>
          <a:lstStyle/>
          <a:p>
            <a:r>
              <a:rPr lang="en-SG" altLang="zh-CN" smtClean="0"/>
              <a:t>We illustrate top tags and words for 10 randomly selected topics discovered by TEM Here. </a:t>
            </a:r>
            <a:endParaRPr lang="en-SG" altLang="zh-CN" smtClean="0"/>
          </a:p>
          <a:p>
            <a:endParaRPr lang="en-SG" altLang="zh-CN" smtClean="0"/>
          </a:p>
          <a:p>
            <a:r>
              <a:rPr lang="en-SG" altLang="zh-CN" smtClean="0"/>
              <a:t>top tags like "career-development", "best-practices", "iphone-sdk", "memory-management", provide phrase level instead of bag of-words features to distill richer and better interpreted topic information from Q&amp;A text.</a:t>
            </a:r>
            <a:endParaRPr lang="en-SG" altLang="zh-CN" smtClean="0"/>
          </a:p>
          <a:p>
            <a:endParaRPr lang="en-SG" altLang="zh-CN" smtClean="0"/>
          </a:p>
          <a:p>
            <a:endParaRPr lang="en-SG" altLang="zh-CN" smtClean="0"/>
          </a:p>
        </p:txBody>
      </p:sp>
      <p:sp>
        <p:nvSpPr>
          <p:cNvPr id="52227" name="Slide Number Placeholder 3"/>
          <p:cNvSpPr>
            <a:spLocks noGrp="1"/>
          </p:cNvSpPr>
          <p:nvPr>
            <p:ph type="sldNum" sz="quarter" idx="5"/>
          </p:nvPr>
        </p:nvSpPr>
        <p:spPr>
          <a:noFill/>
        </p:spPr>
        <p:txBody>
          <a:bodyPr/>
          <a:lstStyle/>
          <a:p>
            <a:fld id="{8028E112-17FA-43B2-AE73-934C3EBED379}" type="slidenum">
              <a:rPr lang="en-US" altLang="zh-CN" smtClean="0"/>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p:sp>
      <p:sp>
        <p:nvSpPr>
          <p:cNvPr id="17410" name="备注占位符 2"/>
          <p:cNvSpPr>
            <a:spLocks noGrp="1"/>
          </p:cNvSpPr>
          <p:nvPr>
            <p:ph type="body" idx="1"/>
          </p:nvPr>
        </p:nvSpPr>
        <p:spPr>
          <a:noFill/>
        </p:spPr>
        <p:txBody>
          <a:bodyPr/>
          <a:lstStyle/>
          <a:p>
            <a:r>
              <a:rPr lang="en-SG" altLang="zh-CN" smtClean="0"/>
              <a:t>The recent boom of Web 2.0 has seen the emergence of many knowledge sharing community services such as  Stack Overflow , Yahoo! Answers, Quora and Baidu Zhidao. The huge success of Community Question Answering(CQA) in recent years provides open platforms for online community to share expertise and large repositories of valuable knowledge. </a:t>
            </a:r>
            <a:endParaRPr lang="zh-CN" altLang="en-US" smtClean="0"/>
          </a:p>
        </p:txBody>
      </p:sp>
      <p:sp>
        <p:nvSpPr>
          <p:cNvPr id="17411" name="灯片编号占位符 3"/>
          <p:cNvSpPr>
            <a:spLocks noGrp="1"/>
          </p:cNvSpPr>
          <p:nvPr>
            <p:ph type="sldNum" sz="quarter" idx="5"/>
          </p:nvPr>
        </p:nvSpPr>
        <p:spPr>
          <a:noFill/>
        </p:spPr>
        <p:txBody>
          <a:bodyPr/>
          <a:lstStyle/>
          <a:p>
            <a:fld id="{A5067517-DDB9-4FEC-91C4-ACC547AF19E9}" type="slidenum">
              <a:rPr lang="en-US" altLang="zh-CN" smtClean="0"/>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p:sp>
      <p:sp>
        <p:nvSpPr>
          <p:cNvPr id="54274" name="Notes Placeholder 2"/>
          <p:cNvSpPr>
            <a:spLocks noGrp="1"/>
          </p:cNvSpPr>
          <p:nvPr>
            <p:ph type="body" idx="1"/>
          </p:nvPr>
        </p:nvSpPr>
        <p:spPr>
          <a:noFill/>
        </p:spPr>
        <p:txBody>
          <a:bodyPr/>
          <a:lstStyle/>
          <a:p>
            <a:r>
              <a:rPr lang="en-SG" altLang="zh-CN" smtClean="0"/>
              <a:t>We observe clean top words and tags for each topic. Top words have strong correlation with top tags under the same topic. </a:t>
            </a:r>
            <a:endParaRPr lang="en-SG" altLang="zh-CN" smtClean="0"/>
          </a:p>
        </p:txBody>
      </p:sp>
      <p:sp>
        <p:nvSpPr>
          <p:cNvPr id="54275" name="Slide Number Placeholder 3"/>
          <p:cNvSpPr>
            <a:spLocks noGrp="1"/>
          </p:cNvSpPr>
          <p:nvPr>
            <p:ph type="sldNum" sz="quarter" idx="5"/>
          </p:nvPr>
        </p:nvSpPr>
        <p:spPr>
          <a:noFill/>
        </p:spPr>
        <p:txBody>
          <a:bodyPr/>
          <a:lstStyle/>
          <a:p>
            <a:fld id="{93A4D77B-C81E-40F5-A42E-2AD6FD85C61C}" type="slidenum">
              <a:rPr lang="en-US" altLang="zh-CN" smtClean="0"/>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p:sp>
      <p:sp>
        <p:nvSpPr>
          <p:cNvPr id="56322" name="Notes Placeholder 2"/>
          <p:cNvSpPr>
            <a:spLocks noGrp="1"/>
          </p:cNvSpPr>
          <p:nvPr>
            <p:ph type="body" idx="1"/>
          </p:nvPr>
        </p:nvSpPr>
        <p:spPr>
          <a:noFill/>
        </p:spPr>
        <p:txBody>
          <a:bodyPr/>
          <a:lstStyle/>
          <a:p>
            <a:r>
              <a:rPr lang="en-SG" altLang="zh-CN" smtClean="0"/>
              <a:t>TEM learns different user expertise levels by clustering votes using GMM component. The mean and precision of different expertise specific vote Gaussian distributions learnt by TEM are shown in this table.</a:t>
            </a:r>
            <a:endParaRPr lang="en-SG" altLang="zh-CN" smtClean="0"/>
          </a:p>
          <a:p>
            <a:endParaRPr lang="en-SG" altLang="zh-CN" smtClean="0"/>
          </a:p>
          <a:p>
            <a:r>
              <a:rPr lang="en-SG" altLang="zh-CN" smtClean="0"/>
              <a:t>First, we observe 10 Gaussian distributions with various means ranging from </a:t>
            </a:r>
            <a:r>
              <a:rPr lang="en-SG" altLang="zh-CN" smtClean="0">
                <a:latin typeface="Cambria Math" pitchFamily="18" charset="0"/>
              </a:rPr>
              <a:t>0.40</a:t>
            </a:r>
            <a:r>
              <a:rPr lang="en-SG" altLang="zh-CN" smtClean="0"/>
              <a:t> to </a:t>
            </a:r>
            <a:r>
              <a:rPr lang="en-SG" altLang="zh-CN" smtClean="0">
                <a:latin typeface="Cambria Math" pitchFamily="18" charset="0"/>
              </a:rPr>
              <a:t>40.17</a:t>
            </a:r>
            <a:r>
              <a:rPr lang="en-SG" altLang="zh-CN" smtClean="0"/>
              <a:t> for the generation of votes in data. The mean of each Gaussian distribution can be used to denote expertise score for each expertise level.</a:t>
            </a:r>
            <a:endParaRPr lang="en-SG" altLang="zh-CN" smtClean="0"/>
          </a:p>
          <a:p>
            <a:endParaRPr lang="en-SG" altLang="zh-CN" smtClean="0"/>
          </a:p>
          <a:p>
            <a:r>
              <a:rPr lang="en-SG" altLang="zh-CN" smtClean="0"/>
              <a:t>Secondly, the higher the mean, the lower the precision. The variance becomes larger when the mean goes higher, which aligns with the power-law vote count distribution.</a:t>
            </a:r>
            <a:endParaRPr lang="en-SG" altLang="zh-CN" smtClean="0"/>
          </a:p>
        </p:txBody>
      </p:sp>
      <p:sp>
        <p:nvSpPr>
          <p:cNvPr id="56323" name="Slide Number Placeholder 3"/>
          <p:cNvSpPr>
            <a:spLocks noGrp="1"/>
          </p:cNvSpPr>
          <p:nvPr>
            <p:ph type="sldNum" sz="quarter" idx="5"/>
          </p:nvPr>
        </p:nvSpPr>
        <p:spPr>
          <a:noFill/>
        </p:spPr>
        <p:txBody>
          <a:bodyPr/>
          <a:lstStyle/>
          <a:p>
            <a:fld id="{701BDACC-9A9B-44DA-B85F-BC698741F08D}" type="slidenum">
              <a:rPr lang="en-US" altLang="zh-CN" smtClean="0"/>
            </a:fld>
            <a:endParaRPr lang="en-US"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p:sp>
      <p:sp>
        <p:nvSpPr>
          <p:cNvPr id="58370" name="Notes Placeholder 2"/>
          <p:cNvSpPr>
            <a:spLocks noGrp="1"/>
          </p:cNvSpPr>
          <p:nvPr>
            <p:ph type="body" idx="1"/>
          </p:nvPr>
        </p:nvSpPr>
        <p:spPr>
          <a:noFill/>
        </p:spPr>
        <p:txBody>
          <a:bodyPr/>
          <a:lstStyle/>
          <a:p>
            <a:r>
              <a:rPr lang="en-SG" altLang="zh-CN" smtClean="0"/>
              <a:t>For the quantitative evaluation of our proposed method, we design three recommendation experiments shown in our </a:t>
            </a:r>
            <a:r>
              <a:rPr lang="en-US" altLang="en-SG" smtClean="0"/>
              <a:t>r</a:t>
            </a:r>
            <a:r>
              <a:rPr lang="en-SG" altLang="zh-CN" smtClean="0"/>
              <a:t>ecommendation application framework.</a:t>
            </a:r>
            <a:endParaRPr lang="en-SG" altLang="zh-CN" smtClean="0"/>
          </a:p>
          <a:p>
            <a:endParaRPr lang="en-US" altLang="zh-CN" smtClean="0"/>
          </a:p>
          <a:p>
            <a:r>
              <a:rPr lang="en-SG" altLang="zh-CN" smtClean="0"/>
              <a:t>The first task we consider is to recommend expert users where our aim is to find users who can provide answers with high vote scores for a given question. Given a question </a:t>
            </a:r>
            <a:r>
              <a:rPr lang="en-US" altLang="en-SG" smtClean="0"/>
              <a:t>q </a:t>
            </a:r>
            <a:r>
              <a:rPr lang="en-SG" altLang="zh-CN" smtClean="0"/>
              <a:t>nd a set of test users </a:t>
            </a:r>
            <a:r>
              <a:rPr lang="en-US" altLang="en-SG" smtClean="0"/>
              <a:t>U, t</a:t>
            </a:r>
            <a:r>
              <a:rPr lang="en-SG" altLang="zh-CN" smtClean="0"/>
              <a:t>he target is to rank all these users by their interests and expertise to answer the question </a:t>
            </a:r>
            <a:r>
              <a:rPr lang="en-US" altLang="en-SG" smtClean="0"/>
              <a:t>. W</a:t>
            </a:r>
            <a:r>
              <a:rPr lang="en-SG" altLang="zh-CN" smtClean="0"/>
              <a:t>e score each user </a:t>
            </a:r>
            <a:r>
              <a:rPr lang="en-US" altLang="en-SG" smtClean="0"/>
              <a:t>by</a:t>
            </a:r>
            <a:r>
              <a:rPr lang="en-SG" altLang="zh-CN" smtClean="0"/>
              <a:t> considering user topic similarity with the questi</a:t>
            </a:r>
            <a:r>
              <a:rPr lang="en-US" altLang="en-SG" smtClean="0"/>
              <a:t>on </a:t>
            </a:r>
            <a:r>
              <a:rPr lang="en-SG" altLang="zh-CN" smtClean="0"/>
              <a:t>and user expertise in the question</a:t>
            </a:r>
            <a:r>
              <a:rPr lang="en-US" altLang="en-SG" smtClean="0"/>
              <a:t>, </a:t>
            </a:r>
            <a:r>
              <a:rPr lang="en-SG" altLang="zh-CN" smtClean="0"/>
              <a:t>where the intuition is that if the user is interested and have a high expertise for the question, then the user tends to provide a good answer wining high votes. The recommendation score function is defined as follows:</a:t>
            </a:r>
            <a:endParaRPr lang="en-US" altLang="zh-CN" sz="2400" smtClean="0">
              <a:latin typeface="Calibri" pitchFamily="34" charset="0"/>
            </a:endParaRPr>
          </a:p>
          <a:p>
            <a:r>
              <a:rPr lang="en-SG" altLang="zh-CN" smtClean="0"/>
              <a:t>where </a:t>
            </a:r>
            <a:r>
              <a:rPr lang="en-US" altLang="en-SG" smtClean="0"/>
              <a:t>Expert(u,q) is the</a:t>
            </a:r>
            <a:r>
              <a:rPr lang="en-SG" altLang="zh-CN" smtClean="0"/>
              <a:t> expertise of user </a:t>
            </a:r>
            <a:r>
              <a:rPr lang="en-US" altLang="en-SG" smtClean="0"/>
              <a:t>u</a:t>
            </a:r>
            <a:r>
              <a:rPr lang="en-SG" altLang="zh-CN" smtClean="0"/>
              <a:t>nder topic </a:t>
            </a:r>
            <a:r>
              <a:rPr lang="en-US" altLang="en-SG" smtClean="0"/>
              <a:t>z. </a:t>
            </a:r>
            <a:r>
              <a:rPr lang="en-US" altLang="en-SG" smtClean="0">
                <a:cs typeface="Arial" charset="0"/>
              </a:rPr>
              <a:t>θq,z is</a:t>
            </a:r>
            <a:r>
              <a:rPr lang="en-SG" altLang="zh-CN" smtClean="0"/>
              <a:t> the question</a:t>
            </a:r>
            <a:r>
              <a:rPr lang="en-US" altLang="en-SG" smtClean="0"/>
              <a:t>'s</a:t>
            </a:r>
            <a:r>
              <a:rPr lang="en-SG" altLang="zh-CN" smtClean="0"/>
              <a:t> topic distribution and </a:t>
            </a:r>
            <a:r>
              <a:rPr lang="en-US" altLang="en-SG" smtClean="0"/>
              <a:t>JS </a:t>
            </a:r>
            <a:r>
              <a:rPr lang="en-SG" altLang="zh-CN" smtClean="0"/>
              <a:t>is JS-divergence distance.</a:t>
            </a:r>
            <a:endParaRPr lang="en-SG" altLang="zh-CN" smtClean="0"/>
          </a:p>
          <a:p>
            <a:endParaRPr lang="en-SG" altLang="zh-CN" smtClean="0"/>
          </a:p>
          <a:p>
            <a:r>
              <a:rPr lang="en-SG" altLang="zh-CN" smtClean="0">
                <a:cs typeface="Arial" charset="0"/>
              </a:rPr>
              <a:t>θ</a:t>
            </a:r>
            <a:r>
              <a:rPr lang="en-US" altLang="en-SG" smtClean="0">
                <a:cs typeface="Arial" charset="0"/>
              </a:rPr>
              <a:t>u and Φz,u c</a:t>
            </a:r>
            <a:r>
              <a:rPr lang="en-SG" altLang="zh-CN" smtClean="0"/>
              <a:t>an be obtained from our model results. </a:t>
            </a:r>
            <a:r>
              <a:rPr lang="en-SG" altLang="zh-CN" smtClean="0">
                <a:cs typeface="Arial" charset="0"/>
                <a:sym typeface="+mn-ea"/>
              </a:rPr>
              <a:t>θ</a:t>
            </a:r>
            <a:r>
              <a:rPr lang="en-US" altLang="en-SG" smtClean="0">
                <a:cs typeface="Arial" charset="0"/>
                <a:sym typeface="+mn-ea"/>
              </a:rPr>
              <a:t>u ne</a:t>
            </a:r>
            <a:r>
              <a:rPr lang="en-SG" altLang="zh-CN" smtClean="0"/>
              <a:t>ed to be estimated by computing its posterior probabilities: where </a:t>
            </a:r>
            <a:r>
              <a:rPr lang="en-US" altLang="en-SG" smtClean="0"/>
              <a:t>w a</a:t>
            </a:r>
            <a:r>
              <a:rPr lang="en-SG" altLang="zh-CN" smtClean="0"/>
              <a:t>nd </a:t>
            </a:r>
            <a:r>
              <a:rPr lang="en-US" altLang="en-SG" smtClean="0"/>
              <a:t>t ar</a:t>
            </a:r>
            <a:r>
              <a:rPr lang="en-SG" altLang="zh-CN" smtClean="0"/>
              <a:t>e the set of all the words and tags in question</a:t>
            </a:r>
            <a:r>
              <a:rPr lang="en-US" altLang="en-SG" smtClean="0"/>
              <a:t>. </a:t>
            </a:r>
            <a:r>
              <a:rPr lang="en-US" altLang="en-SG" smtClean="0">
                <a:cs typeface="Arial" charset="0"/>
              </a:rPr>
              <a:t>θu,z , φ(z,w) and Ψ(z,t)</a:t>
            </a:r>
            <a:r>
              <a:rPr lang="en-SG" altLang="zh-CN" smtClean="0"/>
              <a:t>can be obtained from our TEM model results. After we score each user in </a:t>
            </a:r>
            <a:r>
              <a:rPr lang="en-US" altLang="en-SG" smtClean="0"/>
              <a:t>U, w</a:t>
            </a:r>
            <a:r>
              <a:rPr lang="en-SG" altLang="zh-CN" smtClean="0"/>
              <a:t>e rank them in decreasing order of the score.</a:t>
            </a:r>
            <a:endParaRPr lang="en-US" altLang="zh-CN" sz="2400" smtClean="0">
              <a:latin typeface="Calibri" pitchFamily="34" charset="0"/>
            </a:endParaRPr>
          </a:p>
          <a:p>
            <a:endParaRPr lang="en-US" altLang="zh-CN" sz="2400" smtClean="0">
              <a:latin typeface="Calibri" pitchFamily="34" charset="0"/>
            </a:endParaRPr>
          </a:p>
          <a:p>
            <a:endParaRPr lang="en-SG" altLang="zh-CN" smtClean="0"/>
          </a:p>
        </p:txBody>
      </p:sp>
      <p:sp>
        <p:nvSpPr>
          <p:cNvPr id="58371" name="Slide Number Placeholder 3"/>
          <p:cNvSpPr>
            <a:spLocks noGrp="1"/>
          </p:cNvSpPr>
          <p:nvPr>
            <p:ph type="sldNum" sz="quarter" idx="5"/>
          </p:nvPr>
        </p:nvSpPr>
        <p:spPr>
          <a:noFill/>
        </p:spPr>
        <p:txBody>
          <a:bodyPr/>
          <a:lstStyle/>
          <a:p>
            <a:fld id="{572477A9-A385-47D2-BE26-41887ADCC304}" type="slidenum">
              <a:rPr lang="en-US" altLang="zh-CN" smtClean="0"/>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p:sp>
      <p:sp>
        <p:nvSpPr>
          <p:cNvPr id="60418" name="Notes Placeholder 2"/>
          <p:cNvSpPr>
            <a:spLocks noGrp="1"/>
          </p:cNvSpPr>
          <p:nvPr>
            <p:ph type="body" idx="1"/>
          </p:nvPr>
        </p:nvSpPr>
        <p:spPr>
          <a:noFill/>
        </p:spPr>
        <p:txBody>
          <a:bodyPr/>
          <a:lstStyle/>
          <a:p>
            <a:r>
              <a:rPr lang="en-SG" altLang="zh-CN" smtClean="0"/>
              <a:t>To evaluate the effectiveness of </a:t>
            </a:r>
            <a:r>
              <a:rPr lang="en-US" altLang="en-SG" smtClean="0"/>
              <a:t>CQARank, we c</a:t>
            </a:r>
            <a:r>
              <a:rPr lang="en-SG" altLang="zh-CN" smtClean="0"/>
              <a:t>ompare against some previous related works including probabilistic topic models, link analysis techniques and mixture methods combining both as follows. </a:t>
            </a:r>
            <a:endParaRPr lang="en-SG" altLang="zh-CN" smtClean="0"/>
          </a:p>
          <a:p>
            <a:endParaRPr lang="en-SG" smtClean="0"/>
          </a:p>
          <a:p>
            <a:r>
              <a:rPr lang="en-US" altLang="zh-CN" smtClean="0"/>
              <a:t>Link analysis methods include </a:t>
            </a:r>
            <a:r>
              <a:rPr lang="en-SG" altLang="zh-CN" smtClean="0"/>
              <a:t>InDegree(ID) and PageRank(PR). </a:t>
            </a:r>
            <a:r>
              <a:rPr lang="en-SG" altLang="zh-CN" b="1" smtClean="0"/>
              <a:t>ID</a:t>
            </a:r>
            <a:r>
              <a:rPr lang="en-SG" altLang="zh-CN" smtClean="0"/>
              <a:t> ranks users by the number of best answers provided by them. </a:t>
            </a:r>
            <a:r>
              <a:rPr lang="en-SG" altLang="zh-CN" b="1" smtClean="0"/>
              <a:t>PR</a:t>
            </a:r>
            <a:r>
              <a:rPr lang="en-SG" altLang="zh-CN" smtClean="0"/>
              <a:t> finds expert users with link structure analysis using standard PageRank algorithms. </a:t>
            </a:r>
            <a:r>
              <a:rPr lang="en-US" altLang="en-SG" smtClean="0"/>
              <a:t>Expert(u,q) i</a:t>
            </a:r>
            <a:r>
              <a:rPr lang="en-SG" altLang="zh-CN" smtClean="0"/>
              <a:t>s the </a:t>
            </a:r>
            <a:r>
              <a:rPr lang="en-SG" altLang="zh-CN" b="1" smtClean="0"/>
              <a:t>PR </a:t>
            </a:r>
            <a:r>
              <a:rPr lang="en-SG" altLang="zh-CN" smtClean="0"/>
              <a:t>saliency score and </a:t>
            </a:r>
            <a:r>
              <a:rPr lang="en-US" altLang="en-SG" smtClean="0"/>
              <a:t>Sim(u,q) is</a:t>
            </a:r>
            <a:r>
              <a:rPr lang="en-SG" altLang="zh-CN" smtClean="0"/>
              <a:t>set as 1 since </a:t>
            </a:r>
            <a:r>
              <a:rPr lang="en-SG" altLang="zh-CN" b="1" smtClean="0"/>
              <a:t>PR</a:t>
            </a:r>
            <a:r>
              <a:rPr lang="en-SG" altLang="zh-CN" smtClean="0"/>
              <a:t> does not model latent topics.</a:t>
            </a:r>
            <a:endParaRPr lang="en-SG" altLang="zh-CN" smtClean="0"/>
          </a:p>
          <a:p>
            <a:endParaRPr lang="en-US" altLang="zh-CN" smtClean="0"/>
          </a:p>
          <a:p>
            <a:r>
              <a:rPr lang="en-US" altLang="zh-CN" smtClean="0"/>
              <a:t>Probabilistic generative model methods include </a:t>
            </a:r>
            <a:r>
              <a:rPr lang="en-US" altLang="zh-CN" b="1" smtClean="0"/>
              <a:t>TEM</a:t>
            </a:r>
            <a:r>
              <a:rPr lang="en-US" altLang="zh-CN" smtClean="0"/>
              <a:t> and </a:t>
            </a:r>
            <a:r>
              <a:rPr lang="en-US" altLang="zh-CN" b="1" smtClean="0"/>
              <a:t>UQA</a:t>
            </a:r>
            <a:r>
              <a:rPr lang="en-US" altLang="zh-CN" smtClean="0"/>
              <a:t>.</a:t>
            </a:r>
            <a:r>
              <a:rPr lang="en-SG" altLang="zh-CN" smtClean="0"/>
              <a:t> </a:t>
            </a:r>
            <a:r>
              <a:rPr lang="en-SG" altLang="zh-CN" b="1" smtClean="0"/>
              <a:t>TEM</a:t>
            </a:r>
            <a:r>
              <a:rPr lang="en-SG" altLang="zh-CN" smtClean="0"/>
              <a:t> is our method without link analysis part. </a:t>
            </a:r>
            <a:r>
              <a:rPr lang="en-SG" altLang="zh-CN" b="1" smtClean="0"/>
              <a:t>UQA</a:t>
            </a:r>
            <a:r>
              <a:rPr lang="en-SG" altLang="zh-CN" smtClean="0"/>
              <a:t> is the User-Question-Answer Model for modelling of Q&amp;A text proposed by Guo et al. in CIKM 2008. The category in their model is similar to tags in TEM.  </a:t>
            </a:r>
            <a:r>
              <a:rPr lang="en-US" altLang="en-SG" smtClean="0"/>
              <a:t>Sim(u,q) is b</a:t>
            </a:r>
            <a:r>
              <a:rPr lang="en-SG" altLang="zh-CN" smtClean="0"/>
              <a:t>ased on result of </a:t>
            </a:r>
            <a:r>
              <a:rPr lang="en-SG" altLang="zh-CN" b="1" smtClean="0"/>
              <a:t>UQA </a:t>
            </a:r>
            <a:r>
              <a:rPr lang="en-SG" altLang="zh-CN" smtClean="0"/>
              <a:t>model and  </a:t>
            </a:r>
            <a:r>
              <a:rPr lang="en-US" altLang="en-SG" smtClean="0"/>
              <a:t>Expert(u,q) is</a:t>
            </a:r>
            <a:r>
              <a:rPr lang="en-SG" altLang="zh-CN" smtClean="0"/>
              <a:t>s set as 1 since </a:t>
            </a:r>
            <a:r>
              <a:rPr lang="en-SG" altLang="zh-CN" b="1" smtClean="0"/>
              <a:t>UQA</a:t>
            </a:r>
            <a:r>
              <a:rPr lang="en-SG" altLang="zh-CN" smtClean="0"/>
              <a:t> does not model user topical expertise.</a:t>
            </a:r>
            <a:endParaRPr lang="en-SG" altLang="zh-CN" smtClean="0"/>
          </a:p>
          <a:p>
            <a:endParaRPr lang="en-SG" altLang="zh-CN" smtClean="0"/>
          </a:p>
          <a:p>
            <a:r>
              <a:rPr lang="en-SG" altLang="zh-CN" smtClean="0"/>
              <a:t>The last baseline is the</a:t>
            </a:r>
            <a:r>
              <a:rPr lang="en-SG" altLang="zh-CN" b="1" smtClean="0"/>
              <a:t> </a:t>
            </a:r>
            <a:r>
              <a:rPr lang="en-SG" altLang="zh-CN" smtClean="0"/>
              <a:t>Topic-Sensitive PageRank method for expert finding in CQA proposed by Zhou et al. in CIKM 2012. They consider link structures and topical similarity between users. </a:t>
            </a:r>
            <a:r>
              <a:rPr lang="en-US" altLang="en-SG" smtClean="0">
                <a:sym typeface="+mn-ea"/>
              </a:rPr>
              <a:t>Sim(u,q) </a:t>
            </a:r>
            <a:r>
              <a:rPr lang="en-US" altLang="en-SG" smtClean="0"/>
              <a:t>i</a:t>
            </a:r>
            <a:r>
              <a:rPr lang="en-SG" altLang="zh-CN" smtClean="0"/>
              <a:t>s based on the result of LDA and </a:t>
            </a:r>
            <a:r>
              <a:rPr lang="en-US" altLang="en-SG" smtClean="0">
                <a:sym typeface="+mn-ea"/>
              </a:rPr>
              <a:t>Expert(u,q) </a:t>
            </a:r>
            <a:r>
              <a:rPr lang="en-US" altLang="en-SG" smtClean="0"/>
              <a:t>i</a:t>
            </a:r>
            <a:r>
              <a:rPr lang="en-SG" altLang="zh-CN" smtClean="0"/>
              <a:t>s the </a:t>
            </a:r>
            <a:r>
              <a:rPr lang="en-SG" altLang="zh-CN" b="1" smtClean="0"/>
              <a:t>TSPR</a:t>
            </a:r>
            <a:r>
              <a:rPr lang="en-SG" altLang="zh-CN" smtClean="0"/>
              <a:t> saliency score.</a:t>
            </a:r>
            <a:endParaRPr lang="en-SG" altLang="zh-CN" smtClean="0"/>
          </a:p>
          <a:p>
            <a:r>
              <a:rPr lang="en-SG" altLang="zh-CN" smtClean="0"/>
              <a:t> </a:t>
            </a:r>
            <a:endParaRPr lang="en-SG" altLang="zh-CN" smtClean="0"/>
          </a:p>
        </p:txBody>
      </p:sp>
      <p:sp>
        <p:nvSpPr>
          <p:cNvPr id="60419" name="Slide Number Placeholder 3"/>
          <p:cNvSpPr>
            <a:spLocks noGrp="1"/>
          </p:cNvSpPr>
          <p:nvPr>
            <p:ph type="sldNum" sz="quarter" idx="5"/>
          </p:nvPr>
        </p:nvSpPr>
        <p:spPr>
          <a:noFill/>
        </p:spPr>
        <p:txBody>
          <a:bodyPr/>
          <a:lstStyle/>
          <a:p>
            <a:fld id="{166FDC28-ADBA-464C-B009-0ECA3C6FE2FB}" type="slidenum">
              <a:rPr lang="en-US" altLang="zh-CN" smtClean="0"/>
            </a:fld>
            <a:endParaRPr lang="en-US"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p:sp>
      <p:sp>
        <p:nvSpPr>
          <p:cNvPr id="62466" name="Notes Placeholder 2"/>
          <p:cNvSpPr>
            <a:spLocks noGrp="1"/>
          </p:cNvSpPr>
          <p:nvPr>
            <p:ph type="body" idx="1"/>
          </p:nvPr>
        </p:nvSpPr>
        <p:spPr>
          <a:noFill/>
        </p:spPr>
        <p:txBody>
          <a:bodyPr/>
          <a:lstStyle/>
          <a:p>
            <a:r>
              <a:rPr lang="en-SG" altLang="zh-CN" smtClean="0"/>
              <a:t>For the ground truth, we consider all the answerers for each question </a:t>
            </a:r>
            <a:r>
              <a:rPr lang="en-US" altLang="en-SG" smtClean="0"/>
              <a:t>as</a:t>
            </a:r>
            <a:r>
              <a:rPr lang="en-SG" altLang="zh-CN" smtClean="0"/>
              <a:t> the target user set and their averaged votes for each question are the ground truth vote scores. Then we generate a user rank list by average votes for answering </a:t>
            </a:r>
            <a:r>
              <a:rPr lang="en-US" altLang="en-SG" smtClean="0"/>
              <a:t>as</a:t>
            </a:r>
            <a:r>
              <a:rPr lang="en-SG" altLang="zh-CN" smtClean="0"/>
              <a:t> ground truth.</a:t>
            </a:r>
            <a:endParaRPr lang="en-SG" altLang="zh-CN" smtClean="0"/>
          </a:p>
          <a:p>
            <a:endParaRPr lang="en-SG" smtClean="0"/>
          </a:p>
          <a:p>
            <a:r>
              <a:rPr lang="en-SG" altLang="zh-CN" smtClean="0"/>
              <a:t>We use the commonly used </a:t>
            </a:r>
            <a:r>
              <a:rPr lang="en-US" altLang="en-SG" smtClean="0"/>
              <a:t>nDGG mea</a:t>
            </a:r>
            <a:r>
              <a:rPr lang="en-SG" altLang="zh-CN" smtClean="0"/>
              <a:t>sure and </a:t>
            </a:r>
            <a:r>
              <a:rPr lang="en-SG" altLang="zh-CN" smtClean="0">
                <a:latin typeface="Calibri" pitchFamily="34" charset="0"/>
              </a:rPr>
              <a:t>Pearson/Kendall correlation coefficients</a:t>
            </a:r>
            <a:r>
              <a:rPr lang="en-SG" altLang="zh-CN" smtClean="0"/>
              <a:t> to evaluate model results.</a:t>
            </a:r>
            <a:endParaRPr lang="en-US" altLang="zh-CN" smtClean="0"/>
          </a:p>
          <a:p>
            <a:endParaRPr lang="en-SG" altLang="zh-CN" smtClean="0"/>
          </a:p>
          <a:p>
            <a:r>
              <a:rPr lang="en-SG" altLang="zh-CN" smtClean="0"/>
              <a:t>The results of expert user recommendation for new questions is shown in this table. </a:t>
            </a:r>
            <a:endParaRPr lang="en-SG" altLang="zh-CN" smtClean="0"/>
          </a:p>
          <a:p>
            <a:r>
              <a:rPr lang="en-SG" altLang="zh-CN" smtClean="0"/>
              <a:t>(1) </a:t>
            </a:r>
            <a:r>
              <a:rPr lang="en-US" altLang="en-SG" smtClean="0"/>
              <a:t>CQARank and</a:t>
            </a:r>
            <a:r>
              <a:rPr lang="en-SG" altLang="zh-CN" smtClean="0"/>
              <a:t> TEM perform well in the task. Especially looking at </a:t>
            </a:r>
            <a:r>
              <a:rPr lang="en-US" altLang="en-SG" smtClean="0"/>
              <a:t>nDGG, bot</a:t>
            </a:r>
            <a:r>
              <a:rPr lang="en-SG" altLang="zh-CN" smtClean="0"/>
              <a:t>h methods achieve at least a score of 0.89.</a:t>
            </a:r>
            <a:endParaRPr lang="en-SG" altLang="zh-CN" smtClean="0"/>
          </a:p>
          <a:p>
            <a:r>
              <a:rPr lang="en-SG" altLang="zh-CN" smtClean="0"/>
              <a:t>(2) In terms of correlation based criteria, an provide a user rank list with higher correlation coefficient with the ground truth rank list than all the other methods. </a:t>
            </a:r>
            <a:endParaRPr lang="en-SG" altLang="zh-CN" smtClean="0"/>
          </a:p>
          <a:p>
            <a:r>
              <a:rPr lang="en-SG" altLang="zh-CN" smtClean="0"/>
              <a:t>(3) </a:t>
            </a:r>
            <a:r>
              <a:rPr lang="en-US" altLang="en-SG" smtClean="0"/>
              <a:t>CQARank signifi</a:t>
            </a:r>
            <a:r>
              <a:rPr lang="en-SG" altLang="zh-CN" smtClean="0"/>
              <a:t>cantly outperforms TSPR, which shows the advantage of considering vote and tag information for user topical expertise discovery. </a:t>
            </a:r>
            <a:endParaRPr lang="en-SG" altLang="zh-CN" smtClean="0"/>
          </a:p>
          <a:p>
            <a:r>
              <a:rPr lang="en-SG" altLang="zh-CN" smtClean="0"/>
              <a:t>(4) The result of </a:t>
            </a:r>
            <a:r>
              <a:rPr lang="en-SG" smtClean="0">
                <a:latin typeface="Cambria Math" pitchFamily="18" charset="0"/>
              </a:rPr>
              <a:t>𝐶𝑄𝐴𝑅𝑎𝑛𝑘 </a:t>
            </a:r>
            <a:r>
              <a:rPr lang="en-SG" altLang="zh-CN" smtClean="0"/>
              <a:t>is better than TEM, which proves the effectiveness of considering Q&amp;A link structure to enforce the expertise learning. </a:t>
            </a:r>
            <a:endParaRPr lang="en-SG" altLang="zh-CN" smtClean="0"/>
          </a:p>
          <a:p>
            <a:r>
              <a:rPr lang="en-SG" altLang="zh-CN" smtClean="0"/>
              <a:t>Overall, in this expert users recommendation task, our method significantly outperforms all baseline methods, with at least 10%significance level by Wilcoxon signed rank test.</a:t>
            </a:r>
            <a:endParaRPr lang="en-SG" altLang="zh-CN" smtClean="0"/>
          </a:p>
        </p:txBody>
      </p:sp>
      <p:sp>
        <p:nvSpPr>
          <p:cNvPr id="62467" name="Slide Number Placeholder 3"/>
          <p:cNvSpPr>
            <a:spLocks noGrp="1"/>
          </p:cNvSpPr>
          <p:nvPr>
            <p:ph type="sldNum" sz="quarter" idx="5"/>
          </p:nvPr>
        </p:nvSpPr>
        <p:spPr>
          <a:noFill/>
        </p:spPr>
        <p:txBody>
          <a:bodyPr/>
          <a:lstStyle/>
          <a:p>
            <a:fld id="{0FD951E7-8C80-4F02-A2BF-77927A4B5BA3}" type="slidenum">
              <a:rPr lang="en-US" altLang="zh-CN" smtClean="0"/>
            </a:fld>
            <a:endParaRPr lang="en-US"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p:sp>
      <p:sp>
        <p:nvSpPr>
          <p:cNvPr id="64514" name="Notes Placeholder 2"/>
          <p:cNvSpPr>
            <a:spLocks noGrp="1"/>
          </p:cNvSpPr>
          <p:nvPr>
            <p:ph type="body" idx="1"/>
          </p:nvPr>
        </p:nvSpPr>
        <p:spPr>
          <a:noFill/>
        </p:spPr>
        <p:txBody>
          <a:bodyPr/>
          <a:lstStyle/>
          <a:p>
            <a:r>
              <a:rPr lang="en-SG" altLang="zh-CN" smtClean="0"/>
              <a:t>The second task we consider is to recommend answers for a given question. Our task is defined as follows.</a:t>
            </a:r>
            <a:endParaRPr lang="en-SG" altLang="zh-CN" smtClean="0"/>
          </a:p>
          <a:p>
            <a:endParaRPr lang="en-SG" altLang="zh-CN" smtClean="0"/>
          </a:p>
          <a:p>
            <a:r>
              <a:rPr lang="en-SG" altLang="zh-CN" smtClean="0"/>
              <a:t>For a given question </a:t>
            </a:r>
            <a:r>
              <a:rPr lang="en-US" altLang="en-SG" smtClean="0"/>
              <a:t>q a</a:t>
            </a:r>
            <a:r>
              <a:rPr lang="en-SG" altLang="zh-CN" smtClean="0"/>
              <a:t>nd a set of answers </a:t>
            </a:r>
            <a:r>
              <a:rPr lang="en-US" altLang="en-SG" smtClean="0"/>
              <a:t>A, e</a:t>
            </a:r>
            <a:r>
              <a:rPr lang="en-SG" altLang="zh-CN" smtClean="0"/>
              <a:t>ach method needs to rank all the answers in </a:t>
            </a:r>
            <a:r>
              <a:rPr lang="en-US" altLang="en-SG" smtClean="0"/>
              <a:t>A. S</a:t>
            </a:r>
            <a:r>
              <a:rPr lang="en-SG" altLang="zh-CN" smtClean="0"/>
              <a:t>imilar to expert ranking task, we score each answer by considering its similarity to the question and the expertise of the answerer. </a:t>
            </a:r>
            <a:endParaRPr lang="en-US" altLang="zh-CN" smtClean="0"/>
          </a:p>
          <a:p>
            <a:r>
              <a:rPr lang="en-US" altLang="zh-CN" smtClean="0">
                <a:latin typeface="Calibri" pitchFamily="34" charset="0"/>
              </a:rPr>
              <a:t>The baselines and evaluation criteria  we consider for this task are the same with the expert recommendation task. Here we use each answer's vote to generate ground truth rank list</a:t>
            </a:r>
            <a:endParaRPr lang="en-US" altLang="zh-CN" smtClean="0">
              <a:latin typeface="Calibri" pitchFamily="34" charset="0"/>
            </a:endParaRPr>
          </a:p>
          <a:p>
            <a:endParaRPr lang="en-US" altLang="zh-CN" smtClean="0">
              <a:latin typeface="Calibri" pitchFamily="34" charset="0"/>
            </a:endParaRPr>
          </a:p>
        </p:txBody>
      </p:sp>
      <p:sp>
        <p:nvSpPr>
          <p:cNvPr id="64515" name="Slide Number Placeholder 3"/>
          <p:cNvSpPr>
            <a:spLocks noGrp="1"/>
          </p:cNvSpPr>
          <p:nvPr>
            <p:ph type="sldNum" sz="quarter" idx="5"/>
          </p:nvPr>
        </p:nvSpPr>
        <p:spPr>
          <a:noFill/>
        </p:spPr>
        <p:txBody>
          <a:bodyPr/>
          <a:lstStyle/>
          <a:p>
            <a:fld id="{1F3FF004-EF91-4987-BAEC-0436B4859F22}" type="slidenum">
              <a:rPr lang="en-US" altLang="zh-CN" smtClean="0"/>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p:sp>
      <p:sp>
        <p:nvSpPr>
          <p:cNvPr id="66562" name="Notes Placeholder 2"/>
          <p:cNvSpPr>
            <a:spLocks noGrp="1"/>
          </p:cNvSpPr>
          <p:nvPr>
            <p:ph type="body" idx="1"/>
          </p:nvPr>
        </p:nvSpPr>
        <p:spPr>
          <a:noFill/>
        </p:spPr>
        <p:txBody>
          <a:bodyPr/>
          <a:lstStyle/>
          <a:p>
            <a:r>
              <a:rPr lang="en-SG" altLang="zh-CN" smtClean="0"/>
              <a:t>This is the result for answer recommendation experiments. Again our CQARank shows the best performance. Although PageRank outperform our method for </a:t>
            </a:r>
            <a:r>
              <a:rPr lang="en-US" altLang="en-SG" smtClean="0"/>
              <a:t>nDCG@</a:t>
            </a:r>
            <a:r>
              <a:rPr lang="en-US" altLang="zh-CN" smtClean="0">
                <a:latin typeface="Cambria Math" pitchFamily="18" charset="0"/>
              </a:rPr>
              <a:t>1</a:t>
            </a:r>
            <a:r>
              <a:rPr lang="en-SG" altLang="zh-CN" smtClean="0"/>
              <a:t> score, our method performs better in terms of the overall </a:t>
            </a:r>
            <a:r>
              <a:rPr lang="en-US" altLang="en-SG" smtClean="0"/>
              <a:t>nDCG score</a:t>
            </a:r>
            <a:r>
              <a:rPr lang="en-SG" altLang="zh-CN" smtClean="0"/>
              <a:t>. For the correlation efficiency, the result of our method is also better than baselines.</a:t>
            </a:r>
            <a:endParaRPr lang="en-SG" altLang="zh-CN" smtClean="0"/>
          </a:p>
          <a:p>
            <a:endParaRPr lang="en-SG" smtClean="0"/>
          </a:p>
          <a:p>
            <a:r>
              <a:rPr lang="en-SG" altLang="zh-CN" smtClean="0"/>
              <a:t>((1)CQARank and TEM show good results in the task, in terms of the correlation based criteria. CQARank provides an answer rank list with higher correlation coefficient with the ground truth rank list than all the comparing methods. </a:t>
            </a:r>
            <a:endParaRPr lang="en-SG" altLang="zh-CN" smtClean="0"/>
          </a:p>
          <a:p>
            <a:r>
              <a:rPr lang="en-SG" altLang="zh-CN" smtClean="0"/>
              <a:t>(2) CQARank significantly outperforms TSPR in terms of all criteria, at least 10% significance level by Wilcoxon signed rank test, which shows the advantage of considering vote and tag information for user topical expertise discovery.</a:t>
            </a:r>
            <a:endParaRPr lang="en-SG" altLang="zh-CN" smtClean="0"/>
          </a:p>
          <a:p>
            <a:r>
              <a:rPr lang="en-SG" altLang="zh-CN" smtClean="0"/>
              <a:t>(3) We find in this task, to consider Q&amp;A link structure is important as link analysis based approaches achieve better results than topic analysis based approach. Our method also shows clear advantage over TEM. )</a:t>
            </a:r>
            <a:endParaRPr lang="en-SG" altLang="zh-CN" smtClean="0"/>
          </a:p>
          <a:p>
            <a:r>
              <a:rPr lang="en-SG" altLang="zh-CN" smtClean="0"/>
              <a:t>Overall, in this task, CQARank outperforms all baseline methods.</a:t>
            </a:r>
            <a:endParaRPr lang="en-SG" altLang="zh-CN" smtClean="0"/>
          </a:p>
        </p:txBody>
      </p:sp>
      <p:sp>
        <p:nvSpPr>
          <p:cNvPr id="66563" name="Slide Number Placeholder 3"/>
          <p:cNvSpPr>
            <a:spLocks noGrp="1"/>
          </p:cNvSpPr>
          <p:nvPr>
            <p:ph type="sldNum" sz="quarter" idx="5"/>
          </p:nvPr>
        </p:nvSpPr>
        <p:spPr>
          <a:noFill/>
        </p:spPr>
        <p:txBody>
          <a:bodyPr/>
          <a:lstStyle/>
          <a:p>
            <a:fld id="{C9F9A1DF-576C-4154-BA63-591FC5DC8A76}" type="slidenum">
              <a:rPr lang="en-US" altLang="zh-CN" smtClean="0"/>
            </a:fld>
            <a:endParaRPr lang="en-US"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p:sp>
      <p:sp>
        <p:nvSpPr>
          <p:cNvPr id="68610" name="Notes Placeholder 2"/>
          <p:cNvSpPr>
            <a:spLocks noGrp="1"/>
          </p:cNvSpPr>
          <p:nvPr>
            <p:ph type="body" idx="1"/>
          </p:nvPr>
        </p:nvSpPr>
        <p:spPr>
          <a:noFill/>
        </p:spPr>
        <p:txBody>
          <a:bodyPr/>
          <a:lstStyle/>
          <a:p>
            <a:r>
              <a:rPr lang="en-SG" altLang="zh-CN" smtClean="0"/>
              <a:t>The third task we consider is to find similar questions for a given new question, which is defined as follows.</a:t>
            </a:r>
            <a:endParaRPr lang="en-SG" altLang="zh-CN" smtClean="0"/>
          </a:p>
          <a:p>
            <a:r>
              <a:rPr lang="en-US" altLang="zh-CN" smtClean="0">
                <a:latin typeface="Calibri" pitchFamily="34" charset="0"/>
              </a:rPr>
              <a:t>When a user asks a new question(referred as </a:t>
            </a:r>
            <a:r>
              <a:rPr lang="en-US" altLang="zh-CN" i="1" smtClean="0">
                <a:latin typeface="Calibri" pitchFamily="34" charset="0"/>
              </a:rPr>
              <a:t>query question</a:t>
            </a:r>
            <a:r>
              <a:rPr lang="en-US" altLang="zh-CN" smtClean="0">
                <a:latin typeface="Calibri" pitchFamily="34" charset="0"/>
              </a:rPr>
              <a:t>), the user will often get replies of links to other </a:t>
            </a:r>
            <a:r>
              <a:rPr lang="en-US" altLang="zh-CN" i="1" smtClean="0">
                <a:latin typeface="Calibri" pitchFamily="34" charset="0"/>
              </a:rPr>
              <a:t>similar questions</a:t>
            </a:r>
            <a:r>
              <a:rPr lang="en-US" altLang="zh-CN" smtClean="0">
                <a:latin typeface="Calibri" pitchFamily="34" charset="0"/>
              </a:rPr>
              <a:t>.</a:t>
            </a:r>
            <a:endParaRPr lang="en-US" altLang="zh-CN" smtClean="0">
              <a:latin typeface="Calibri" pitchFamily="34" charset="0"/>
            </a:endParaRPr>
          </a:p>
          <a:p>
            <a:r>
              <a:rPr lang="en-US" altLang="zh-CN" smtClean="0">
                <a:latin typeface="Calibri" pitchFamily="34" charset="0"/>
              </a:rPr>
              <a:t>We crawl </a:t>
            </a:r>
            <a:r>
              <a:rPr lang="en-US" altLang="zh-CN" smtClean="0">
                <a:latin typeface="Cambria Math" pitchFamily="18" charset="0"/>
              </a:rPr>
              <a:t>1000</a:t>
            </a:r>
            <a:r>
              <a:rPr lang="en-SG" altLang="zh-CN" smtClean="0">
                <a:latin typeface="Calibri" pitchFamily="34" charset="0"/>
              </a:rPr>
              <a:t> questions as </a:t>
            </a:r>
            <a:r>
              <a:rPr lang="en-SG" altLang="zh-CN" i="1" smtClean="0">
                <a:latin typeface="Calibri" pitchFamily="34" charset="0"/>
              </a:rPr>
              <a:t>query question </a:t>
            </a:r>
            <a:r>
              <a:rPr lang="en-SG" altLang="zh-CN" smtClean="0">
                <a:latin typeface="Calibri" pitchFamily="34" charset="0"/>
              </a:rPr>
              <a:t>set whose </a:t>
            </a:r>
            <a:r>
              <a:rPr lang="en-SG" altLang="zh-CN" i="1" smtClean="0">
                <a:latin typeface="Calibri" pitchFamily="34" charset="0"/>
              </a:rPr>
              <a:t>similar questions </a:t>
            </a:r>
            <a:r>
              <a:rPr lang="en-SG" altLang="zh-CN" smtClean="0">
                <a:latin typeface="Calibri" pitchFamily="34" charset="0"/>
              </a:rPr>
              <a:t>exist in the training data set.</a:t>
            </a:r>
            <a:endParaRPr lang="en-SG" altLang="zh-CN" smtClean="0">
              <a:latin typeface="Calibri" pitchFamily="34" charset="0"/>
            </a:endParaRPr>
          </a:p>
          <a:p>
            <a:r>
              <a:rPr lang="en-US" altLang="zh-CN" smtClean="0">
                <a:latin typeface="Calibri" pitchFamily="34" charset="0"/>
              </a:rPr>
              <a:t>For each </a:t>
            </a:r>
            <a:r>
              <a:rPr lang="en-US" altLang="zh-CN" i="1" smtClean="0">
                <a:latin typeface="Calibri" pitchFamily="34" charset="0"/>
              </a:rPr>
              <a:t>query question </a:t>
            </a:r>
            <a:r>
              <a:rPr lang="en-US" altLang="zh-CN" smtClean="0">
                <a:latin typeface="Calibri" pitchFamily="34" charset="0"/>
              </a:rPr>
              <a:t>with n similar</a:t>
            </a:r>
            <a:r>
              <a:rPr lang="en-SG" altLang="zh-CN" i="1" smtClean="0">
                <a:latin typeface="Calibri" pitchFamily="34" charset="0"/>
              </a:rPr>
              <a:t> questions</a:t>
            </a:r>
            <a:r>
              <a:rPr lang="en-SG" altLang="zh-CN" smtClean="0">
                <a:latin typeface="Calibri" pitchFamily="34" charset="0"/>
              </a:rPr>
              <a:t>, we randomly select another </a:t>
            </a:r>
            <a:r>
              <a:rPr lang="en-US" altLang="en-SG" smtClean="0">
                <a:latin typeface="Calibri" pitchFamily="34" charset="0"/>
              </a:rPr>
              <a:t>m (m</a:t>
            </a:r>
            <a:r>
              <a:rPr lang="en-US" altLang="zh-CN" smtClean="0">
                <a:latin typeface="Cambria Math" pitchFamily="18" charset="0"/>
              </a:rPr>
              <a:t>=1000)</a:t>
            </a:r>
            <a:r>
              <a:rPr lang="en-SG" altLang="zh-CN" smtClean="0">
                <a:latin typeface="Calibri" pitchFamily="34" charset="0"/>
              </a:rPr>
              <a:t> questions from the training data set to form </a:t>
            </a:r>
            <a:r>
              <a:rPr lang="en-SG" altLang="zh-CN" i="1" smtClean="0">
                <a:latin typeface="Calibri" pitchFamily="34" charset="0"/>
              </a:rPr>
              <a:t>candidate similar questions</a:t>
            </a:r>
            <a:r>
              <a:rPr lang="en-SG" altLang="zh-CN" smtClean="0">
                <a:latin typeface="Calibri" pitchFamily="34" charset="0"/>
              </a:rPr>
              <a:t>.</a:t>
            </a:r>
            <a:endParaRPr lang="en-SG" altLang="zh-CN" smtClean="0">
              <a:latin typeface="Calibri" pitchFamily="34" charset="0"/>
            </a:endParaRPr>
          </a:p>
          <a:p>
            <a:endParaRPr lang="en-SG" altLang="zh-CN" smtClean="0">
              <a:latin typeface="Calibri" pitchFamily="34" charset="0"/>
            </a:endParaRPr>
          </a:p>
          <a:p>
            <a:endParaRPr lang="en-SG" altLang="zh-CN" smtClean="0"/>
          </a:p>
          <a:p>
            <a:endParaRPr lang="en-SG" altLang="zh-CN" smtClean="0"/>
          </a:p>
        </p:txBody>
      </p:sp>
      <p:sp>
        <p:nvSpPr>
          <p:cNvPr id="68611" name="Slide Number Placeholder 3"/>
          <p:cNvSpPr>
            <a:spLocks noGrp="1"/>
          </p:cNvSpPr>
          <p:nvPr>
            <p:ph type="sldNum" sz="quarter" idx="5"/>
          </p:nvPr>
        </p:nvSpPr>
        <p:spPr>
          <a:noFill/>
        </p:spPr>
        <p:txBody>
          <a:bodyPr/>
          <a:lstStyle/>
          <a:p>
            <a:fld id="{340E4819-6169-4940-8881-123CB2922633}" type="slidenum">
              <a:rPr lang="en-US" altLang="zh-CN" smtClean="0"/>
            </a:fld>
            <a:endParaRPr lang="en-US" altLang="zh-C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p:sp>
      <p:sp>
        <p:nvSpPr>
          <p:cNvPr id="70658" name="Notes Placeholder 2"/>
          <p:cNvSpPr>
            <a:spLocks noGrp="1"/>
          </p:cNvSpPr>
          <p:nvPr>
            <p:ph type="body" idx="1"/>
          </p:nvPr>
        </p:nvSpPr>
        <p:spPr>
          <a:noFill/>
        </p:spPr>
        <p:txBody>
          <a:bodyPr/>
          <a:lstStyle/>
          <a:p>
            <a:r>
              <a:rPr lang="en-US" altLang="zh-CN" smtClean="0">
                <a:latin typeface="Calibri" pitchFamily="34" charset="0"/>
              </a:rPr>
              <a:t>All comparing methods rank these m</a:t>
            </a:r>
            <a:r>
              <a:rPr lang="en-US" altLang="zh-CN" smtClean="0">
                <a:latin typeface="SimSun" charset="0"/>
                <a:ea typeface="SimSun" charset="0"/>
              </a:rPr>
              <a:t>＋n c</a:t>
            </a:r>
            <a:r>
              <a:rPr lang="en-US" altLang="zh-CN" i="1" smtClean="0">
                <a:latin typeface="Calibri" pitchFamily="34" charset="0"/>
              </a:rPr>
              <a:t>andidate similar questions</a:t>
            </a:r>
            <a:r>
              <a:rPr lang="en-US" altLang="zh-CN" smtClean="0">
                <a:latin typeface="Calibri" pitchFamily="34" charset="0"/>
              </a:rPr>
              <a:t> according to their  similarity with the </a:t>
            </a:r>
            <a:r>
              <a:rPr lang="en-US" altLang="zh-CN" i="1" smtClean="0">
                <a:latin typeface="Calibri" pitchFamily="34" charset="0"/>
              </a:rPr>
              <a:t>query question</a:t>
            </a:r>
            <a:r>
              <a:rPr lang="en-US" altLang="zh-CN" smtClean="0">
                <a:latin typeface="Calibri" pitchFamily="34" charset="0"/>
              </a:rPr>
              <a:t>.</a:t>
            </a:r>
            <a:endParaRPr lang="en-US" altLang="zh-CN" smtClean="0">
              <a:latin typeface="Calibri" pitchFamily="34" charset="0"/>
            </a:endParaRPr>
          </a:p>
          <a:p>
            <a:r>
              <a:rPr lang="en-US" altLang="zh-CN" smtClean="0">
                <a:latin typeface="Calibri" pitchFamily="34" charset="0"/>
              </a:rPr>
              <a:t>The higher the similar questions are ranked, the better the performance of the method is.</a:t>
            </a:r>
            <a:endParaRPr lang="en-US" altLang="zh-CN" smtClean="0">
              <a:latin typeface="Calibri" pitchFamily="34" charset="0"/>
            </a:endParaRPr>
          </a:p>
          <a:p>
            <a:r>
              <a:rPr lang="en-US" altLang="zh-CN" smtClean="0">
                <a:latin typeface="Calibri" pitchFamily="34" charset="0"/>
              </a:rPr>
              <a:t>Recommendation score is computed based on JS-divergence between topic distributions of the </a:t>
            </a:r>
            <a:r>
              <a:rPr lang="en-US" altLang="zh-CN" i="1" smtClean="0">
                <a:latin typeface="Calibri" pitchFamily="34" charset="0"/>
              </a:rPr>
              <a:t>query question </a:t>
            </a:r>
            <a:r>
              <a:rPr lang="en-US" altLang="zh-CN" smtClean="0">
                <a:latin typeface="Calibri" pitchFamily="34" charset="0"/>
              </a:rPr>
              <a:t>and </a:t>
            </a:r>
            <a:r>
              <a:rPr lang="en-US" altLang="zh-CN" i="1" smtClean="0">
                <a:latin typeface="Calibri" pitchFamily="34" charset="0"/>
              </a:rPr>
              <a:t>candidate similar questions.</a:t>
            </a:r>
            <a:endParaRPr lang="en-US" altLang="zh-CN" i="1" smtClean="0">
              <a:latin typeface="Calibri" pitchFamily="34" charset="0"/>
            </a:endParaRPr>
          </a:p>
          <a:p>
            <a:endParaRPr lang="en-SG" altLang="zh-CN" smtClean="0"/>
          </a:p>
        </p:txBody>
      </p:sp>
      <p:sp>
        <p:nvSpPr>
          <p:cNvPr id="70659" name="Slide Number Placeholder 3"/>
          <p:cNvSpPr>
            <a:spLocks noGrp="1"/>
          </p:cNvSpPr>
          <p:nvPr>
            <p:ph type="sldNum" sz="quarter" idx="5"/>
          </p:nvPr>
        </p:nvSpPr>
        <p:spPr>
          <a:noFill/>
        </p:spPr>
        <p:txBody>
          <a:bodyPr/>
          <a:lstStyle/>
          <a:p>
            <a:fld id="{35567100-5362-4C50-A8C1-E3DA88D250F8}" type="slidenum">
              <a:rPr lang="en-US" altLang="zh-CN" smtClean="0"/>
            </a:fld>
            <a:endParaRPr lang="en-US" altLang="zh-C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p:sp>
      <p:sp>
        <p:nvSpPr>
          <p:cNvPr id="72706" name="Notes Placeholder 2"/>
          <p:cNvSpPr>
            <a:spLocks noGrp="1"/>
          </p:cNvSpPr>
          <p:nvPr>
            <p:ph type="body" idx="1"/>
          </p:nvPr>
        </p:nvSpPr>
        <p:spPr>
          <a:noFill/>
        </p:spPr>
        <p:txBody>
          <a:bodyPr/>
          <a:lstStyle/>
          <a:p>
            <a:r>
              <a:rPr lang="en-SG" altLang="zh-CN" smtClean="0"/>
              <a:t>Any topic analysis based approach can be used as baselines because the main task here is to find those questions topical similar with the query question. We consider TSPR and  as our baselines. Note that topics learnt by TSPR are equivalent to compare with LDA, as TSPR uses LDA to learn topics by aggregating all posts of a user to form a “document”. To measure the usefulness of tags, we consider a simple baseline, </a:t>
            </a:r>
            <a:r>
              <a:rPr lang="en-SG" altLang="zh-CN" i="1" smtClean="0"/>
              <a:t>SimTag</a:t>
            </a:r>
            <a:r>
              <a:rPr lang="en-SG" altLang="zh-CN" smtClean="0"/>
              <a:t>, which recommends questions by looking at tag similarity. We use Jaccard Index to measure tag similarity, where the idea is the more tags two questions share the more similar they are.</a:t>
            </a:r>
            <a:endParaRPr lang="en-SG" altLang="zh-CN" smtClean="0"/>
          </a:p>
          <a:p>
            <a:endParaRPr lang="en-SG" altLang="zh-CN" smtClean="0"/>
          </a:p>
          <a:p>
            <a:r>
              <a:rPr lang="en-SG" altLang="zh-CN" smtClean="0"/>
              <a:t>We compare CQARank with baselines in terms of four criteria: precision, the average rank of the similar questions , mean reciprocal rank (MRR) and cumulative distribution of ranks (CDR). </a:t>
            </a:r>
            <a:endParaRPr lang="en-SG" altLang="zh-CN" smtClean="0"/>
          </a:p>
          <a:p>
            <a:r>
              <a:rPr lang="en-SG" altLang="zh-CN" smtClean="0"/>
              <a:t>CQARank shows a better performance than all baselines in terms of all measures. This result indicates that our method significantly outperforms the comparing methods. </a:t>
            </a:r>
            <a:endParaRPr lang="en-SG" altLang="zh-CN" smtClean="0"/>
          </a:p>
          <a:p>
            <a:endParaRPr lang="en-SG" altLang="zh-CN" smtClean="0"/>
          </a:p>
          <a:p>
            <a:r>
              <a:rPr lang="en-SG" altLang="zh-CN" smtClean="0"/>
              <a:t>(We would like to stress that the task of recommending similar questions is difficult as the candidate question set is very large. Another challenge is that most of time, we only observe one similar question in our data set which is one question that appears as a link in the post replying to the query question. In this case, the task is essentially</a:t>
            </a:r>
            <a:endParaRPr lang="en-SG" altLang="zh-CN" smtClean="0"/>
          </a:p>
          <a:p>
            <a:r>
              <a:rPr lang="en-SG" altLang="zh-CN" smtClean="0"/>
              <a:t>to rank this question among more than 1000 candidate question set. It is therefore not surprising to observe that the precision of all the methods are not high. Yet, our method shows much better precision among all. </a:t>
            </a:r>
            <a:endParaRPr lang="en-SG" altLang="zh-CN" smtClean="0"/>
          </a:p>
          <a:p>
            <a:endParaRPr lang="en-SG" altLang="zh-CN" smtClean="0"/>
          </a:p>
          <a:p>
            <a:r>
              <a:rPr lang="en-SG" altLang="zh-CN" smtClean="0"/>
              <a:t>Furthermore, all the comparing methods show a low CDR score. In CDR@50, less than 5% of query questions are observed with similar questions being ranked at least in top-50 position. Our method performs significantly better, with more than 40% of query questions. </a:t>
            </a:r>
            <a:endParaRPr lang="en-SG" altLang="zh-CN" smtClean="0"/>
          </a:p>
          <a:p>
            <a:endParaRPr lang="en-SG" altLang="zh-CN" smtClean="0"/>
          </a:p>
          <a:p>
            <a:r>
              <a:rPr lang="en-SG" altLang="zh-CN" smtClean="0"/>
              <a:t>Moreover, the results show the effectiveness of considering tags to measure topics as the </a:t>
            </a:r>
            <a:r>
              <a:rPr lang="en-SG" altLang="zh-CN" i="1" smtClean="0"/>
              <a:t>SimTag </a:t>
            </a:r>
            <a:r>
              <a:rPr lang="en-SG" altLang="zh-CN" smtClean="0"/>
              <a:t>baseline has a better performance than TSPR and UQA. </a:t>
            </a:r>
            <a:endParaRPr lang="en-SG" altLang="zh-CN" smtClean="0"/>
          </a:p>
          <a:p>
            <a:endParaRPr lang="en-SG" altLang="zh-CN" smtClean="0"/>
          </a:p>
          <a:p>
            <a:r>
              <a:rPr lang="en-SG" altLang="zh-CN" smtClean="0"/>
              <a:t>Our method outperforms all the baselines mainly because of two factors: (1) using tags to help learn topics; (2) jointly models topics and expertise, where the interplay between them can affect the formation of topics.)</a:t>
            </a:r>
            <a:endParaRPr lang="en-SG" altLang="zh-CN" smtClean="0"/>
          </a:p>
        </p:txBody>
      </p:sp>
      <p:sp>
        <p:nvSpPr>
          <p:cNvPr id="72707" name="Slide Number Placeholder 3"/>
          <p:cNvSpPr>
            <a:spLocks noGrp="1"/>
          </p:cNvSpPr>
          <p:nvPr>
            <p:ph type="sldNum" sz="quarter" idx="5"/>
          </p:nvPr>
        </p:nvSpPr>
        <p:spPr>
          <a:noFill/>
        </p:spPr>
        <p:txBody>
          <a:bodyPr/>
          <a:lstStyle/>
          <a:p>
            <a:fld id="{ECA21781-3C4A-43B8-BC92-6AAA931C76A9}" type="slidenum">
              <a:rPr lang="en-US" altLang="zh-CN"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p:sp>
      <p:sp>
        <p:nvSpPr>
          <p:cNvPr id="19458" name="Notes Placeholder 2"/>
          <p:cNvSpPr>
            <a:spLocks noGrp="1"/>
          </p:cNvSpPr>
          <p:nvPr>
            <p:ph type="body" idx="1"/>
          </p:nvPr>
        </p:nvSpPr>
        <p:spPr>
          <a:noFill/>
        </p:spPr>
        <p:txBody>
          <a:bodyPr/>
          <a:lstStyle/>
          <a:p>
            <a:r>
              <a:rPr lang="en-SG" altLang="zh-CN" smtClean="0"/>
              <a:t>However, existing question answering mechanism in CQA sites still face major challenges:</a:t>
            </a:r>
            <a:endParaRPr lang="en-SG" altLang="zh-CN" smtClean="0"/>
          </a:p>
          <a:p>
            <a:r>
              <a:rPr lang="en-SG" altLang="zh-CN" smtClean="0"/>
              <a:t>(1) Poor expertise matching: A new question, in many cases, may not find its way to the right people with the best-matching interest and ability to answer it. This can result in suboptimal answers and prolonged latency. </a:t>
            </a:r>
            <a:endParaRPr lang="en-SG" altLang="zh-CN" smtClean="0"/>
          </a:p>
          <a:p>
            <a:r>
              <a:rPr lang="en-SG" altLang="zh-CN" smtClean="0"/>
              <a:t>(2) Low-quality answers: CQA sites may contain low-quality answers such as spams. These answers often receive low ratings or voting from community members. </a:t>
            </a:r>
            <a:endParaRPr lang="en-SG" altLang="zh-CN" smtClean="0"/>
          </a:p>
          <a:p>
            <a:r>
              <a:rPr lang="en-SG" altLang="zh-CN" smtClean="0"/>
              <a:t>(3) Under-utilized archived questions: Many questions from different users are in fact similar. Before posting a new question, a user may benefit from browsing related archived</a:t>
            </a:r>
            <a:endParaRPr lang="en-SG" altLang="zh-CN" smtClean="0"/>
          </a:p>
          <a:p>
            <a:r>
              <a:rPr lang="en-SG" altLang="zh-CN" smtClean="0"/>
              <a:t>questions and their answers first. </a:t>
            </a:r>
            <a:endParaRPr lang="en-SG" altLang="zh-CN" smtClean="0"/>
          </a:p>
          <a:p>
            <a:r>
              <a:rPr lang="en-SG" altLang="zh-CN" smtClean="0"/>
              <a:t>Essentially, a fundamental question underlying all these tasks is how to model topics and expertise in CQA sites.</a:t>
            </a:r>
            <a:endParaRPr lang="en-SG" altLang="zh-CN" smtClean="0"/>
          </a:p>
          <a:p>
            <a:r>
              <a:rPr lang="en-SG" altLang="zh-CN" smtClean="0"/>
              <a:t>That is the problem we want to study in our work</a:t>
            </a:r>
            <a:endParaRPr lang="en-SG" altLang="zh-CN" smtClean="0"/>
          </a:p>
        </p:txBody>
      </p:sp>
      <p:sp>
        <p:nvSpPr>
          <p:cNvPr id="19459" name="Slide Number Placeholder 3"/>
          <p:cNvSpPr>
            <a:spLocks noGrp="1"/>
          </p:cNvSpPr>
          <p:nvPr>
            <p:ph type="sldNum" sz="quarter" idx="5"/>
          </p:nvPr>
        </p:nvSpPr>
        <p:spPr>
          <a:noFill/>
        </p:spPr>
        <p:txBody>
          <a:bodyPr/>
          <a:lstStyle/>
          <a:p>
            <a:fld id="{39395B27-B28D-41F5-9E76-588FEB55F9C0}" type="slidenum">
              <a:rPr lang="en-US" altLang="zh-CN" smtClean="0"/>
            </a:fld>
            <a:endParaRPr lang="en-US" altLang="zh-CN"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p:sp>
      <p:sp>
        <p:nvSpPr>
          <p:cNvPr id="74754" name="Notes Placeholder 2"/>
          <p:cNvSpPr>
            <a:spLocks noGrp="1"/>
          </p:cNvSpPr>
          <p:nvPr>
            <p:ph type="body" idx="1"/>
          </p:nvPr>
        </p:nvSpPr>
        <p:spPr>
          <a:noFill/>
        </p:spPr>
        <p:txBody>
          <a:bodyPr/>
          <a:lstStyle/>
          <a:p>
            <a:r>
              <a:rPr lang="en-SG" altLang="zh-CN" smtClean="0"/>
              <a:t>We further give parameter sensitivity analysis for our proposed CQARank and Topic Expertise Model. CQARank is based on the topics and expertise model results of TEM, hence the choice of parameters settings such as topic number, </a:t>
            </a:r>
            <a:r>
              <a:rPr lang="en-SG" altLang="zh-CN" i="1" smtClean="0"/>
              <a:t>K </a:t>
            </a:r>
            <a:r>
              <a:rPr lang="en-SG" altLang="zh-CN" smtClean="0"/>
              <a:t>and expertise number, </a:t>
            </a:r>
            <a:r>
              <a:rPr lang="en-SG" altLang="zh-CN" i="1" smtClean="0"/>
              <a:t>E  </a:t>
            </a:r>
            <a:r>
              <a:rPr lang="en-SG" altLang="zh-CN" smtClean="0"/>
              <a:t>in TEM will also influence the performance of CQARank. </a:t>
            </a:r>
            <a:endParaRPr lang="en-SG" altLang="zh-CN" smtClean="0"/>
          </a:p>
          <a:p>
            <a:endParaRPr lang="en-SG" altLang="zh-CN" smtClean="0"/>
          </a:p>
          <a:p>
            <a:r>
              <a:rPr lang="en-SG" altLang="zh-CN" smtClean="0"/>
              <a:t>We can see that CQARank has stable performance with varying setting of parameters.</a:t>
            </a:r>
            <a:endParaRPr lang="en-SG" altLang="zh-CN" smtClean="0"/>
          </a:p>
        </p:txBody>
      </p:sp>
      <p:sp>
        <p:nvSpPr>
          <p:cNvPr id="74755" name="Slide Number Placeholder 3"/>
          <p:cNvSpPr>
            <a:spLocks noGrp="1"/>
          </p:cNvSpPr>
          <p:nvPr>
            <p:ph type="sldNum" sz="quarter" idx="5"/>
          </p:nvPr>
        </p:nvSpPr>
        <p:spPr>
          <a:noFill/>
        </p:spPr>
        <p:txBody>
          <a:bodyPr/>
          <a:lstStyle/>
          <a:p>
            <a:fld id="{0EA9BB5C-124F-4C9A-BC7D-E8972742BD45}" type="slidenum">
              <a:rPr lang="en-US" altLang="zh-CN" smtClean="0"/>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p:sp>
      <p:sp>
        <p:nvSpPr>
          <p:cNvPr id="76802" name="Notes Placeholder 2"/>
          <p:cNvSpPr>
            <a:spLocks noGrp="1"/>
          </p:cNvSpPr>
          <p:nvPr>
            <p:ph type="body" idx="1"/>
          </p:nvPr>
        </p:nvSpPr>
        <p:spPr>
          <a:noFill/>
        </p:spPr>
        <p:txBody>
          <a:bodyPr/>
          <a:lstStyle/>
          <a:p>
            <a:endParaRPr lang="en-US" altLang="zh-CN" smtClean="0"/>
          </a:p>
        </p:txBody>
      </p:sp>
      <p:sp>
        <p:nvSpPr>
          <p:cNvPr id="76803" name="Slide Number Placeholder 3"/>
          <p:cNvSpPr>
            <a:spLocks noGrp="1"/>
          </p:cNvSpPr>
          <p:nvPr>
            <p:ph type="sldNum" sz="quarter" idx="5"/>
          </p:nvPr>
        </p:nvSpPr>
        <p:spPr>
          <a:noFill/>
        </p:spPr>
        <p:txBody>
          <a:bodyPr/>
          <a:lstStyle/>
          <a:p>
            <a:fld id="{F43F6421-9545-4CFB-9703-1681776C0754}" type="slidenum">
              <a:rPr lang="en-US" altLang="zh-CN" smtClean="0"/>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p:sp>
      <p:sp>
        <p:nvSpPr>
          <p:cNvPr id="78850" name="Notes Placeholder 2"/>
          <p:cNvSpPr>
            <a:spLocks noGrp="1"/>
          </p:cNvSpPr>
          <p:nvPr>
            <p:ph type="body" idx="1"/>
          </p:nvPr>
        </p:nvSpPr>
        <p:spPr>
          <a:noFill/>
        </p:spPr>
        <p:txBody>
          <a:bodyPr/>
          <a:lstStyle/>
          <a:p>
            <a:r>
              <a:rPr lang="en-SG" altLang="zh-CN" smtClean="0"/>
              <a:t>In conclusion, in this paper we proposed Topic Expertise Model to jointly model topics and expertise in CQA services. </a:t>
            </a:r>
            <a:endParaRPr lang="en-SG" altLang="zh-CN" smtClean="0"/>
          </a:p>
          <a:p>
            <a:endParaRPr lang="en-SG" altLang="zh-CN" smtClean="0"/>
          </a:p>
          <a:p>
            <a:r>
              <a:rPr lang="en-SG" altLang="zh-CN" smtClean="0"/>
              <a:t>Based on its model results we proposed CQARank to combine textual content learning with link analysis for deriving the user expertise and interests score under various topics. </a:t>
            </a:r>
            <a:endParaRPr lang="en-SG" altLang="zh-CN" smtClean="0"/>
          </a:p>
          <a:p>
            <a:endParaRPr lang="en-SG" altLang="zh-CN" smtClean="0"/>
          </a:p>
          <a:p>
            <a:r>
              <a:rPr lang="en-SG" altLang="zh-CN" smtClean="0"/>
              <a:t>In real world, the interests and expertise of users change with time. Capturing such temporal information could be more beneficial in recommendation tasks of CQA. </a:t>
            </a:r>
            <a:endParaRPr lang="en-SG" altLang="zh-CN" smtClean="0"/>
          </a:p>
          <a:p>
            <a:r>
              <a:rPr lang="en-SG" altLang="zh-CN" smtClean="0"/>
              <a:t>Another interesting aspect is the social influence of users on CQA. The answerer profile might influence the voting behaviour of users and hence impacts the recommendation methods.</a:t>
            </a:r>
            <a:endParaRPr lang="en-SG" altLang="zh-CN" smtClean="0"/>
          </a:p>
          <a:p>
            <a:endParaRPr lang="en-SG" altLang="zh-CN" smtClean="0"/>
          </a:p>
        </p:txBody>
      </p:sp>
      <p:sp>
        <p:nvSpPr>
          <p:cNvPr id="78851" name="Slide Number Placeholder 3"/>
          <p:cNvSpPr>
            <a:spLocks noGrp="1"/>
          </p:cNvSpPr>
          <p:nvPr>
            <p:ph type="sldNum" sz="quarter" idx="5"/>
          </p:nvPr>
        </p:nvSpPr>
        <p:spPr>
          <a:noFill/>
        </p:spPr>
        <p:txBody>
          <a:bodyPr/>
          <a:lstStyle/>
          <a:p>
            <a:fld id="{5A1DA3F9-48C0-44D5-B874-8F5F0363C764}" type="slidenum">
              <a:rPr lang="en-US" altLang="zh-CN" smtClean="0"/>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p:cNvSpPr>
          <p:nvPr>
            <p:ph type="sldImg"/>
          </p:nvPr>
        </p:nvSpPr>
        <p:spPr/>
      </p:sp>
      <p:sp>
        <p:nvSpPr>
          <p:cNvPr id="80898" name="备注占位符 2"/>
          <p:cNvSpPr>
            <a:spLocks noGrp="1"/>
          </p:cNvSpPr>
          <p:nvPr>
            <p:ph type="body" idx="1"/>
          </p:nvPr>
        </p:nvSpPr>
        <p:spPr>
          <a:noFill/>
        </p:spPr>
        <p:txBody>
          <a:bodyPr/>
          <a:lstStyle/>
          <a:p>
            <a:r>
              <a:rPr lang="en-US" altLang="zh-CN" smtClean="0"/>
              <a:t>Thank you for your time! </a:t>
            </a:r>
            <a:endParaRPr lang="en-US" altLang="zh-CN" smtClean="0"/>
          </a:p>
          <a:p>
            <a:r>
              <a:rPr lang="en-US" altLang="zh-CN" smtClean="0"/>
              <a:t>Thanks!</a:t>
            </a:r>
            <a:endParaRPr lang="zh-CN" altLang="en-US" smtClean="0"/>
          </a:p>
        </p:txBody>
      </p:sp>
      <p:sp>
        <p:nvSpPr>
          <p:cNvPr id="80899" name="灯片编号占位符 3"/>
          <p:cNvSpPr>
            <a:spLocks noGrp="1"/>
          </p:cNvSpPr>
          <p:nvPr>
            <p:ph type="sldNum" sz="quarter" idx="5"/>
          </p:nvPr>
        </p:nvSpPr>
        <p:spPr>
          <a:noFill/>
        </p:spPr>
        <p:txBody>
          <a:bodyPr/>
          <a:lstStyle/>
          <a:p>
            <a:fld id="{C8B99A6B-4191-4184-9FF6-9616E2EEA542}" type="slidenum">
              <a:rPr lang="en-US" altLang="zh-CN" smtClean="0"/>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p:sp>
      <p:sp>
        <p:nvSpPr>
          <p:cNvPr id="21506" name="Notes Placeholder 2"/>
          <p:cNvSpPr>
            <a:spLocks noGrp="1"/>
          </p:cNvSpPr>
          <p:nvPr>
            <p:ph type="body" idx="1"/>
          </p:nvPr>
        </p:nvSpPr>
        <p:spPr>
          <a:noFill/>
        </p:spPr>
        <p:txBody>
          <a:bodyPr/>
          <a:lstStyle/>
          <a:p>
            <a:r>
              <a:rPr lang="en-US" altLang="zh-CN" smtClean="0"/>
              <a:t>This is a snapshot of Stack Overflow which is the </a:t>
            </a:r>
            <a:r>
              <a:rPr lang="en-SG" altLang="zh-CN" smtClean="0"/>
              <a:t>largest CQA focused on computer programming. The basic elements of a community question answering system are questions, answers and users. The asker could assign tags to the proposed question to label the topic information. Both questions and answers have vote scores given by users in CQA. Users can vote-up or vote-down Q&amp;A posts. The value of vote score equals the difference between times of vote-up and vote-down.</a:t>
            </a:r>
            <a:endParaRPr lang="en-SG" altLang="zh-CN" smtClean="0"/>
          </a:p>
        </p:txBody>
      </p:sp>
      <p:sp>
        <p:nvSpPr>
          <p:cNvPr id="21507" name="Slide Number Placeholder 3"/>
          <p:cNvSpPr>
            <a:spLocks noGrp="1"/>
          </p:cNvSpPr>
          <p:nvPr>
            <p:ph type="sldNum" sz="quarter" idx="5"/>
          </p:nvPr>
        </p:nvSpPr>
        <p:spPr>
          <a:noFill/>
        </p:spPr>
        <p:txBody>
          <a:bodyPr/>
          <a:lstStyle/>
          <a:p>
            <a:fld id="{11E276A5-E076-4EB9-9B8E-1FB3EB7617FD}" type="slidenum">
              <a:rPr lang="en-US" altLang="zh-CN" smtClean="0"/>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p:sp>
      <p:sp>
        <p:nvSpPr>
          <p:cNvPr id="23554" name="Notes Placeholder 2"/>
          <p:cNvSpPr>
            <a:spLocks noGrp="1"/>
          </p:cNvSpPr>
          <p:nvPr>
            <p:ph type="body" idx="1"/>
          </p:nvPr>
        </p:nvSpPr>
        <p:spPr>
          <a:noFill/>
        </p:spPr>
        <p:txBody>
          <a:bodyPr/>
          <a:lstStyle/>
          <a:p>
            <a:r>
              <a:rPr lang="en-SG" altLang="zh-CN" smtClean="0"/>
              <a:t>Traditionally, topics and expertise have been modelled separately. </a:t>
            </a:r>
            <a:endParaRPr lang="en-SG" altLang="zh-CN" smtClean="0"/>
          </a:p>
          <a:p>
            <a:r>
              <a:rPr lang="en-SG" altLang="zh-CN" smtClean="0"/>
              <a:t>Despite their success in each aspect, there is a strong need in real-life CQA services to integrate these two aspects together to enhance user experience. </a:t>
            </a:r>
            <a:endParaRPr lang="en-SG" altLang="zh-CN" smtClean="0"/>
          </a:p>
          <a:p>
            <a:r>
              <a:rPr lang="en-SG" altLang="zh-CN" smtClean="0"/>
              <a:t>For one hand, no one is expert in all topical interests, which means one</a:t>
            </a:r>
            <a:r>
              <a:rPr lang="en-US" altLang="en-SG" smtClean="0"/>
              <a:t>'</a:t>
            </a:r>
            <a:r>
              <a:rPr lang="en-SG" altLang="zh-CN" smtClean="0"/>
              <a:t>s expertise level should be evaluated with respect to the corresponding topics. </a:t>
            </a:r>
            <a:endParaRPr lang="en-SG" altLang="zh-CN" smtClean="0"/>
          </a:p>
          <a:p>
            <a:r>
              <a:rPr lang="en-SG" altLang="zh-CN" smtClean="0"/>
              <a:t>On the other hand, every new question falls into some particular topics, and they should be routed to answerers interested in those particular topics with the right level of expertise. </a:t>
            </a:r>
            <a:endParaRPr lang="en-SG" altLang="zh-CN" smtClean="0"/>
          </a:p>
          <a:p>
            <a:endParaRPr lang="en-SG" altLang="zh-CN" smtClean="0"/>
          </a:p>
          <a:p>
            <a:r>
              <a:rPr lang="en-SG" altLang="zh-CN" smtClean="0"/>
              <a:t>We take both user topical interest and expertise evaluation into our model, enabling our method to find experts with both similar topical preference and matching topical expertise.</a:t>
            </a:r>
            <a:endParaRPr lang="en-SG" altLang="zh-CN" smtClean="0"/>
          </a:p>
          <a:p>
            <a:endParaRPr lang="en-SG" altLang="zh-CN" smtClean="0"/>
          </a:p>
          <a:p>
            <a:r>
              <a:rPr lang="en-SG" altLang="zh-CN" smtClean="0"/>
              <a:t>Furthermore, we achieve better understanding of both user topical interest and expertise by leveraging tagging and voting information.</a:t>
            </a:r>
            <a:endParaRPr lang="en-SG" altLang="zh-CN" smtClean="0"/>
          </a:p>
          <a:p>
            <a:r>
              <a:rPr lang="en-SG" altLang="zh-CN" smtClean="0"/>
              <a:t>(I) Tagging information — Tags are important user-generated category information for many Q&amp;A communities, e.g., technical forums, that achieves fine-grained and dynamic topic representation. </a:t>
            </a:r>
            <a:endParaRPr lang="en-SG" altLang="zh-CN" smtClean="0"/>
          </a:p>
          <a:p>
            <a:r>
              <a:rPr lang="en-SG" altLang="zh-CN" smtClean="0"/>
              <a:t>(II) Voting information — Votes indicate a CQA community’s long term review for a given user’s expertise level under a specific topic  Users with high expertise tend to receive high votes for their Q&amp;A posts. This motivates us to exploit the votes for a user given specific topics to model user topical expertise.</a:t>
            </a:r>
            <a:endParaRPr lang="en-SG" altLang="zh-CN" smtClean="0"/>
          </a:p>
        </p:txBody>
      </p:sp>
      <p:sp>
        <p:nvSpPr>
          <p:cNvPr id="23555" name="Slide Number Placeholder 3"/>
          <p:cNvSpPr>
            <a:spLocks noGrp="1"/>
          </p:cNvSpPr>
          <p:nvPr>
            <p:ph type="sldNum" sz="quarter" idx="5"/>
          </p:nvPr>
        </p:nvSpPr>
        <p:spPr>
          <a:noFill/>
        </p:spPr>
        <p:txBody>
          <a:bodyPr/>
          <a:lstStyle/>
          <a:p>
            <a:fld id="{0FCEA9CC-5263-4D12-9385-FA623369314C}" type="slidenum">
              <a:rPr lang="en-US" altLang="zh-CN" smtClean="0"/>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pPr marL="0" lvl="1"/>
            <a:endParaRPr lang="en-SG" altLang="zh-CN" smtClean="0"/>
          </a:p>
        </p:txBody>
      </p:sp>
      <p:sp>
        <p:nvSpPr>
          <p:cNvPr id="25603" name="Slide Number Placeholder 3"/>
          <p:cNvSpPr>
            <a:spLocks noGrp="1"/>
          </p:cNvSpPr>
          <p:nvPr>
            <p:ph type="sldNum" sz="quarter" idx="5"/>
          </p:nvPr>
        </p:nvSpPr>
        <p:spPr>
          <a:noFill/>
        </p:spPr>
        <p:txBody>
          <a:bodyPr/>
          <a:lstStyle/>
          <a:p>
            <a:fld id="{A7E457A8-51F4-4C88-9F46-98F0F028997D}" type="slidenum">
              <a:rPr lang="en-US" altLang="zh-CN" smtClean="0"/>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p:sp>
      <p:sp>
        <p:nvSpPr>
          <p:cNvPr id="27650" name="Notes Placeholder 2"/>
          <p:cNvSpPr>
            <a:spLocks noGrp="1"/>
          </p:cNvSpPr>
          <p:nvPr>
            <p:ph type="body" idx="1"/>
          </p:nvPr>
        </p:nvSpPr>
        <p:spPr>
          <a:noFill/>
        </p:spPr>
        <p:txBody>
          <a:bodyPr/>
          <a:lstStyle/>
          <a:p>
            <a:r>
              <a:rPr lang="en-SG" altLang="zh-CN" smtClean="0"/>
              <a:t>The most related works are about expert finding in CQA. Current methods are based on link analysis and latent topic modelling techniques. Jurczyk and Agichtein applied HITS algorithm on the underlying graph of CQA for estimating user ranking scores. Zhang et. al. proposed expertise ranking and Z-score to measure the relative expertise of a user. Although link analysis technique helps find authoritative users, a given new question on some specific topics might not interest these global experts or match their expertise and skills.</a:t>
            </a:r>
            <a:endParaRPr lang="en-SG" altLang="zh-CN" smtClean="0"/>
          </a:p>
          <a:p>
            <a:endParaRPr lang="en-SG" altLang="zh-CN" smtClean="0"/>
          </a:p>
          <a:p>
            <a:r>
              <a:rPr lang="en-SG" altLang="zh-CN" smtClean="0"/>
              <a:t>To find topic-level experts, topic-model-based methods are proposed for user topical interests analysis. Guo et. al. proposed a generative model for questions and answers by exploring the category information to discover latent interests of users and recommend question answerers for new arrival questions. While latent topic analysis could find users interested in a given new question, these approaches fail to capture to what extent these users</a:t>
            </a:r>
            <a:r>
              <a:rPr lang="en-US" altLang="en-SG" smtClean="0"/>
              <a:t>'</a:t>
            </a:r>
            <a:r>
              <a:rPr lang="en-SG" altLang="zh-CN" smtClean="0"/>
              <a:t>expertise and skills match the questions with similar topical interest.</a:t>
            </a:r>
            <a:endParaRPr lang="en-SG" altLang="zh-CN" smtClean="0"/>
          </a:p>
          <a:p>
            <a:endParaRPr lang="en-SG" altLang="zh-CN" smtClean="0"/>
          </a:p>
          <a:p>
            <a:r>
              <a:rPr lang="en-SG" altLang="zh-CN" smtClean="0"/>
              <a:t>Furthermore, some approaches try to combine topical models and link analysis for finding authoritative users. A typical work is TwitterRank, an extension</a:t>
            </a:r>
            <a:endParaRPr lang="en-SG" altLang="zh-CN" smtClean="0"/>
          </a:p>
          <a:p>
            <a:r>
              <a:rPr lang="en-SG" altLang="zh-CN" smtClean="0"/>
              <a:t>of PageRank algorithm to measure the influence of users in Twitter. For CQA domains, Zhou and his colleagues proposed Topic-Sensitive PageRank(TSPR) for expert finding.  </a:t>
            </a:r>
            <a:endParaRPr lang="en-SG" altLang="zh-CN" smtClean="0"/>
          </a:p>
          <a:p>
            <a:endParaRPr lang="en-SG" altLang="zh-CN" smtClean="0"/>
          </a:p>
          <a:p>
            <a:r>
              <a:rPr lang="en-SG" altLang="zh-CN" smtClean="0"/>
              <a:t>Our study differs from these works in that we jointly model topics and expertise, taking in consideration both user topical interest and expertise evaluation into our probalistic model. We also better integrate data components of CQA such as tagging and voting information into our proposed method.</a:t>
            </a:r>
            <a:endParaRPr lang="en-US" altLang="zh-CN" smtClean="0"/>
          </a:p>
        </p:txBody>
      </p:sp>
      <p:sp>
        <p:nvSpPr>
          <p:cNvPr id="27651" name="Slide Number Placeholder 3"/>
          <p:cNvSpPr>
            <a:spLocks noGrp="1"/>
          </p:cNvSpPr>
          <p:nvPr>
            <p:ph type="sldNum" sz="quarter" idx="5"/>
          </p:nvPr>
        </p:nvSpPr>
        <p:spPr>
          <a:noFill/>
        </p:spPr>
        <p:txBody>
          <a:bodyPr/>
          <a:lstStyle/>
          <a:p>
            <a:fld id="{E478003C-E5F3-40F7-8F54-68140F0E9330}" type="slidenum">
              <a:rPr lang="en-US" altLang="zh-CN" smtClean="0"/>
            </a:fld>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p:sp>
      <p:sp>
        <p:nvSpPr>
          <p:cNvPr id="29698" name="Notes Placeholder 2"/>
          <p:cNvSpPr>
            <a:spLocks noGrp="1"/>
          </p:cNvSpPr>
          <p:nvPr>
            <p:ph type="body" idx="1"/>
          </p:nvPr>
        </p:nvSpPr>
        <p:spPr>
          <a:noFill/>
        </p:spPr>
        <p:txBody>
          <a:bodyPr/>
          <a:lstStyle/>
          <a:p>
            <a:endParaRPr lang="en-US" altLang="zh-CN" smtClean="0"/>
          </a:p>
        </p:txBody>
      </p:sp>
      <p:sp>
        <p:nvSpPr>
          <p:cNvPr id="29699" name="Slide Number Placeholder 3"/>
          <p:cNvSpPr>
            <a:spLocks noGrp="1"/>
          </p:cNvSpPr>
          <p:nvPr>
            <p:ph type="sldNum" sz="quarter" idx="5"/>
          </p:nvPr>
        </p:nvSpPr>
        <p:spPr>
          <a:noFill/>
        </p:spPr>
        <p:txBody>
          <a:bodyPr/>
          <a:lstStyle/>
          <a:p>
            <a:fld id="{1F18C6AF-F743-45D4-957F-54BD3E175B32}" type="slidenum">
              <a:rPr lang="en-US" altLang="zh-CN" smtClean="0"/>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p:sp>
      <p:sp>
        <p:nvSpPr>
          <p:cNvPr id="31746" name="Notes Placeholder 2"/>
          <p:cNvSpPr>
            <a:spLocks noGrp="1"/>
          </p:cNvSpPr>
          <p:nvPr>
            <p:ph type="body" idx="1"/>
          </p:nvPr>
        </p:nvSpPr>
        <p:spPr>
          <a:noFill/>
        </p:spPr>
        <p:txBody>
          <a:bodyPr/>
          <a:lstStyle/>
          <a:p>
            <a:pPr marL="0" lvl="1"/>
            <a:r>
              <a:rPr lang="en-SG" altLang="zh-CN" smtClean="0"/>
              <a:t>Topical Interest refers to user preference for specific topics in CQA. </a:t>
            </a:r>
            <a:endParaRPr lang="en-SG" altLang="zh-CN" smtClean="0"/>
          </a:p>
          <a:p>
            <a:pPr marL="0" lvl="1"/>
            <a:r>
              <a:rPr lang="en-SG" altLang="zh-CN" smtClean="0"/>
              <a:t>Topical Expertise refers to  user</a:t>
            </a:r>
            <a:r>
              <a:rPr lang="en-US" altLang="en-SG" smtClean="0"/>
              <a:t>'s </a:t>
            </a:r>
            <a:r>
              <a:rPr lang="en-SG" altLang="zh-CN" smtClean="0"/>
              <a:t>skill and experience on specific topics in CQA. Different users have different topical expertise. Moreover, one user could have different expertise levels for different topics. </a:t>
            </a:r>
            <a:endParaRPr lang="en-SG" altLang="zh-CN" smtClean="0"/>
          </a:p>
          <a:p>
            <a:r>
              <a:rPr lang="en-SG" altLang="zh-CN" smtClean="0"/>
              <a:t>Q&amp;A Graph refers to the network based on user posting behavior in CQA. Nodes denote users and a directed edge exists between two users if one of them has answered questions by the other, where the edge direction is from the asker to the answerer.</a:t>
            </a:r>
            <a:endParaRPr lang="en-SG" altLang="zh-CN" smtClean="0"/>
          </a:p>
          <a:p>
            <a:endParaRPr lang="en-US" altLang="zh-CN" smtClean="0"/>
          </a:p>
          <a:p>
            <a:r>
              <a:rPr lang="en-US" altLang="zh-CN" smtClean="0"/>
              <a:t>Our method include two steps:</a:t>
            </a:r>
            <a:endParaRPr lang="en-US" altLang="zh-CN" smtClean="0"/>
          </a:p>
          <a:p>
            <a:r>
              <a:rPr lang="en-US" altLang="zh-CN" smtClean="0"/>
              <a:t>The first step is to </a:t>
            </a:r>
            <a:r>
              <a:rPr lang="en-SG" altLang="zh-CN" smtClean="0"/>
              <a:t>jointly model Q&amp;A textual content with votes and tags using our probabilistic Topic Expertise Model</a:t>
            </a:r>
            <a:endParaRPr lang="en-SG" altLang="zh-CN" smtClean="0"/>
          </a:p>
          <a:p>
            <a:r>
              <a:rPr lang="en-US" altLang="zh-CN" smtClean="0"/>
              <a:t>Then we </a:t>
            </a:r>
            <a:r>
              <a:rPr lang="en-SG" altLang="zh-CN" smtClean="0"/>
              <a:t>apply our CQARank to combine learning results from TEM with link analysis of Q&amp;A graph to discover user topical interests and expertise. </a:t>
            </a:r>
            <a:endParaRPr lang="en-SG" altLang="zh-CN" smtClean="0"/>
          </a:p>
        </p:txBody>
      </p:sp>
      <p:sp>
        <p:nvSpPr>
          <p:cNvPr id="31747" name="Slide Number Placeholder 3"/>
          <p:cNvSpPr>
            <a:spLocks noGrp="1"/>
          </p:cNvSpPr>
          <p:nvPr>
            <p:ph type="sldNum" sz="quarter" idx="5"/>
          </p:nvPr>
        </p:nvSpPr>
        <p:spPr>
          <a:noFill/>
        </p:spPr>
        <p:txBody>
          <a:bodyPr/>
          <a:lstStyle/>
          <a:p>
            <a:fld id="{30666D28-BBDD-4565-9198-FE0340386D07}" type="slidenum">
              <a:rPr lang="en-US" altLang="zh-CN"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685800" y="2514600"/>
            <a:ext cx="7772400" cy="701675"/>
          </a:xfrm>
        </p:spPr>
        <p:txBody>
          <a:bodyPr/>
          <a:lstStyle>
            <a:lvl1pPr algn="ctr">
              <a:defRPr sz="4000"/>
            </a:lvl1pPr>
          </a:lstStyle>
          <a:p>
            <a:r>
              <a:rPr lang="en-US"/>
              <a:t>Click to edit Master title style</a:t>
            </a:r>
            <a:endParaRPr lang="en-US"/>
          </a:p>
        </p:txBody>
      </p:sp>
      <p:sp>
        <p:nvSpPr>
          <p:cNvPr id="5123" name="Rectangle 3"/>
          <p:cNvSpPr>
            <a:spLocks noGrp="1" noChangeArrowheads="1"/>
          </p:cNvSpPr>
          <p:nvPr>
            <p:ph type="subTitle" idx="1" hasCustomPrompt="1"/>
          </p:nvPr>
        </p:nvSpPr>
        <p:spPr>
          <a:xfrm>
            <a:off x="1371600" y="3886200"/>
            <a:ext cx="6400800" cy="519113"/>
          </a:xfrm>
        </p:spPr>
        <p:txBody>
          <a:bodyPr/>
          <a:lstStyle>
            <a:lvl1pPr marL="0" indent="0" algn="ctr">
              <a:buFontTx/>
              <a:buNone/>
              <a:defRPr sz="2800" b="1"/>
            </a:lvl1pPr>
          </a:lstStyle>
          <a:p>
            <a:r>
              <a:rPr lang="en-US"/>
              <a:t>Click to edit Master subtitle style</a:t>
            </a:r>
            <a:endParaRPr lang="en-US"/>
          </a:p>
        </p:txBody>
      </p:sp>
      <p:sp>
        <p:nvSpPr>
          <p:cNvPr id="4" name="Rectangle 4"/>
          <p:cNvSpPr>
            <a:spLocks noGrp="1" noChangeArrowheads="1"/>
          </p:cNvSpPr>
          <p:nvPr>
            <p:ph type="dt" sz="half" idx="10"/>
          </p:nvPr>
        </p:nvSpPr>
        <p:spPr>
          <a:xfrm>
            <a:off x="457200" y="6477000"/>
            <a:ext cx="1295400" cy="381000"/>
          </a:xfrm>
        </p:spPr>
        <p:txBody>
          <a:bodyPr/>
          <a:lstStyle>
            <a:lvl1pPr>
              <a:defRPr dirty="0"/>
            </a:lvl1pPr>
          </a:lstStyle>
          <a:p>
            <a:pPr>
              <a:defRPr/>
            </a:pPr>
            <a:endParaRPr lang="en-US"/>
          </a:p>
        </p:txBody>
      </p:sp>
      <p:sp>
        <p:nvSpPr>
          <p:cNvPr id="5" name="Rectangle 6"/>
          <p:cNvSpPr>
            <a:spLocks noGrp="1" noChangeArrowheads="1"/>
          </p:cNvSpPr>
          <p:nvPr>
            <p:ph type="sldNum" sz="quarter" idx="11"/>
          </p:nvPr>
        </p:nvSpPr>
        <p:spPr>
          <a:xfrm>
            <a:off x="6553200" y="6477000"/>
            <a:ext cx="2133600" cy="381000"/>
          </a:xfrm>
        </p:spPr>
        <p:txBody>
          <a:bodyPr/>
          <a:lstStyle>
            <a:lvl1pPr>
              <a:defRPr sz="1400"/>
            </a:lvl1pPr>
          </a:lstStyle>
          <a:p>
            <a:pPr>
              <a:defRPr/>
            </a:pPr>
            <a:fld id="{50CC586B-E079-442F-A65E-AC5ABBB0DF3B}"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SG"/>
          </a:p>
        </p:txBody>
      </p:sp>
      <p:sp>
        <p:nvSpPr>
          <p:cNvPr id="3" name="Vertical Text Placeholder 2"/>
          <p:cNvSpPr>
            <a:spLocks noGrp="1"/>
          </p:cNvSpPr>
          <p:nvPr>
            <p:ph type="body" orient="vert" idx="1" hasCustomPrompt="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8C3EF9F2-A979-435D-8E94-95766F623D68}"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10350" y="288925"/>
            <a:ext cx="2076450" cy="326707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hasCustomPrompt="1"/>
          </p:nvPr>
        </p:nvSpPr>
        <p:spPr>
          <a:xfrm>
            <a:off x="381000" y="288925"/>
            <a:ext cx="6076950" cy="326707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CCF0D07A-819F-45BF-923B-A1421C1A2FAD}"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307975" y="836613"/>
            <a:ext cx="8620125" cy="77787"/>
          </a:xfrm>
          <a:prstGeom prst="rect">
            <a:avLst/>
          </a:prstGeom>
          <a:gradFill rotWithShape="0">
            <a:gsLst>
              <a:gs pos="0">
                <a:srgbClr val="C00000"/>
              </a:gs>
              <a:gs pos="100000">
                <a:srgbClr val="464AFC">
                  <a:gamma/>
                  <a:shade val="46275"/>
                  <a:invGamma/>
                  <a:alpha val="20000"/>
                </a:srgbClr>
              </a:gs>
            </a:gsLst>
            <a:lin ang="0" scaled="1"/>
          </a:gradFill>
          <a:ln w="9525" algn="ctr">
            <a:noFill/>
            <a:miter lim="800000"/>
          </a:ln>
          <a:effectLst/>
        </p:spPr>
        <p:txBody>
          <a:bodyPr wrap="none" anchor="ctr"/>
          <a:lstStyle/>
          <a:p>
            <a:pPr>
              <a:defRPr/>
            </a:pPr>
            <a:endParaRPr lang="en-US">
              <a:ea typeface="+mn-ea"/>
            </a:endParaRPr>
          </a:p>
        </p:txBody>
      </p:sp>
      <p:sp>
        <p:nvSpPr>
          <p:cNvPr id="3" name="Content Placeholder 2"/>
          <p:cNvSpPr>
            <a:spLocks noGrp="1"/>
          </p:cNvSpPr>
          <p:nvPr>
            <p:ph idx="1" hasCustomPrompt="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10" name="Title 9"/>
          <p:cNvSpPr>
            <a:spLocks noGrp="1"/>
          </p:cNvSpPr>
          <p:nvPr>
            <p:ph type="title" hasCustomPrompt="1"/>
          </p:nvPr>
        </p:nvSpPr>
        <p:spPr/>
        <p:txBody>
          <a:bodyPr/>
          <a:lstStyle/>
          <a:p>
            <a:r>
              <a:rPr lang="en-US" dirty="0" smtClean="0"/>
              <a:t>Click to edit Master title style</a:t>
            </a:r>
            <a:endParaRPr lang="en-SG" dirty="0"/>
          </a:p>
        </p:txBody>
      </p:sp>
      <p:sp>
        <p:nvSpPr>
          <p:cNvPr id="5" name="Date Placeholder 3"/>
          <p:cNvSpPr>
            <a:spLocks noGrp="1"/>
          </p:cNvSpPr>
          <p:nvPr>
            <p:ph type="dt" sz="half" idx="10"/>
          </p:nvPr>
        </p:nvSpPr>
        <p:spPr/>
        <p:txBody>
          <a:bodyPr/>
          <a:lstStyle>
            <a:lvl1pPr>
              <a:defRPr dirty="0"/>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84885372-E530-4286-84AD-E2C1D7B4FF43}" type="slidenum">
              <a:rPr lang="en-US"/>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fld id="{D57AF11D-A7AE-4E4D-9B6F-1808F15A8F85}"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SG"/>
          </a:p>
        </p:txBody>
      </p:sp>
      <p:sp>
        <p:nvSpPr>
          <p:cNvPr id="3" name="Content Placeholder 2"/>
          <p:cNvSpPr>
            <a:spLocks noGrp="1"/>
          </p:cNvSpPr>
          <p:nvPr>
            <p:ph sz="half" idx="1" hasCustomPrompt="1"/>
          </p:nvPr>
        </p:nvSpPr>
        <p:spPr>
          <a:xfrm>
            <a:off x="457200" y="1295400"/>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Content Placeholder 3"/>
          <p:cNvSpPr>
            <a:spLocks noGrp="1"/>
          </p:cNvSpPr>
          <p:nvPr>
            <p:ph sz="half" idx="2" hasCustomPrompt="1"/>
          </p:nvPr>
        </p:nvSpPr>
        <p:spPr>
          <a:xfrm>
            <a:off x="4648200" y="1295400"/>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2C19FCC4-5ABC-4717-8EE8-55E252FBC888}"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sldNum" sz="quarter" idx="11"/>
          </p:nvPr>
        </p:nvSpPr>
        <p:spPr/>
        <p:txBody>
          <a:bodyPr/>
          <a:lstStyle>
            <a:lvl1pPr>
              <a:defRPr/>
            </a:lvl1pPr>
          </a:lstStyle>
          <a:p>
            <a:pPr>
              <a:defRPr/>
            </a:pPr>
            <a:fld id="{B7A9CBE2-5E6C-49DD-967E-45E88681185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vl1pPr>
          </a:lstStyle>
          <a:p>
            <a:pPr>
              <a:defRPr/>
            </a:pPr>
            <a:fld id="{D135E3E8-2ED6-46A7-BF95-6FFF1C9472F3}"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pPr>
              <a:defRPr/>
            </a:pPr>
            <a:fld id="{E4085EAC-F054-457D-941F-ADC0449315E7}"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SG"/>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7E3E6FA9-720E-43B4-B559-173A1D27DCF2}"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F1392A21-2A5F-4FF0-B309-EA0C5D2BD24B}"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7"/>
          <p:cNvSpPr>
            <a:spLocks noChangeArrowheads="1"/>
          </p:cNvSpPr>
          <p:nvPr/>
        </p:nvSpPr>
        <p:spPr bwMode="auto">
          <a:xfrm>
            <a:off x="0" y="6657975"/>
            <a:ext cx="9144000" cy="228600"/>
          </a:xfrm>
          <a:prstGeom prst="rect">
            <a:avLst/>
          </a:prstGeom>
          <a:solidFill>
            <a:srgbClr val="C69200"/>
          </a:solidFill>
          <a:ln>
            <a:noFill/>
          </a:ln>
        </p:spPr>
        <p:txBody>
          <a:bodyPr wrap="none" anchor="ctr"/>
          <a:lstStyle/>
          <a:p>
            <a:pPr algn="ctr">
              <a:defRPr/>
            </a:pPr>
            <a:endParaRPr lang="en-US">
              <a:solidFill>
                <a:srgbClr val="115DA3"/>
              </a:solidFill>
              <a:ea typeface="+mn-ea"/>
            </a:endParaRPr>
          </a:p>
        </p:txBody>
      </p:sp>
      <p:sp>
        <p:nvSpPr>
          <p:cNvPr id="1028" name="Rectangle 2"/>
          <p:cNvSpPr>
            <a:spLocks noGrp="1" noChangeArrowheads="1"/>
          </p:cNvSpPr>
          <p:nvPr>
            <p:ph type="title"/>
          </p:nvPr>
        </p:nvSpPr>
        <p:spPr bwMode="auto">
          <a:xfrm>
            <a:off x="381000" y="288925"/>
            <a:ext cx="8305800" cy="641350"/>
          </a:xfrm>
          <a:prstGeom prst="rect">
            <a:avLst/>
          </a:prstGeom>
          <a:noFill/>
          <a:ln w="9525">
            <a:noFill/>
            <a:miter lim="800000"/>
          </a:ln>
        </p:spPr>
        <p:txBody>
          <a:bodyPr vert="horz" wrap="square" lIns="91440" tIns="45720" rIns="91440" bIns="45720" numCol="1" anchor="ctr" anchorCtr="0" compatLnSpc="1">
            <a:spAutoFit/>
          </a:bodyPr>
          <a:lstStyle/>
          <a:p>
            <a:pPr lvl="0"/>
            <a:r>
              <a:rPr lang="en-US" altLang="zh-CN" smtClean="0"/>
              <a:t>Click to edit Master title style</a:t>
            </a:r>
            <a:endParaRPr lang="en-US" altLang="zh-CN" smtClean="0"/>
          </a:p>
        </p:txBody>
      </p:sp>
      <p:sp>
        <p:nvSpPr>
          <p:cNvPr id="1029" name="Rectangle 3"/>
          <p:cNvSpPr>
            <a:spLocks noGrp="1" noChangeArrowheads="1"/>
          </p:cNvSpPr>
          <p:nvPr>
            <p:ph type="body" idx="1"/>
          </p:nvPr>
        </p:nvSpPr>
        <p:spPr bwMode="auto">
          <a:xfrm>
            <a:off x="457200" y="1295400"/>
            <a:ext cx="8229600" cy="2260600"/>
          </a:xfrm>
          <a:prstGeom prst="rect">
            <a:avLst/>
          </a:prstGeom>
          <a:noFill/>
          <a:ln w="9525">
            <a:noFill/>
            <a:miter lim="800000"/>
          </a:ln>
        </p:spPr>
        <p:txBody>
          <a:bodyPr vert="horz" wrap="square" lIns="91440" tIns="45720" rIns="91440" bIns="45720" numCol="1" anchor="t" anchorCtr="0" compatLnSpc="1">
            <a:spAutoFit/>
          </a:bodyPr>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2" name="Rectangle 4"/>
          <p:cNvSpPr>
            <a:spLocks noGrp="1" noChangeArrowheads="1"/>
          </p:cNvSpPr>
          <p:nvPr>
            <p:ph type="dt" sz="half" idx="2"/>
          </p:nvPr>
        </p:nvSpPr>
        <p:spPr bwMode="auto">
          <a:xfrm>
            <a:off x="457200" y="6553200"/>
            <a:ext cx="1143000" cy="304800"/>
          </a:xfrm>
          <a:prstGeom prst="rect">
            <a:avLst/>
          </a:prstGeom>
          <a:noFill/>
          <a:ln w="9525">
            <a:noFill/>
            <a:miter lim="800000"/>
          </a:ln>
          <a:effectLst/>
        </p:spPr>
        <p:txBody>
          <a:bodyPr vert="horz" wrap="square" lIns="91440" tIns="45720" rIns="91440" bIns="45720" numCol="1" anchor="t" anchorCtr="0" compatLnSpc="1"/>
          <a:lstStyle>
            <a:lvl1pPr>
              <a:defRPr sz="800">
                <a:ea typeface="+mn-ea"/>
              </a:defRPr>
            </a:lvl1pPr>
          </a:lstStyle>
          <a:p>
            <a:pPr>
              <a:defRPr/>
            </a:pPr>
            <a:endParaRPr lang="en-US"/>
          </a:p>
        </p:txBody>
      </p:sp>
      <p:sp>
        <p:nvSpPr>
          <p:cNvPr id="1030" name="Rectangle 6"/>
          <p:cNvSpPr>
            <a:spLocks noGrp="1" noChangeArrowheads="1"/>
          </p:cNvSpPr>
          <p:nvPr>
            <p:ph type="sldNum" sz="quarter" idx="4"/>
          </p:nvPr>
        </p:nvSpPr>
        <p:spPr bwMode="auto">
          <a:xfrm>
            <a:off x="7708900" y="6691313"/>
            <a:ext cx="1295400" cy="228600"/>
          </a:xfrm>
          <a:prstGeom prst="rect">
            <a:avLst/>
          </a:prstGeom>
          <a:noFill/>
          <a:ln w="9525">
            <a:noFill/>
            <a:miter lim="800000"/>
          </a:ln>
          <a:effectLst/>
        </p:spPr>
        <p:txBody>
          <a:bodyPr vert="horz" wrap="square" lIns="91440" tIns="45720" rIns="91440" bIns="45720" numCol="1" anchor="t" anchorCtr="0" compatLnSpc="1"/>
          <a:lstStyle>
            <a:lvl1pPr algn="r">
              <a:defRPr sz="800">
                <a:ea typeface="+mn-ea"/>
              </a:defRPr>
            </a:lvl1pPr>
          </a:lstStyle>
          <a:p>
            <a:pPr>
              <a:defRPr/>
            </a:pPr>
            <a:fld id="{AC1071FD-F2C7-45C1-B87D-94A07FBC9080}"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C69200"/>
          </a:solidFill>
          <a:latin typeface="+mj-lt"/>
          <a:ea typeface="+mj-ea"/>
          <a:cs typeface="+mj-cs"/>
        </a:defRPr>
      </a:lvl1pPr>
      <a:lvl2pPr algn="l" rtl="0" eaLnBrk="0" fontAlgn="base" hangingPunct="0">
        <a:spcBef>
          <a:spcPct val="0"/>
        </a:spcBef>
        <a:spcAft>
          <a:spcPct val="0"/>
        </a:spcAft>
        <a:defRPr sz="3600" b="1">
          <a:solidFill>
            <a:srgbClr val="C69200"/>
          </a:solidFill>
          <a:latin typeface="Arial" charset="0"/>
        </a:defRPr>
      </a:lvl2pPr>
      <a:lvl3pPr algn="l" rtl="0" eaLnBrk="0" fontAlgn="base" hangingPunct="0">
        <a:spcBef>
          <a:spcPct val="0"/>
        </a:spcBef>
        <a:spcAft>
          <a:spcPct val="0"/>
        </a:spcAft>
        <a:defRPr sz="3600" b="1">
          <a:solidFill>
            <a:srgbClr val="C69200"/>
          </a:solidFill>
          <a:latin typeface="Arial" charset="0"/>
        </a:defRPr>
      </a:lvl3pPr>
      <a:lvl4pPr algn="l" rtl="0" eaLnBrk="0" fontAlgn="base" hangingPunct="0">
        <a:spcBef>
          <a:spcPct val="0"/>
        </a:spcBef>
        <a:spcAft>
          <a:spcPct val="0"/>
        </a:spcAft>
        <a:defRPr sz="3600" b="1">
          <a:solidFill>
            <a:srgbClr val="C69200"/>
          </a:solidFill>
          <a:latin typeface="Arial" charset="0"/>
        </a:defRPr>
      </a:lvl4pPr>
      <a:lvl5pPr algn="l" rtl="0" eaLnBrk="0" fontAlgn="base" hangingPunct="0">
        <a:spcBef>
          <a:spcPct val="0"/>
        </a:spcBef>
        <a:spcAft>
          <a:spcPct val="0"/>
        </a:spcAft>
        <a:defRPr sz="3600" b="1">
          <a:solidFill>
            <a:srgbClr val="C69200"/>
          </a:solidFill>
          <a:latin typeface="Arial" charset="0"/>
        </a:defRPr>
      </a:lvl5pPr>
      <a:lvl6pPr marL="457200" algn="l" rtl="0" fontAlgn="base">
        <a:spcBef>
          <a:spcPct val="0"/>
        </a:spcBef>
        <a:spcAft>
          <a:spcPct val="0"/>
        </a:spcAft>
        <a:defRPr sz="3600" b="1">
          <a:solidFill>
            <a:srgbClr val="C69200"/>
          </a:solidFill>
          <a:latin typeface="Arial" charset="0"/>
        </a:defRPr>
      </a:lvl6pPr>
      <a:lvl7pPr marL="914400" algn="l" rtl="0" fontAlgn="base">
        <a:spcBef>
          <a:spcPct val="0"/>
        </a:spcBef>
        <a:spcAft>
          <a:spcPct val="0"/>
        </a:spcAft>
        <a:defRPr sz="3600" b="1">
          <a:solidFill>
            <a:srgbClr val="C69200"/>
          </a:solidFill>
          <a:latin typeface="Arial" charset="0"/>
        </a:defRPr>
      </a:lvl7pPr>
      <a:lvl8pPr marL="1371600" algn="l" rtl="0" fontAlgn="base">
        <a:spcBef>
          <a:spcPct val="0"/>
        </a:spcBef>
        <a:spcAft>
          <a:spcPct val="0"/>
        </a:spcAft>
        <a:defRPr sz="3600" b="1">
          <a:solidFill>
            <a:srgbClr val="C69200"/>
          </a:solidFill>
          <a:latin typeface="Arial" charset="0"/>
        </a:defRPr>
      </a:lvl8pPr>
      <a:lvl9pPr marL="1828800" algn="l" rtl="0" fontAlgn="base">
        <a:spcBef>
          <a:spcPct val="0"/>
        </a:spcBef>
        <a:spcAft>
          <a:spcPct val="0"/>
        </a:spcAft>
        <a:defRPr sz="3600" b="1">
          <a:solidFill>
            <a:srgbClr val="C692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1" Type="http://schemas.openxmlformats.org/officeDocument/2006/relationships/notesSlide" Target="../notesSlides/notesSlide12.xml"/><Relationship Id="rId20" Type="http://schemas.openxmlformats.org/officeDocument/2006/relationships/slideLayout" Target="../slideLayouts/slideLayout2.xml"/><Relationship Id="rId2" Type="http://schemas.openxmlformats.org/officeDocument/2006/relationships/image" Target="../media/image9.png"/><Relationship Id="rId19" Type="http://schemas.openxmlformats.org/officeDocument/2006/relationships/image" Target="../media/image26.png"/><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image" Target="../media/image23.png"/><Relationship Id="rId15" Type="http://schemas.openxmlformats.org/officeDocument/2006/relationships/image" Target="../media/image22.png"/><Relationship Id="rId14" Type="http://schemas.openxmlformats.org/officeDocument/2006/relationships/image" Target="../media/image21.png"/><Relationship Id="rId13" Type="http://schemas.openxmlformats.org/officeDocument/2006/relationships/image" Target="../media/image20.png"/><Relationship Id="rId12" Type="http://schemas.openxmlformats.org/officeDocument/2006/relationships/image" Target="../media/image19.png"/><Relationship Id="rId11" Type="http://schemas.openxmlformats.org/officeDocument/2006/relationships/image" Target="../media/image18.png"/><Relationship Id="rId10" Type="http://schemas.openxmlformats.org/officeDocument/2006/relationships/image" Target="../media/image17.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966913"/>
            <a:ext cx="9144000" cy="1200150"/>
          </a:xfrm>
          <a:solidFill>
            <a:srgbClr val="FFFFFF"/>
          </a:solidFill>
          <a:ln w="9525">
            <a:solidFill>
              <a:srgbClr val="000000"/>
            </a:solidFill>
            <a:miter lim="800000"/>
          </a:ln>
        </p:spPr>
        <p:txBody>
          <a:bodyPr/>
          <a:lstStyle/>
          <a:p>
            <a:r>
              <a:rPr lang="en-US" altLang="zh-CN" sz="3600" smtClean="0">
                <a:latin typeface="Calibri" pitchFamily="34" charset="0"/>
                <a:ea typeface="宋体" charset="-122"/>
              </a:rPr>
              <a:t>CQARank:</a:t>
            </a:r>
            <a:r>
              <a:rPr lang="en-SG" altLang="zh-CN" sz="3600" smtClean="0">
                <a:latin typeface="Calibri" pitchFamily="34" charset="0"/>
                <a:ea typeface="宋体" charset="-122"/>
              </a:rPr>
              <a:t>Jointly Model Topics and Expertise in Community Question Answering</a:t>
            </a:r>
            <a:endParaRPr lang="en-US" altLang="zh-CN" sz="3600" smtClean="0">
              <a:latin typeface="Calibri" pitchFamily="34" charset="0"/>
              <a:ea typeface="宋体" charset="-122"/>
            </a:endParaRPr>
          </a:p>
        </p:txBody>
      </p:sp>
      <p:sp>
        <p:nvSpPr>
          <p:cNvPr id="6" name="Rectangle 3"/>
          <p:cNvSpPr>
            <a:spLocks noGrp="1" noChangeArrowheads="1"/>
          </p:cNvSpPr>
          <p:nvPr>
            <p:ph type="subTitle" idx="1"/>
          </p:nvPr>
        </p:nvSpPr>
        <p:spPr>
          <a:xfrm>
            <a:off x="1143000" y="3962083"/>
            <a:ext cx="6705600" cy="1446212"/>
          </a:xfrm>
        </p:spPr>
        <p:txBody>
          <a:bodyPr/>
          <a:lstStyle/>
          <a:p>
            <a:pPr eaLnBrk="1" hangingPunct="1">
              <a:defRPr/>
            </a:pPr>
            <a:r>
              <a:rPr lang="en-SG" sz="2000" b="0" dirty="0">
                <a:latin typeface="Calibri" pitchFamily="34" charset="0"/>
              </a:rPr>
              <a:t>Liu </a:t>
            </a:r>
            <a:r>
              <a:rPr lang="en-SG" sz="2000" b="0" dirty="0" smtClean="0">
                <a:latin typeface="Calibri" pitchFamily="34" charset="0"/>
              </a:rPr>
              <a:t>Yang, </a:t>
            </a:r>
            <a:r>
              <a:rPr lang="en-SG" sz="2000" b="0" dirty="0">
                <a:latin typeface="Calibri" pitchFamily="34" charset="0"/>
              </a:rPr>
              <a:t>Minghui </a:t>
            </a:r>
            <a:r>
              <a:rPr lang="en-SG" sz="2000" b="0" dirty="0" err="1" smtClean="0">
                <a:latin typeface="Calibri" pitchFamily="34" charset="0"/>
              </a:rPr>
              <a:t>Qiu</a:t>
            </a:r>
            <a:r>
              <a:rPr lang="en-SG" sz="2000" b="0" dirty="0" smtClean="0">
                <a:latin typeface="Calibri" pitchFamily="34" charset="0"/>
              </a:rPr>
              <a:t>, </a:t>
            </a:r>
            <a:r>
              <a:rPr lang="en-SG" sz="2000" b="0" dirty="0">
                <a:latin typeface="Calibri" pitchFamily="34" charset="0"/>
              </a:rPr>
              <a:t>Swapna </a:t>
            </a:r>
            <a:r>
              <a:rPr lang="en-SG" sz="2000" b="0" dirty="0" err="1" smtClean="0">
                <a:latin typeface="Calibri" pitchFamily="34" charset="0"/>
              </a:rPr>
              <a:t>Gottipati</a:t>
            </a:r>
            <a:r>
              <a:rPr lang="en-SG" sz="2000" b="0" dirty="0" smtClean="0">
                <a:latin typeface="Calibri" pitchFamily="34" charset="0"/>
              </a:rPr>
              <a:t>, </a:t>
            </a:r>
            <a:r>
              <a:rPr lang="en-SG" sz="2000" b="0" dirty="0">
                <a:latin typeface="Calibri" pitchFamily="34" charset="0"/>
              </a:rPr>
              <a:t>Feida </a:t>
            </a:r>
            <a:r>
              <a:rPr lang="en-SG" sz="2000" b="0" dirty="0" smtClean="0">
                <a:latin typeface="Calibri" pitchFamily="34" charset="0"/>
              </a:rPr>
              <a:t>Zhu, </a:t>
            </a:r>
            <a:r>
              <a:rPr lang="en-SG" sz="2000" b="0" dirty="0">
                <a:latin typeface="Calibri" pitchFamily="34" charset="0"/>
              </a:rPr>
              <a:t>Jing </a:t>
            </a:r>
            <a:r>
              <a:rPr lang="en-SG" sz="2000" b="0" dirty="0" smtClean="0">
                <a:latin typeface="Calibri" pitchFamily="34" charset="0"/>
              </a:rPr>
              <a:t>Jiang, </a:t>
            </a:r>
            <a:r>
              <a:rPr lang="en-SG" sz="2000" b="0" dirty="0">
                <a:latin typeface="Calibri" pitchFamily="34" charset="0"/>
              </a:rPr>
              <a:t>Huiping </a:t>
            </a:r>
            <a:r>
              <a:rPr lang="en-SG" sz="2000" b="0" dirty="0" smtClean="0">
                <a:latin typeface="Calibri" pitchFamily="34" charset="0"/>
              </a:rPr>
              <a:t>Sun, </a:t>
            </a:r>
            <a:r>
              <a:rPr lang="en-SG" sz="2000" b="0" dirty="0" err="1">
                <a:latin typeface="Calibri" pitchFamily="34" charset="0"/>
              </a:rPr>
              <a:t>Zhong</a:t>
            </a:r>
            <a:r>
              <a:rPr lang="en-SG" sz="2000" b="0" dirty="0">
                <a:latin typeface="Calibri" pitchFamily="34" charset="0"/>
              </a:rPr>
              <a:t> </a:t>
            </a:r>
            <a:r>
              <a:rPr lang="en-SG" sz="2000" b="0" dirty="0" smtClean="0">
                <a:latin typeface="Calibri" pitchFamily="34" charset="0"/>
              </a:rPr>
              <a:t>Chen</a:t>
            </a:r>
            <a:endParaRPr lang="en-SG" sz="2000" b="0" dirty="0" smtClean="0">
              <a:latin typeface="Calibri" pitchFamily="34" charset="0"/>
            </a:endParaRPr>
          </a:p>
          <a:p>
            <a:pPr eaLnBrk="1" hangingPunct="1">
              <a:defRPr/>
            </a:pPr>
            <a:r>
              <a:rPr lang="en-US" sz="2000" b="0" dirty="0" smtClean="0">
                <a:solidFill>
                  <a:schemeClr val="tx1">
                    <a:lumMod val="95000"/>
                    <a:lumOff val="5000"/>
                  </a:schemeClr>
                </a:solidFill>
                <a:latin typeface="Calibri" pitchFamily="34" charset="0"/>
              </a:rPr>
              <a:t>Peking University</a:t>
            </a:r>
            <a:endParaRPr lang="en-US" sz="2000" b="0" dirty="0" smtClean="0">
              <a:solidFill>
                <a:schemeClr val="tx1">
                  <a:lumMod val="95000"/>
                  <a:lumOff val="5000"/>
                </a:schemeClr>
              </a:solidFill>
              <a:latin typeface="Calibri" pitchFamily="34" charset="0"/>
            </a:endParaRPr>
          </a:p>
          <a:p>
            <a:pPr eaLnBrk="1" hangingPunct="1">
              <a:defRPr/>
            </a:pPr>
            <a:r>
              <a:rPr lang="en-US" sz="2000" b="0" dirty="0" smtClean="0">
                <a:solidFill>
                  <a:schemeClr val="tx1">
                    <a:lumMod val="95000"/>
                    <a:lumOff val="5000"/>
                  </a:schemeClr>
                </a:solidFill>
                <a:latin typeface="Calibri" pitchFamily="34" charset="0"/>
              </a:rPr>
              <a:t>Singapore Management University</a:t>
            </a:r>
            <a:endParaRPr lang="en-US" sz="2000" b="0" dirty="0" smtClean="0">
              <a:solidFill>
                <a:schemeClr val="tx1">
                  <a:lumMod val="95000"/>
                  <a:lumOff val="5000"/>
                </a:schemeClr>
              </a:solidFill>
              <a:latin typeface="Calibri" pitchFamily="34" charset="0"/>
            </a:endParaRPr>
          </a:p>
        </p:txBody>
      </p:sp>
      <p:sp>
        <p:nvSpPr>
          <p:cNvPr id="4100" name="TextBox 7"/>
          <p:cNvSpPr/>
          <p:nvPr/>
        </p:nvSpPr>
        <p:spPr>
          <a:xfrm>
            <a:off x="7105650" y="5549900"/>
            <a:ext cx="1317625" cy="304800"/>
          </a:xfrm>
          <a:prstGeom prst="rect">
            <a:avLst/>
          </a:prstGeom>
          <a:noFill/>
          <a:ln w="9525">
            <a:noFill/>
            <a:miter/>
          </a:ln>
        </p:spPr>
        <p:txBody>
          <a:bodyPr wrap="none">
            <a:spAutoFit/>
          </a:bodyPr>
          <a:p>
            <a:pPr lvl="0" algn="r"/>
            <a:r>
              <a:rPr lang="zh-CN" altLang="en-US" sz="1400" dirty="0">
                <a:solidFill>
                  <a:srgbClr val="7F7F7F"/>
                </a:solidFill>
                <a:latin typeface="Malgun Gothic" pitchFamily="34" charset="-127"/>
                <a:ea typeface="宋体" pitchFamily="2" charset="-122"/>
                <a:sym typeface="Malgun Gothic" pitchFamily="34" charset="-127"/>
              </a:rPr>
              <a:t>Weizhi Huang</a:t>
            </a:r>
            <a:endParaRPr lang="zh-CN" altLang="en-US" sz="1400" dirty="0">
              <a:solidFill>
                <a:srgbClr val="7F7F7F"/>
              </a:solidFill>
              <a:latin typeface="Malgun Gothic" pitchFamily="34" charset="-127"/>
              <a:ea typeface="Malgun Gothic" pitchFamily="34" charset="-127"/>
              <a:sym typeface="Malgun Gothic" pitchFamily="34" charset="-127"/>
            </a:endParaRPr>
          </a:p>
        </p:txBody>
      </p:sp>
      <p:sp>
        <p:nvSpPr>
          <p:cNvPr id="4103" name="TextBox 14"/>
          <p:cNvSpPr/>
          <p:nvPr/>
        </p:nvSpPr>
        <p:spPr>
          <a:xfrm>
            <a:off x="7341870" y="5949950"/>
            <a:ext cx="944880" cy="321310"/>
          </a:xfrm>
          <a:prstGeom prst="rect">
            <a:avLst/>
          </a:prstGeom>
          <a:noFill/>
          <a:ln w="9525">
            <a:noFill/>
            <a:miter/>
          </a:ln>
        </p:spPr>
        <p:txBody>
          <a:bodyPr wrap="none">
            <a:spAutoFit/>
          </a:bodyPr>
          <a:p>
            <a:pPr lvl="0" algn="r"/>
            <a:r>
              <a:rPr lang="zh-CN" altLang="en-US" sz="1400" dirty="0">
                <a:solidFill>
                  <a:srgbClr val="3F3F3F"/>
                </a:solidFill>
                <a:latin typeface="Malgun Gothic" pitchFamily="34" charset="-127"/>
                <a:ea typeface="宋体" pitchFamily="2" charset="-122"/>
                <a:sym typeface="Malgun Gothic" pitchFamily="34" charset="-127"/>
              </a:rPr>
              <a:t>201</a:t>
            </a:r>
            <a:r>
              <a:rPr lang="en-US" altLang="zh-CN" sz="1400" dirty="0">
                <a:solidFill>
                  <a:srgbClr val="3F3F3F"/>
                </a:solidFill>
                <a:latin typeface="Malgun Gothic" pitchFamily="34" charset="-127"/>
                <a:ea typeface="宋体" pitchFamily="2" charset="-122"/>
                <a:sym typeface="Malgun Gothic" pitchFamily="34" charset="-127"/>
              </a:rPr>
              <a:t>6</a:t>
            </a:r>
            <a:r>
              <a:rPr lang="zh-CN" altLang="en-US" sz="1400" dirty="0">
                <a:solidFill>
                  <a:srgbClr val="3F3F3F"/>
                </a:solidFill>
                <a:latin typeface="Malgun Gothic" pitchFamily="34" charset="-127"/>
                <a:ea typeface="宋体" pitchFamily="2" charset="-122"/>
                <a:sym typeface="Malgun Gothic" pitchFamily="34" charset="-127"/>
              </a:rPr>
              <a:t>.</a:t>
            </a:r>
            <a:r>
              <a:rPr lang="en-US" altLang="zh-CN" sz="1400" dirty="0">
                <a:solidFill>
                  <a:srgbClr val="3F3F3F"/>
                </a:solidFill>
                <a:latin typeface="Malgun Gothic" pitchFamily="34" charset="-127"/>
                <a:ea typeface="宋体" pitchFamily="2" charset="-122"/>
                <a:sym typeface="Malgun Gothic" pitchFamily="34" charset="-127"/>
              </a:rPr>
              <a:t>3</a:t>
            </a:r>
            <a:r>
              <a:rPr lang="zh-CN" altLang="en-US" sz="1400" dirty="0">
                <a:solidFill>
                  <a:srgbClr val="3F3F3F"/>
                </a:solidFill>
                <a:latin typeface="Malgun Gothic" pitchFamily="34" charset="-127"/>
                <a:ea typeface="宋体" pitchFamily="2" charset="-122"/>
                <a:sym typeface="Malgun Gothic" pitchFamily="34" charset="-127"/>
              </a:rPr>
              <a:t>.2</a:t>
            </a:r>
            <a:r>
              <a:rPr lang="en-US" altLang="zh-CN" sz="1400" dirty="0">
                <a:solidFill>
                  <a:srgbClr val="3F3F3F"/>
                </a:solidFill>
                <a:latin typeface="Malgun Gothic" pitchFamily="34" charset="-127"/>
                <a:ea typeface="宋体" pitchFamily="2" charset="-122"/>
                <a:sym typeface="Malgun Gothic" pitchFamily="34" charset="-127"/>
              </a:rPr>
              <a:t>1</a:t>
            </a:r>
            <a:endParaRPr lang="en-US" altLang="zh-CN" sz="1400" dirty="0">
              <a:solidFill>
                <a:srgbClr val="3F3F3F"/>
              </a:solidFill>
              <a:latin typeface="Malgun Gothic" pitchFamily="34" charset="-127"/>
              <a:ea typeface="宋体" pitchFamily="2" charset="-122"/>
              <a:sym typeface="Malgun Gothic" pitchFamily="34" charset="-127"/>
            </a:endParaRPr>
          </a:p>
        </p:txBody>
      </p:sp>
      <p:sp>
        <p:nvSpPr>
          <p:cNvPr id="10" name="Footer Placeholder 3"/>
          <p:cNvSpPr txBox="1"/>
          <p:nvPr/>
        </p:nvSpPr>
        <p:spPr>
          <a:xfrm>
            <a:off x="3124200" y="6629400"/>
            <a:ext cx="2895600" cy="1524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bg1"/>
                </a:solidFill>
                <a:latin typeface="Calibri" pitchFamily="34" charset="0"/>
              </a:rPr>
              <a:t>CIKM2013</a:t>
            </a:r>
            <a:endParaRPr lang="en-US" sz="1200" dirty="0">
              <a:solidFill>
                <a:schemeClr val="bg1"/>
              </a:solidFill>
              <a:latin typeface="Calibri" pitchFamily="34" charset="0"/>
            </a:endParaRPr>
          </a:p>
        </p:txBody>
      </p:sp>
      <p:sp>
        <p:nvSpPr>
          <p:cNvPr id="3" name="Footer Placeholder 3"/>
          <p:cNvSpPr txBox="1"/>
          <p:nvPr/>
        </p:nvSpPr>
        <p:spPr>
          <a:xfrm>
            <a:off x="2971800" y="457200"/>
            <a:ext cx="2895600" cy="5238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SG" altLang="zh-CN" sz="3600" b="1" kern="0" smtClean="0">
                <a:solidFill>
                  <a:srgbClr val="C69200"/>
                </a:solidFill>
                <a:latin typeface="Calibri" pitchFamily="34" charset="0"/>
                <a:ea typeface="宋体" charset="-122"/>
                <a:cs typeface="+mj-cs"/>
              </a:rPr>
              <a:t>CIKM2013</a:t>
            </a:r>
            <a:endParaRPr lang="en-SG" altLang="zh-CN" sz="3600" b="1" kern="0" smtClean="0">
              <a:solidFill>
                <a:srgbClr val="C69200"/>
              </a:solidFill>
              <a:latin typeface="Calibri" pitchFamily="34" charset="0"/>
              <a:ea typeface="宋体"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
          <p:cNvSpPr>
            <a:spLocks noGrp="1"/>
          </p:cNvSpPr>
          <p:nvPr>
            <p:ph type="sldNum" sz="quarter" idx="11"/>
          </p:nvPr>
        </p:nvSpPr>
        <p:spPr>
          <a:xfrm>
            <a:off x="7708900" y="6629400"/>
            <a:ext cx="1295400" cy="228600"/>
          </a:xfrm>
          <a:noFill/>
        </p:spPr>
        <p:txBody>
          <a:bodyPr/>
          <a:lstStyle/>
          <a:p>
            <a:fld id="{C8001F68-A939-4F52-80B5-64262EE6B7B1}"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32770" name="Title 3"/>
          <p:cNvSpPr>
            <a:spLocks noGrp="1"/>
          </p:cNvSpPr>
          <p:nvPr>
            <p:ph type="title"/>
          </p:nvPr>
        </p:nvSpPr>
        <p:spPr/>
        <p:txBody>
          <a:bodyPr/>
          <a:lstStyle/>
          <a:p>
            <a:r>
              <a:rPr lang="en-US" altLang="zh-CN" smtClean="0">
                <a:latin typeface="Calibri" pitchFamily="34" charset="0"/>
                <a:ea typeface="宋体" charset="-122"/>
              </a:rPr>
              <a:t>Method Overview</a:t>
            </a:r>
            <a:endParaRPr lang="en-SG" altLang="zh-CN" smtClean="0">
              <a:latin typeface="Calibri" pitchFamily="34" charset="0"/>
              <a:ea typeface="宋体" charset="-122"/>
            </a:endParaRPr>
          </a:p>
        </p:txBody>
      </p:sp>
      <p:sp>
        <p:nvSpPr>
          <p:cNvPr id="6" name="Content Placeholder 1"/>
          <p:cNvSpPr>
            <a:spLocks noGrp="1"/>
          </p:cNvSpPr>
          <p:nvPr>
            <p:ph idx="1"/>
          </p:nvPr>
        </p:nvSpPr>
        <p:spPr>
          <a:xfrm>
            <a:off x="457200" y="1295400"/>
            <a:ext cx="8229600" cy="2135188"/>
          </a:xfrm>
        </p:spPr>
        <p:txBody>
          <a:bodyPr/>
          <a:lstStyle/>
          <a:p>
            <a:r>
              <a:rPr lang="en-US" altLang="zh-CN" sz="2800" smtClean="0">
                <a:latin typeface="Calibri" pitchFamily="34" charset="0"/>
                <a:ea typeface="宋体" charset="-122"/>
              </a:rPr>
              <a:t>CQARank Recommendation Framework</a:t>
            </a:r>
            <a:endParaRPr lang="en-US" altLang="zh-CN" sz="2800" smtClean="0">
              <a:latin typeface="Calibri" pitchFamily="34" charset="0"/>
              <a:ea typeface="宋体" charset="-122"/>
            </a:endParaRPr>
          </a:p>
          <a:p>
            <a:pPr lvl="1"/>
            <a:endParaRPr lang="en-US" altLang="zh-CN" smtClean="0">
              <a:latin typeface="Calibri" pitchFamily="34" charset="0"/>
              <a:ea typeface="宋体" charset="-122"/>
            </a:endParaRPr>
          </a:p>
          <a:p>
            <a:pPr lvl="1"/>
            <a:endParaRPr lang="en-US" altLang="zh-CN" smtClean="0">
              <a:latin typeface="Calibri" pitchFamily="34" charset="0"/>
              <a:ea typeface="宋体" charset="-122"/>
            </a:endParaRPr>
          </a:p>
          <a:p>
            <a:pPr lvl="1"/>
            <a:endParaRPr lang="en-SG" altLang="zh-CN" smtClean="0">
              <a:latin typeface="Calibri" pitchFamily="34" charset="0"/>
              <a:ea typeface="宋体" charset="-122"/>
            </a:endParaRPr>
          </a:p>
        </p:txBody>
      </p:sp>
      <p:pic>
        <p:nvPicPr>
          <p:cNvPr id="6146" name="Picture 2"/>
          <p:cNvPicPr>
            <a:picLocks noChangeAspect="1" noChangeArrowheads="1"/>
          </p:cNvPicPr>
          <p:nvPr/>
        </p:nvPicPr>
        <p:blipFill>
          <a:blip r:embed="rId1"/>
          <a:srcRect/>
          <a:stretch>
            <a:fillRect/>
          </a:stretch>
        </p:blipFill>
        <p:spPr bwMode="auto">
          <a:xfrm>
            <a:off x="76200" y="2135188"/>
            <a:ext cx="8991600" cy="4418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a:bodyPr>
          <a:lstStyle/>
          <a:p>
            <a:pPr>
              <a:defRPr/>
            </a:pPr>
            <a:r>
              <a:rPr lang="en-US" dirty="0">
                <a:solidFill>
                  <a:schemeClr val="tx1">
                    <a:lumMod val="50000"/>
                    <a:lumOff val="50000"/>
                  </a:schemeClr>
                </a:solidFill>
                <a:latin typeface="Calibri" pitchFamily="34" charset="0"/>
              </a:rPr>
              <a:t>Motivation</a:t>
            </a:r>
            <a:endParaRPr lang="en-US" dirty="0">
              <a:solidFill>
                <a:schemeClr val="tx1">
                  <a:lumMod val="50000"/>
                  <a:lumOff val="50000"/>
                </a:schemeClr>
              </a:solidFill>
              <a:latin typeface="Calibri" pitchFamily="34" charset="0"/>
            </a:endParaRPr>
          </a:p>
          <a:p>
            <a:pPr>
              <a:defRPr/>
            </a:pPr>
            <a:r>
              <a:rPr lang="en-US" dirty="0" smtClean="0">
                <a:solidFill>
                  <a:schemeClr val="tx1">
                    <a:lumMod val="50000"/>
                    <a:lumOff val="50000"/>
                  </a:schemeClr>
                </a:solidFill>
                <a:latin typeface="Calibri" pitchFamily="34" charset="0"/>
              </a:rPr>
              <a:t>Related Work</a:t>
            </a:r>
            <a:endParaRPr lang="en-US" dirty="0" smtClean="0">
              <a:solidFill>
                <a:schemeClr val="tx1">
                  <a:lumMod val="50000"/>
                  <a:lumOff val="50000"/>
                </a:schemeClr>
              </a:solidFill>
              <a:latin typeface="Calibri" pitchFamily="34" charset="0"/>
            </a:endParaRPr>
          </a:p>
          <a:p>
            <a:pPr>
              <a:defRPr/>
            </a:pPr>
            <a:r>
              <a:rPr lang="en-US" dirty="0">
                <a:latin typeface="Calibri" pitchFamily="34" charset="0"/>
              </a:rPr>
              <a:t>Method</a:t>
            </a:r>
            <a:endParaRPr lang="en-US" dirty="0">
              <a:latin typeface="Calibri" pitchFamily="34" charset="0"/>
            </a:endParaRPr>
          </a:p>
          <a:p>
            <a:pPr lvl="1">
              <a:defRPr/>
            </a:pPr>
            <a:r>
              <a:rPr lang="en-US" dirty="0" smtClean="0">
                <a:solidFill>
                  <a:schemeClr val="tx1">
                    <a:lumMod val="50000"/>
                    <a:lumOff val="50000"/>
                  </a:schemeClr>
                </a:solidFill>
                <a:latin typeface="Calibri" pitchFamily="34" charset="0"/>
              </a:rPr>
              <a:t>Method Overview</a:t>
            </a:r>
            <a:endParaRPr lang="en-US" dirty="0" smtClean="0">
              <a:solidFill>
                <a:schemeClr val="tx1">
                  <a:lumMod val="50000"/>
                  <a:lumOff val="50000"/>
                </a:schemeClr>
              </a:solidFill>
              <a:latin typeface="Calibri" pitchFamily="34" charset="0"/>
            </a:endParaRPr>
          </a:p>
          <a:p>
            <a:pPr lvl="1">
              <a:defRPr/>
            </a:pPr>
            <a:r>
              <a:rPr lang="en-US" b="1" dirty="0">
                <a:latin typeface="Calibri" pitchFamily="34" charset="0"/>
              </a:rPr>
              <a:t>Topic Expertise Model</a:t>
            </a:r>
            <a:endParaRPr lang="en-US" b="1" dirty="0">
              <a:latin typeface="Calibri" pitchFamily="34" charset="0"/>
            </a:endParaRPr>
          </a:p>
          <a:p>
            <a:pPr lvl="1">
              <a:defRPr/>
            </a:pPr>
            <a:r>
              <a:rPr lang="en-US" altLang="zh-CN" dirty="0" err="1" smtClean="0">
                <a:latin typeface="Calibri" pitchFamily="34" charset="0"/>
              </a:rPr>
              <a:t>CQARank</a:t>
            </a:r>
            <a:endParaRPr lang="en-US" dirty="0" smtClean="0">
              <a:latin typeface="Calibri" pitchFamily="34" charset="0"/>
            </a:endParaRPr>
          </a:p>
          <a:p>
            <a:pPr>
              <a:defRPr/>
            </a:pPr>
            <a:r>
              <a:rPr lang="en-US" dirty="0" smtClean="0">
                <a:latin typeface="Calibri" pitchFamily="34" charset="0"/>
              </a:rPr>
              <a:t>Experiments</a:t>
            </a:r>
            <a:endParaRPr lang="en-US" dirty="0" smtClean="0">
              <a:latin typeface="Calibri" pitchFamily="34" charset="0"/>
            </a:endParaRPr>
          </a:p>
          <a:p>
            <a:pPr>
              <a:defRPr/>
            </a:pPr>
            <a:r>
              <a:rPr lang="en-US" dirty="0">
                <a:latin typeface="Calibri" pitchFamily="34" charset="0"/>
              </a:rPr>
              <a:t>Summary</a:t>
            </a:r>
            <a:endParaRPr lang="en-US" dirty="0">
              <a:latin typeface="Calibri" pitchFamily="34" charset="0"/>
            </a:endParaRPr>
          </a:p>
        </p:txBody>
      </p:sp>
      <p:pic>
        <p:nvPicPr>
          <p:cNvPr id="34819" name="Picture 4" descr="http://t2.gstatic.com/images?q=tbn:ANd9GcT27xpcwckmN9jk-vmlk7H_uKN4A9ntU2bdPZxDP-f1kUrhvRNV"/>
          <p:cNvPicPr>
            <a:picLocks noChangeAspect="1" noChangeArrowheads="1"/>
          </p:cNvPicPr>
          <p:nvPr/>
        </p:nvPicPr>
        <p:blipFill>
          <a:blip r:embed="rId1"/>
          <a:srcRect/>
          <a:stretch>
            <a:fillRect/>
          </a:stretch>
        </p:blipFill>
        <p:spPr bwMode="auto">
          <a:xfrm>
            <a:off x="6858000" y="228600"/>
            <a:ext cx="2066925" cy="2219325"/>
          </a:xfrm>
          <a:prstGeom prst="rect">
            <a:avLst/>
          </a:prstGeom>
          <a:noFill/>
          <a:ln w="9525">
            <a:noFill/>
            <a:miter lim="800000"/>
            <a:headEnd/>
            <a:tailEnd/>
          </a:ln>
        </p:spPr>
      </p:pic>
      <p:sp>
        <p:nvSpPr>
          <p:cNvPr id="34820" name="Slide Number Placeholder 6"/>
          <p:cNvSpPr>
            <a:spLocks noGrp="1"/>
          </p:cNvSpPr>
          <p:nvPr>
            <p:ph type="sldNum" sz="quarter" idx="11"/>
          </p:nvPr>
        </p:nvSpPr>
        <p:spPr>
          <a:xfrm>
            <a:off x="7708900" y="6629400"/>
            <a:ext cx="1295400" cy="228600"/>
          </a:xfrm>
          <a:noFill/>
        </p:spPr>
        <p:txBody>
          <a:bodyPr/>
          <a:lstStyle/>
          <a:p>
            <a:fld id="{ADEDD8C7-4DEE-4688-825D-7DB1FC577008}"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2"/>
          <p:cNvSpPr>
            <a:spLocks noGrp="1"/>
          </p:cNvSpPr>
          <p:nvPr>
            <p:ph type="sldNum" sz="quarter" idx="11"/>
          </p:nvPr>
        </p:nvSpPr>
        <p:spPr>
          <a:xfrm>
            <a:off x="7708900" y="6629400"/>
            <a:ext cx="1295400" cy="228600"/>
          </a:xfrm>
          <a:noFill/>
        </p:spPr>
        <p:txBody>
          <a:bodyPr/>
          <a:lstStyle/>
          <a:p>
            <a:fld id="{74F63DAD-0B5E-41BB-9ABC-9DDE241DA7D3}"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36866" name="Title 3"/>
          <p:cNvSpPr>
            <a:spLocks noGrp="1"/>
          </p:cNvSpPr>
          <p:nvPr>
            <p:ph type="title"/>
          </p:nvPr>
        </p:nvSpPr>
        <p:spPr/>
        <p:txBody>
          <a:bodyPr/>
          <a:lstStyle/>
          <a:p>
            <a:r>
              <a:rPr lang="en-US" altLang="zh-CN" smtClean="0">
                <a:latin typeface="Calibri" pitchFamily="34" charset="0"/>
                <a:ea typeface="宋体" charset="-122"/>
              </a:rPr>
              <a:t>Topic Expertise Model</a:t>
            </a:r>
            <a:endParaRPr lang="en-SG" altLang="zh-CN" smtClean="0">
              <a:latin typeface="Calibri" pitchFamily="34" charset="0"/>
              <a:ea typeface="宋体" charset="-122"/>
            </a:endParaRPr>
          </a:p>
        </p:txBody>
      </p:sp>
      <p:sp>
        <p:nvSpPr>
          <p:cNvPr id="63" name="TextBox 62"/>
          <p:cNvSpPr txBox="1">
            <a:spLocks noRot="1" noChangeAspect="1" noMove="1" noResize="1" noEditPoints="1" noAdjustHandles="1" noChangeArrowheads="1" noChangeShapeType="1" noTextEdit="1"/>
          </p:cNvSpPr>
          <p:nvPr/>
        </p:nvSpPr>
        <p:spPr bwMode="auto">
          <a:xfrm>
            <a:off x="14288" y="2286000"/>
            <a:ext cx="3262312" cy="2609689"/>
          </a:xfrm>
          <a:prstGeom prst="rect">
            <a:avLst/>
          </a:prstGeom>
          <a:blipFill rotWithShape="1">
            <a:blip r:embed="rId1"/>
            <a:stretch>
              <a:fillRect l="-1119" t="-1168" b="-2804"/>
            </a:stretch>
          </a:blipFill>
          <a:ln>
            <a:noFill/>
          </a:ln>
        </p:spPr>
        <p:txBody>
          <a:bodyPr/>
          <a:lstStyle/>
          <a:p>
            <a:pPr>
              <a:defRPr/>
            </a:pPr>
            <a:r>
              <a:rPr lang="en-SG">
                <a:noFill/>
                <a:ea typeface="+mn-ea"/>
              </a:rPr>
              <a:t> </a:t>
            </a:r>
            <a:endParaRPr lang="en-SG">
              <a:noFill/>
              <a:ea typeface="+mn-ea"/>
            </a:endParaRPr>
          </a:p>
        </p:txBody>
      </p:sp>
      <p:sp>
        <p:nvSpPr>
          <p:cNvPr id="64" name="Rectangle 91"/>
          <p:cNvSpPr/>
          <p:nvPr/>
        </p:nvSpPr>
        <p:spPr bwMode="auto">
          <a:xfrm>
            <a:off x="2622550" y="2417763"/>
            <a:ext cx="5405438" cy="2330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65" name="Rectangle 99"/>
          <p:cNvSpPr/>
          <p:nvPr/>
        </p:nvSpPr>
        <p:spPr bwMode="auto">
          <a:xfrm>
            <a:off x="6251575" y="3478213"/>
            <a:ext cx="882650" cy="995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66" name="TextBox 40"/>
          <p:cNvSpPr txBox="1">
            <a:spLocks noRot="1" noChangeAspect="1" noMove="1" noResize="1" noEditPoints="1" noAdjustHandles="1" noChangeArrowheads="1" noChangeShapeType="1" noTextEdit="1"/>
          </p:cNvSpPr>
          <p:nvPr/>
        </p:nvSpPr>
        <p:spPr bwMode="auto">
          <a:xfrm>
            <a:off x="7711106" y="4396467"/>
            <a:ext cx="366094" cy="338554"/>
          </a:xfrm>
          <a:prstGeom prst="rect">
            <a:avLst/>
          </a:prstGeom>
          <a:blipFill rotWithShape="1">
            <a:blip r:embed="rId2"/>
            <a:stretch>
              <a:fillRect/>
            </a:stretch>
          </a:blipFill>
          <a:ln>
            <a:noFill/>
          </a:ln>
        </p:spPr>
        <p:txBody>
          <a:bodyPr/>
          <a:lstStyle/>
          <a:p>
            <a:pPr>
              <a:defRPr/>
            </a:pPr>
            <a:r>
              <a:rPr lang="en-SG">
                <a:noFill/>
                <a:ea typeface="+mn-ea"/>
              </a:rPr>
              <a:t> </a:t>
            </a:r>
            <a:endParaRPr lang="en-SG">
              <a:noFill/>
              <a:ea typeface="+mn-ea"/>
            </a:endParaRPr>
          </a:p>
        </p:txBody>
      </p:sp>
      <p:sp>
        <p:nvSpPr>
          <p:cNvPr id="67" name="Flowchart: Connector 104"/>
          <p:cNvSpPr/>
          <p:nvPr/>
        </p:nvSpPr>
        <p:spPr bwMode="auto">
          <a:xfrm>
            <a:off x="5160963" y="3675063"/>
            <a:ext cx="504825" cy="503237"/>
          </a:xfrm>
          <a:prstGeom prst="flowChartConnector">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chemeClr val="bg1"/>
                </a:solidFill>
                <a:latin typeface="Calibri" pitchFamily="34" charset="0"/>
                <a:cs typeface="Times New Roman" pitchFamily="18" charset="0"/>
              </a:rPr>
              <a:t>w</a:t>
            </a:r>
            <a:endParaRPr lang="en-SG" i="1" dirty="0">
              <a:solidFill>
                <a:schemeClr val="bg1"/>
              </a:solidFill>
              <a:latin typeface="Calibri" pitchFamily="34" charset="0"/>
              <a:cs typeface="Times New Roman" pitchFamily="18" charset="0"/>
            </a:endParaRPr>
          </a:p>
        </p:txBody>
      </p:sp>
      <p:sp>
        <p:nvSpPr>
          <p:cNvPr id="68" name="TextBox 40"/>
          <p:cNvSpPr txBox="1">
            <a:spLocks noRot="1" noChangeAspect="1" noMove="1" noResize="1" noEditPoints="1" noAdjustHandles="1" noChangeArrowheads="1" noChangeShapeType="1" noTextEdit="1"/>
          </p:cNvSpPr>
          <p:nvPr/>
        </p:nvSpPr>
        <p:spPr bwMode="auto">
          <a:xfrm>
            <a:off x="5501261" y="4124366"/>
            <a:ext cx="366094" cy="349326"/>
          </a:xfrm>
          <a:prstGeom prst="rect">
            <a:avLst/>
          </a:prstGeom>
          <a:blipFill rotWithShape="1">
            <a:blip r:embed="rId3"/>
            <a:stretch>
              <a:fillRect r="-25000"/>
            </a:stretch>
          </a:blipFill>
          <a:ln>
            <a:noFill/>
          </a:ln>
        </p:spPr>
        <p:txBody>
          <a:bodyPr/>
          <a:lstStyle/>
          <a:p>
            <a:pPr>
              <a:defRPr/>
            </a:pPr>
            <a:r>
              <a:rPr lang="en-SG">
                <a:noFill/>
                <a:ea typeface="+mn-ea"/>
              </a:rPr>
              <a:t> </a:t>
            </a:r>
            <a:endParaRPr lang="en-SG">
              <a:noFill/>
              <a:ea typeface="+mn-ea"/>
            </a:endParaRPr>
          </a:p>
        </p:txBody>
      </p:sp>
      <p:sp>
        <p:nvSpPr>
          <p:cNvPr id="69" name="Rectangle 109"/>
          <p:cNvSpPr/>
          <p:nvPr/>
        </p:nvSpPr>
        <p:spPr bwMode="auto">
          <a:xfrm>
            <a:off x="3124200" y="2592388"/>
            <a:ext cx="4460875" cy="2041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70" name="TextBox 40"/>
          <p:cNvSpPr txBox="1">
            <a:spLocks noRot="1" noChangeAspect="1" noMove="1" noResize="1" noEditPoints="1" noAdjustHandles="1" noChangeArrowheads="1" noChangeShapeType="1" noTextEdit="1"/>
          </p:cNvSpPr>
          <p:nvPr/>
        </p:nvSpPr>
        <p:spPr bwMode="auto">
          <a:xfrm>
            <a:off x="7142781" y="4244067"/>
            <a:ext cx="366094" cy="338554"/>
          </a:xfrm>
          <a:prstGeom prst="rect">
            <a:avLst/>
          </a:prstGeom>
          <a:blipFill rotWithShape="1">
            <a:blip r:embed="rId4"/>
            <a:stretch>
              <a:fillRect/>
            </a:stretch>
          </a:blipFill>
          <a:ln>
            <a:noFill/>
          </a:ln>
        </p:spPr>
        <p:txBody>
          <a:bodyPr/>
          <a:lstStyle/>
          <a:p>
            <a:pPr>
              <a:defRPr/>
            </a:pPr>
            <a:r>
              <a:rPr lang="en-SG">
                <a:noFill/>
                <a:ea typeface="+mn-ea"/>
              </a:rPr>
              <a:t> </a:t>
            </a:r>
            <a:endParaRPr lang="en-SG">
              <a:noFill/>
              <a:ea typeface="+mn-ea"/>
            </a:endParaRPr>
          </a:p>
        </p:txBody>
      </p:sp>
      <p:sp>
        <p:nvSpPr>
          <p:cNvPr id="71" name="Flowchart: Connector 114"/>
          <p:cNvSpPr/>
          <p:nvPr/>
        </p:nvSpPr>
        <p:spPr bwMode="auto">
          <a:xfrm>
            <a:off x="5830888" y="2901950"/>
            <a:ext cx="504825" cy="503238"/>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chemeClr val="tx1"/>
                </a:solidFill>
                <a:latin typeface="Calibri" pitchFamily="34" charset="0"/>
                <a:cs typeface="Times New Roman" pitchFamily="18" charset="0"/>
              </a:rPr>
              <a:t>z</a:t>
            </a:r>
            <a:endParaRPr lang="en-SG" i="1" dirty="0">
              <a:solidFill>
                <a:schemeClr val="tx1"/>
              </a:solidFill>
              <a:latin typeface="Calibri" pitchFamily="34" charset="0"/>
              <a:cs typeface="Times New Roman" pitchFamily="18" charset="0"/>
            </a:endParaRPr>
          </a:p>
        </p:txBody>
      </p:sp>
      <p:sp>
        <p:nvSpPr>
          <p:cNvPr id="72" name="Flowchart: Connector 116"/>
          <p:cNvSpPr/>
          <p:nvPr/>
        </p:nvSpPr>
        <p:spPr bwMode="auto">
          <a:xfrm>
            <a:off x="6369050" y="3675063"/>
            <a:ext cx="504825" cy="503237"/>
          </a:xfrm>
          <a:prstGeom prst="flowChartConnector">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chemeClr val="bg1"/>
                </a:solidFill>
                <a:latin typeface="Calibri" pitchFamily="34" charset="0"/>
                <a:cs typeface="Times New Roman" pitchFamily="18" charset="0"/>
              </a:rPr>
              <a:t>t</a:t>
            </a:r>
            <a:endParaRPr lang="en-SG" i="1" dirty="0">
              <a:solidFill>
                <a:schemeClr val="bg1"/>
              </a:solidFill>
              <a:latin typeface="Calibri" pitchFamily="34" charset="0"/>
              <a:cs typeface="Times New Roman" pitchFamily="18" charset="0"/>
            </a:endParaRPr>
          </a:p>
        </p:txBody>
      </p:sp>
      <p:cxnSp>
        <p:nvCxnSpPr>
          <p:cNvPr id="73" name="Straight Arrow Connector 120"/>
          <p:cNvCxnSpPr>
            <a:stCxn id="71" idx="4"/>
            <a:endCxn id="67" idx="0"/>
          </p:cNvCxnSpPr>
          <p:nvPr/>
        </p:nvCxnSpPr>
        <p:spPr bwMode="auto">
          <a:xfrm flipH="1">
            <a:off x="5413375" y="3405188"/>
            <a:ext cx="669925" cy="26987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122"/>
          <p:cNvCxnSpPr>
            <a:endCxn id="72" idx="0"/>
          </p:cNvCxnSpPr>
          <p:nvPr/>
        </p:nvCxnSpPr>
        <p:spPr bwMode="auto">
          <a:xfrm>
            <a:off x="5999163" y="3405188"/>
            <a:ext cx="622300" cy="26987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bwMode="auto">
          <a:xfrm>
            <a:off x="3560763" y="1328738"/>
            <a:ext cx="1119187" cy="855662"/>
            <a:chOff x="3567111" y="970870"/>
            <a:chExt cx="1118534" cy="855688"/>
          </a:xfrm>
        </p:grpSpPr>
        <p:sp>
          <p:nvSpPr>
            <p:cNvPr id="2" name="Flowchart: Connector 123"/>
            <p:cNvSpPr>
              <a:spLocks noRot="1" noChangeAspect="1" noMove="1" noResize="1" noEditPoints="1" noAdjustHandles="1" noChangeArrowheads="1" noChangeShapeType="1" noTextEdit="1"/>
            </p:cNvSpPr>
            <p:nvPr/>
          </p:nvSpPr>
          <p:spPr bwMode="auto">
            <a:xfrm>
              <a:off x="3719511" y="1130928"/>
              <a:ext cx="504825" cy="503237"/>
            </a:xfrm>
            <a:prstGeom prst="flowChartConnector">
              <a:avLst/>
            </a:prstGeom>
            <a:blipFill rotWithShape="1">
              <a:blip r:embed="rId5"/>
              <a:stretch>
                <a:fillRect l="-14943"/>
              </a:stretch>
            </a:blipFill>
            <a:ln>
              <a:solidFill>
                <a:schemeClr val="tx1"/>
              </a:solidFill>
              <a:prstDash val="sysDash"/>
            </a:ln>
          </p:spPr>
          <p:txBody>
            <a:bodyPr/>
            <a:lstStyle/>
            <a:p>
              <a:pPr>
                <a:defRPr/>
              </a:pPr>
              <a:r>
                <a:rPr lang="en-US">
                  <a:noFill/>
                  <a:ea typeface="+mn-ea"/>
                </a:rPr>
                <a:t> </a:t>
              </a:r>
              <a:endParaRPr lang="en-US">
                <a:noFill/>
                <a:ea typeface="+mn-ea"/>
              </a:endParaRPr>
            </a:p>
          </p:txBody>
        </p:sp>
        <p:grpSp>
          <p:nvGrpSpPr>
            <p:cNvPr id="36930" name="Group 124"/>
            <p:cNvGrpSpPr/>
            <p:nvPr/>
          </p:nvGrpSpPr>
          <p:grpSpPr bwMode="auto">
            <a:xfrm>
              <a:off x="3567111" y="970870"/>
              <a:ext cx="1118534" cy="855688"/>
              <a:chOff x="2540887" y="5341422"/>
              <a:chExt cx="652699" cy="855688"/>
            </a:xfrm>
          </p:grpSpPr>
          <p:sp>
            <p:nvSpPr>
              <p:cNvPr id="78" name="Rectangle 125"/>
              <p:cNvSpPr/>
              <p:nvPr/>
            </p:nvSpPr>
            <p:spPr bwMode="auto">
              <a:xfrm>
                <a:off x="2540887" y="5341422"/>
                <a:ext cx="586040" cy="823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36932" name="TextBox 40"/>
              <p:cNvSpPr txBox="1">
                <a:spLocks noChangeArrowheads="1"/>
              </p:cNvSpPr>
              <p:nvPr/>
            </p:nvSpPr>
            <p:spPr bwMode="auto">
              <a:xfrm>
                <a:off x="2834078" y="5858556"/>
                <a:ext cx="359508" cy="338554"/>
              </a:xfrm>
              <a:prstGeom prst="rect">
                <a:avLst/>
              </a:prstGeom>
              <a:noFill/>
              <a:ln w="9525">
                <a:noFill/>
                <a:miter lim="800000"/>
              </a:ln>
            </p:spPr>
            <p:txBody>
              <a:bodyPr>
                <a:spAutoFit/>
              </a:bodyPr>
              <a:lstStyle/>
              <a:p>
                <a:r>
                  <a:rPr lang="en-US" altLang="zh-CN" sz="1600">
                    <a:latin typeface="Calibri" pitchFamily="34" charset="0"/>
                    <a:cs typeface="Times New Roman" pitchFamily="18" charset="0"/>
                  </a:rPr>
                  <a:t>K*U</a:t>
                </a:r>
                <a:endParaRPr lang="en-SG" altLang="zh-CN" sz="1600">
                  <a:latin typeface="Calibri" pitchFamily="34" charset="0"/>
                  <a:cs typeface="Times New Roman" pitchFamily="18" charset="0"/>
                </a:endParaRPr>
              </a:p>
            </p:txBody>
          </p:sp>
        </p:grpSp>
      </p:grpSp>
      <p:cxnSp>
        <p:nvCxnSpPr>
          <p:cNvPr id="80" name="Straight Arrow Connector 127"/>
          <p:cNvCxnSpPr>
            <a:stCxn id="82" idx="6"/>
            <a:endCxn id="76" idx="2"/>
          </p:cNvCxnSpPr>
          <p:nvPr/>
        </p:nvCxnSpPr>
        <p:spPr bwMode="auto">
          <a:xfrm>
            <a:off x="3127375" y="1733550"/>
            <a:ext cx="585788" cy="635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133"/>
          <p:cNvCxnSpPr>
            <a:stCxn id="76" idx="4"/>
            <a:endCxn id="100" idx="0"/>
          </p:cNvCxnSpPr>
          <p:nvPr/>
        </p:nvCxnSpPr>
        <p:spPr bwMode="auto">
          <a:xfrm flipH="1">
            <a:off x="3940175" y="1992313"/>
            <a:ext cx="25400" cy="90487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Flowchart: Connector 134"/>
          <p:cNvSpPr>
            <a:spLocks noRot="1" noChangeAspect="1" noMove="1" noResize="1" noEditPoints="1" noAdjustHandles="1" noChangeArrowheads="1" noChangeShapeType="1" noTextEdit="1"/>
          </p:cNvSpPr>
          <p:nvPr/>
        </p:nvSpPr>
        <p:spPr bwMode="auto">
          <a:xfrm>
            <a:off x="2623168" y="1481801"/>
            <a:ext cx="504825" cy="503237"/>
          </a:xfrm>
          <a:prstGeom prst="flowChartConnector">
            <a:avLst/>
          </a:prstGeom>
          <a:blipFill rotWithShape="1">
            <a:blip r:embed="rId6"/>
            <a:stretch>
              <a:fillRect/>
            </a:stretch>
          </a:blipFill>
          <a:ln>
            <a:solidFill>
              <a:schemeClr val="tx1"/>
            </a:solidFill>
          </a:ln>
        </p:spPr>
        <p:txBody>
          <a:bodyPr/>
          <a:lstStyle/>
          <a:p>
            <a:pPr>
              <a:defRPr/>
            </a:pPr>
            <a:r>
              <a:rPr lang="en-SG">
                <a:noFill/>
                <a:ea typeface="+mn-ea"/>
              </a:rPr>
              <a:t> </a:t>
            </a:r>
            <a:endParaRPr lang="en-SG">
              <a:noFill/>
              <a:ea typeface="+mn-ea"/>
            </a:endParaRPr>
          </a:p>
        </p:txBody>
      </p:sp>
      <p:sp>
        <p:nvSpPr>
          <p:cNvPr id="83" name="Flowchart: Connector 138"/>
          <p:cNvSpPr>
            <a:spLocks noRot="1" noChangeAspect="1" noMove="1" noResize="1" noEditPoints="1" noAdjustHandles="1" noChangeArrowheads="1" noChangeShapeType="1" noTextEdit="1"/>
          </p:cNvSpPr>
          <p:nvPr/>
        </p:nvSpPr>
        <p:spPr bwMode="auto">
          <a:xfrm>
            <a:off x="5847381" y="1481802"/>
            <a:ext cx="504825" cy="503237"/>
          </a:xfrm>
          <a:prstGeom prst="flowChartConnector">
            <a:avLst/>
          </a:prstGeom>
          <a:blipFill rotWithShape="1">
            <a:blip r:embed="rId7"/>
            <a:stretch>
              <a:fillRect/>
            </a:stretch>
          </a:blipFill>
          <a:ln>
            <a:solidFill>
              <a:schemeClr val="tx1"/>
            </a:solidFill>
            <a:prstDash val="sysDash"/>
          </a:ln>
        </p:spPr>
        <p:txBody>
          <a:bodyPr/>
          <a:lstStyle/>
          <a:p>
            <a:pPr>
              <a:defRPr/>
            </a:pPr>
            <a:r>
              <a:rPr lang="en-SG">
                <a:noFill/>
                <a:ea typeface="+mn-ea"/>
              </a:rPr>
              <a:t> </a:t>
            </a:r>
            <a:endParaRPr lang="en-SG">
              <a:noFill/>
              <a:ea typeface="+mn-ea"/>
            </a:endParaRPr>
          </a:p>
        </p:txBody>
      </p:sp>
      <p:cxnSp>
        <p:nvCxnSpPr>
          <p:cNvPr id="84" name="Straight Arrow Connector 139"/>
          <p:cNvCxnSpPr>
            <a:stCxn id="83" idx="4"/>
            <a:endCxn id="71" idx="0"/>
          </p:cNvCxnSpPr>
          <p:nvPr/>
        </p:nvCxnSpPr>
        <p:spPr bwMode="auto">
          <a:xfrm flipH="1">
            <a:off x="6083300" y="1984375"/>
            <a:ext cx="15875" cy="91757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Flowchart: Connector 146"/>
          <p:cNvSpPr>
            <a:spLocks noRot="1" noChangeAspect="1" noMove="1" noResize="1" noEditPoints="1" noAdjustHandles="1" noChangeArrowheads="1" noChangeShapeType="1" noTextEdit="1"/>
          </p:cNvSpPr>
          <p:nvPr/>
        </p:nvSpPr>
        <p:spPr bwMode="auto">
          <a:xfrm>
            <a:off x="7523781" y="1484949"/>
            <a:ext cx="504825" cy="503237"/>
          </a:xfrm>
          <a:prstGeom prst="flowChartConnector">
            <a:avLst/>
          </a:prstGeom>
          <a:blipFill rotWithShape="1">
            <a:blip r:embed="rId8"/>
            <a:stretch>
              <a:fillRect/>
            </a:stretch>
          </a:blipFill>
          <a:ln>
            <a:solidFill>
              <a:schemeClr val="tx1"/>
            </a:solidFill>
          </a:ln>
        </p:spPr>
        <p:txBody>
          <a:bodyPr/>
          <a:lstStyle/>
          <a:p>
            <a:pPr>
              <a:defRPr/>
            </a:pPr>
            <a:r>
              <a:rPr lang="en-SG">
                <a:noFill/>
                <a:ea typeface="+mn-ea"/>
              </a:rPr>
              <a:t> </a:t>
            </a:r>
            <a:endParaRPr lang="en-SG">
              <a:noFill/>
              <a:ea typeface="+mn-ea"/>
            </a:endParaRPr>
          </a:p>
        </p:txBody>
      </p:sp>
      <p:cxnSp>
        <p:nvCxnSpPr>
          <p:cNvPr id="86" name="Straight Arrow Connector 147"/>
          <p:cNvCxnSpPr>
            <a:stCxn id="85" idx="2"/>
            <a:endCxn id="83" idx="6"/>
          </p:cNvCxnSpPr>
          <p:nvPr/>
        </p:nvCxnSpPr>
        <p:spPr bwMode="auto">
          <a:xfrm flipH="1" flipV="1">
            <a:off x="6351588" y="1733550"/>
            <a:ext cx="1171575" cy="317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 name="Flowchart: Connector 150"/>
          <p:cNvSpPr>
            <a:spLocks noRot="1" noChangeAspect="1" noMove="1" noResize="1" noEditPoints="1" noAdjustHandles="1" noChangeArrowheads="1" noChangeShapeType="1" noTextEdit="1"/>
          </p:cNvSpPr>
          <p:nvPr/>
        </p:nvSpPr>
        <p:spPr bwMode="auto">
          <a:xfrm>
            <a:off x="5146898" y="5089926"/>
            <a:ext cx="504825" cy="503237"/>
          </a:xfrm>
          <a:prstGeom prst="flowChartConnector">
            <a:avLst/>
          </a:prstGeom>
          <a:blipFill rotWithShape="1">
            <a:blip r:embed="rId9"/>
            <a:stretch>
              <a:fillRect/>
            </a:stretch>
          </a:blipFill>
          <a:ln>
            <a:solidFill>
              <a:schemeClr val="tx1"/>
            </a:solidFill>
            <a:prstDash val="sysDash"/>
          </a:ln>
        </p:spPr>
        <p:txBody>
          <a:bodyPr/>
          <a:lstStyle/>
          <a:p>
            <a:pPr>
              <a:defRPr/>
            </a:pPr>
            <a:r>
              <a:rPr lang="en-SG">
                <a:noFill/>
                <a:ea typeface="+mn-ea"/>
              </a:rPr>
              <a:t> </a:t>
            </a:r>
            <a:endParaRPr lang="en-SG">
              <a:noFill/>
              <a:ea typeface="+mn-ea"/>
            </a:endParaRPr>
          </a:p>
        </p:txBody>
      </p:sp>
      <p:grpSp>
        <p:nvGrpSpPr>
          <p:cNvPr id="88" name="Group 151"/>
          <p:cNvGrpSpPr/>
          <p:nvPr/>
        </p:nvGrpSpPr>
        <p:grpSpPr bwMode="auto">
          <a:xfrm>
            <a:off x="5019675" y="4929188"/>
            <a:ext cx="887413" cy="854075"/>
            <a:chOff x="2362199" y="5341422"/>
            <a:chExt cx="896367" cy="982937"/>
          </a:xfrm>
        </p:grpSpPr>
        <p:sp>
          <p:nvSpPr>
            <p:cNvPr id="89" name="Rectangle 152"/>
            <p:cNvSpPr/>
            <p:nvPr/>
          </p:nvSpPr>
          <p:spPr bwMode="auto">
            <a:xfrm>
              <a:off x="2362199" y="5341422"/>
              <a:ext cx="896367" cy="953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36928" name="TextBox 40"/>
            <p:cNvSpPr txBox="1">
              <a:spLocks noChangeArrowheads="1"/>
            </p:cNvSpPr>
            <p:nvPr/>
          </p:nvSpPr>
          <p:spPr bwMode="auto">
            <a:xfrm>
              <a:off x="2983992" y="5934349"/>
              <a:ext cx="271201" cy="390010"/>
            </a:xfrm>
            <a:prstGeom prst="rect">
              <a:avLst/>
            </a:prstGeom>
            <a:noFill/>
            <a:ln w="9525">
              <a:noFill/>
              <a:miter lim="800000"/>
            </a:ln>
          </p:spPr>
          <p:txBody>
            <a:bodyPr>
              <a:spAutoFit/>
            </a:bodyPr>
            <a:lstStyle/>
            <a:p>
              <a:r>
                <a:rPr lang="en-US" altLang="zh-CN" sz="1600">
                  <a:latin typeface="Calibri" pitchFamily="34" charset="0"/>
                  <a:cs typeface="Times New Roman" pitchFamily="18" charset="0"/>
                </a:rPr>
                <a:t>K</a:t>
              </a:r>
              <a:endParaRPr lang="en-SG" altLang="zh-CN" sz="1600">
                <a:latin typeface="Calibri" pitchFamily="34" charset="0"/>
                <a:cs typeface="Times New Roman" pitchFamily="18" charset="0"/>
              </a:endParaRPr>
            </a:p>
          </p:txBody>
        </p:sp>
      </p:grpSp>
      <p:cxnSp>
        <p:nvCxnSpPr>
          <p:cNvPr id="91" name="Straight Arrow Connector 154"/>
          <p:cNvCxnSpPr>
            <a:stCxn id="92" idx="0"/>
            <a:endCxn id="87" idx="4"/>
          </p:cNvCxnSpPr>
          <p:nvPr/>
        </p:nvCxnSpPr>
        <p:spPr bwMode="auto">
          <a:xfrm flipH="1" flipV="1">
            <a:off x="5399088" y="5592763"/>
            <a:ext cx="14287" cy="433387"/>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Flowchart: Connector 155"/>
          <p:cNvSpPr>
            <a:spLocks noRot="1" noChangeAspect="1" noMove="1" noResize="1" noEditPoints="1" noAdjustHandles="1" noChangeArrowheads="1" noChangeShapeType="1" noTextEdit="1"/>
          </p:cNvSpPr>
          <p:nvPr/>
        </p:nvSpPr>
        <p:spPr bwMode="auto">
          <a:xfrm>
            <a:off x="5161581" y="6026830"/>
            <a:ext cx="504825" cy="503237"/>
          </a:xfrm>
          <a:prstGeom prst="flowChartConnector">
            <a:avLst/>
          </a:prstGeom>
          <a:blipFill rotWithShape="1">
            <a:blip r:embed="rId10"/>
            <a:stretch>
              <a:fillRect/>
            </a:stretch>
          </a:blipFill>
          <a:ln>
            <a:solidFill>
              <a:schemeClr val="tx1"/>
            </a:solidFill>
          </a:ln>
        </p:spPr>
        <p:txBody>
          <a:bodyPr/>
          <a:lstStyle/>
          <a:p>
            <a:pPr>
              <a:defRPr/>
            </a:pPr>
            <a:r>
              <a:rPr lang="en-SG">
                <a:noFill/>
                <a:ea typeface="+mn-ea"/>
              </a:rPr>
              <a:t> </a:t>
            </a:r>
            <a:endParaRPr lang="en-SG">
              <a:noFill/>
              <a:ea typeface="+mn-ea"/>
            </a:endParaRPr>
          </a:p>
        </p:txBody>
      </p:sp>
      <p:cxnSp>
        <p:nvCxnSpPr>
          <p:cNvPr id="93" name="Straight Arrow Connector 156"/>
          <p:cNvCxnSpPr>
            <a:stCxn id="87" idx="0"/>
            <a:endCxn id="67" idx="4"/>
          </p:cNvCxnSpPr>
          <p:nvPr/>
        </p:nvCxnSpPr>
        <p:spPr bwMode="auto">
          <a:xfrm flipV="1">
            <a:off x="5399088" y="4178300"/>
            <a:ext cx="14287" cy="91122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Flowchart: Connector 161"/>
          <p:cNvSpPr>
            <a:spLocks noRot="1" noChangeAspect="1" noMove="1" noResize="1" noEditPoints="1" noAdjustHandles="1" noChangeArrowheads="1" noChangeShapeType="1" noTextEdit="1"/>
          </p:cNvSpPr>
          <p:nvPr/>
        </p:nvSpPr>
        <p:spPr bwMode="auto">
          <a:xfrm>
            <a:off x="6379744" y="5089926"/>
            <a:ext cx="504825" cy="503237"/>
          </a:xfrm>
          <a:prstGeom prst="flowChartConnector">
            <a:avLst/>
          </a:prstGeom>
          <a:blipFill rotWithShape="1">
            <a:blip r:embed="rId11"/>
            <a:stretch>
              <a:fillRect l="-2326"/>
            </a:stretch>
          </a:blipFill>
          <a:ln>
            <a:solidFill>
              <a:schemeClr val="tx1"/>
            </a:solidFill>
            <a:prstDash val="sysDash"/>
          </a:ln>
        </p:spPr>
        <p:txBody>
          <a:bodyPr/>
          <a:lstStyle/>
          <a:p>
            <a:pPr>
              <a:defRPr/>
            </a:pPr>
            <a:r>
              <a:rPr lang="en-SG">
                <a:noFill/>
                <a:ea typeface="+mn-ea"/>
              </a:rPr>
              <a:t> </a:t>
            </a:r>
            <a:endParaRPr lang="en-SG">
              <a:noFill/>
              <a:ea typeface="+mn-ea"/>
            </a:endParaRPr>
          </a:p>
        </p:txBody>
      </p:sp>
      <p:cxnSp>
        <p:nvCxnSpPr>
          <p:cNvPr id="95" name="Straight Arrow Connector 165"/>
          <p:cNvCxnSpPr>
            <a:stCxn id="96" idx="0"/>
            <a:endCxn id="94" idx="4"/>
          </p:cNvCxnSpPr>
          <p:nvPr/>
        </p:nvCxnSpPr>
        <p:spPr bwMode="auto">
          <a:xfrm flipH="1" flipV="1">
            <a:off x="6632575" y="5592763"/>
            <a:ext cx="0" cy="4191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Flowchart: Connector 166"/>
          <p:cNvSpPr>
            <a:spLocks noRot="1" noChangeAspect="1" noMove="1" noResize="1" noEditPoints="1" noAdjustHandles="1" noChangeArrowheads="1" noChangeShapeType="1" noTextEdit="1"/>
          </p:cNvSpPr>
          <p:nvPr/>
        </p:nvSpPr>
        <p:spPr bwMode="auto">
          <a:xfrm>
            <a:off x="6380781" y="6011748"/>
            <a:ext cx="504825" cy="503237"/>
          </a:xfrm>
          <a:prstGeom prst="flowChartConnector">
            <a:avLst/>
          </a:prstGeom>
          <a:blipFill rotWithShape="1">
            <a:blip r:embed="rId12"/>
            <a:stretch>
              <a:fillRect/>
            </a:stretch>
          </a:blipFill>
          <a:ln>
            <a:solidFill>
              <a:schemeClr val="tx1"/>
            </a:solidFill>
          </a:ln>
        </p:spPr>
        <p:txBody>
          <a:bodyPr/>
          <a:lstStyle/>
          <a:p>
            <a:pPr>
              <a:defRPr/>
            </a:pPr>
            <a:r>
              <a:rPr lang="en-SG">
                <a:noFill/>
                <a:ea typeface="+mn-ea"/>
              </a:rPr>
              <a:t> </a:t>
            </a:r>
            <a:endParaRPr lang="en-SG">
              <a:noFill/>
              <a:ea typeface="+mn-ea"/>
            </a:endParaRPr>
          </a:p>
        </p:txBody>
      </p:sp>
      <p:cxnSp>
        <p:nvCxnSpPr>
          <p:cNvPr id="97" name="Straight Arrow Connector 167"/>
          <p:cNvCxnSpPr>
            <a:stCxn id="94" idx="0"/>
            <a:endCxn id="72" idx="4"/>
          </p:cNvCxnSpPr>
          <p:nvPr/>
        </p:nvCxnSpPr>
        <p:spPr bwMode="auto">
          <a:xfrm flipH="1" flipV="1">
            <a:off x="6621463" y="4178300"/>
            <a:ext cx="11112" cy="91122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Rectangle 181"/>
          <p:cNvSpPr/>
          <p:nvPr/>
        </p:nvSpPr>
        <p:spPr bwMode="auto">
          <a:xfrm>
            <a:off x="5780088" y="1328738"/>
            <a:ext cx="760412" cy="830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99" name="TextBox 40"/>
          <p:cNvSpPr txBox="1">
            <a:spLocks noChangeArrowheads="1"/>
          </p:cNvSpPr>
          <p:nvPr/>
        </p:nvSpPr>
        <p:spPr bwMode="auto">
          <a:xfrm>
            <a:off x="6275388" y="1819275"/>
            <a:ext cx="365125" cy="338138"/>
          </a:xfrm>
          <a:prstGeom prst="rect">
            <a:avLst/>
          </a:prstGeom>
          <a:noFill/>
          <a:ln w="9525">
            <a:noFill/>
            <a:miter lim="800000"/>
          </a:ln>
        </p:spPr>
        <p:txBody>
          <a:bodyPr>
            <a:spAutoFit/>
          </a:bodyPr>
          <a:lstStyle/>
          <a:p>
            <a:r>
              <a:rPr lang="en-US" altLang="zh-CN" sz="1600">
                <a:latin typeface="Calibri" pitchFamily="34" charset="0"/>
                <a:cs typeface="Times New Roman" pitchFamily="18" charset="0"/>
              </a:rPr>
              <a:t>U</a:t>
            </a:r>
            <a:endParaRPr lang="en-SG" altLang="zh-CN" sz="1600">
              <a:latin typeface="Calibri" pitchFamily="34" charset="0"/>
              <a:cs typeface="Times New Roman" pitchFamily="18" charset="0"/>
            </a:endParaRPr>
          </a:p>
        </p:txBody>
      </p:sp>
      <p:sp>
        <p:nvSpPr>
          <p:cNvPr id="100" name="Flowchart: Connector 213"/>
          <p:cNvSpPr/>
          <p:nvPr/>
        </p:nvSpPr>
        <p:spPr bwMode="auto">
          <a:xfrm>
            <a:off x="3687763" y="2897188"/>
            <a:ext cx="504825" cy="50323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chemeClr val="tx1"/>
                </a:solidFill>
                <a:latin typeface="Calibri" pitchFamily="34" charset="0"/>
                <a:cs typeface="Times New Roman" pitchFamily="18" charset="0"/>
              </a:rPr>
              <a:t>e</a:t>
            </a:r>
            <a:endParaRPr lang="en-SG" i="1" dirty="0">
              <a:solidFill>
                <a:schemeClr val="tx1"/>
              </a:solidFill>
              <a:latin typeface="Calibri" pitchFamily="34" charset="0"/>
              <a:cs typeface="Times New Roman" pitchFamily="18" charset="0"/>
            </a:endParaRPr>
          </a:p>
        </p:txBody>
      </p:sp>
      <p:sp>
        <p:nvSpPr>
          <p:cNvPr id="101" name="Flowchart: Connector 221"/>
          <p:cNvSpPr/>
          <p:nvPr/>
        </p:nvSpPr>
        <p:spPr bwMode="auto">
          <a:xfrm>
            <a:off x="3687763" y="3657600"/>
            <a:ext cx="504825" cy="503238"/>
          </a:xfrm>
          <a:prstGeom prst="flowChartConnector">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dirty="0">
                <a:solidFill>
                  <a:schemeClr val="bg1"/>
                </a:solidFill>
                <a:latin typeface="Calibri" pitchFamily="34" charset="0"/>
                <a:cs typeface="Times New Roman" pitchFamily="18" charset="0"/>
              </a:rPr>
              <a:t>v</a:t>
            </a:r>
            <a:endParaRPr lang="en-SG" i="1" dirty="0">
              <a:solidFill>
                <a:schemeClr val="bg1"/>
              </a:solidFill>
              <a:latin typeface="Calibri" pitchFamily="34" charset="0"/>
              <a:cs typeface="Times New Roman" pitchFamily="18" charset="0"/>
            </a:endParaRPr>
          </a:p>
        </p:txBody>
      </p:sp>
      <p:cxnSp>
        <p:nvCxnSpPr>
          <p:cNvPr id="102" name="Straight Arrow Connector 222"/>
          <p:cNvCxnSpPr>
            <a:stCxn id="71" idx="2"/>
            <a:endCxn id="100" idx="6"/>
          </p:cNvCxnSpPr>
          <p:nvPr/>
        </p:nvCxnSpPr>
        <p:spPr bwMode="auto">
          <a:xfrm flipH="1" flipV="1">
            <a:off x="4192588" y="3149600"/>
            <a:ext cx="1638300" cy="4763"/>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225"/>
          <p:cNvCxnSpPr>
            <a:stCxn id="100" idx="4"/>
            <a:endCxn id="101" idx="0"/>
          </p:cNvCxnSpPr>
          <p:nvPr/>
        </p:nvCxnSpPr>
        <p:spPr bwMode="auto">
          <a:xfrm>
            <a:off x="3940175" y="3400425"/>
            <a:ext cx="0" cy="257175"/>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4" name="Group 234"/>
          <p:cNvGrpSpPr/>
          <p:nvPr/>
        </p:nvGrpSpPr>
        <p:grpSpPr bwMode="auto">
          <a:xfrm>
            <a:off x="3306763" y="4929188"/>
            <a:ext cx="1473200" cy="847725"/>
            <a:chOff x="2180957" y="5210990"/>
            <a:chExt cx="1029808" cy="1000298"/>
          </a:xfrm>
        </p:grpSpPr>
        <p:sp>
          <p:nvSpPr>
            <p:cNvPr id="105" name="Rectangle 235"/>
            <p:cNvSpPr/>
            <p:nvPr/>
          </p:nvSpPr>
          <p:spPr bwMode="auto">
            <a:xfrm>
              <a:off x="2180957" y="5210990"/>
              <a:ext cx="1013162" cy="930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36926" name="TextBox 40"/>
            <p:cNvSpPr txBox="1">
              <a:spLocks noChangeArrowheads="1"/>
            </p:cNvSpPr>
            <p:nvPr/>
          </p:nvSpPr>
          <p:spPr bwMode="auto">
            <a:xfrm>
              <a:off x="2979624" y="5811294"/>
              <a:ext cx="231141" cy="399994"/>
            </a:xfrm>
            <a:prstGeom prst="rect">
              <a:avLst/>
            </a:prstGeom>
            <a:noFill/>
            <a:ln w="9525">
              <a:noFill/>
              <a:miter lim="800000"/>
            </a:ln>
          </p:spPr>
          <p:txBody>
            <a:bodyPr>
              <a:spAutoFit/>
            </a:bodyPr>
            <a:lstStyle/>
            <a:p>
              <a:r>
                <a:rPr lang="en-US" altLang="zh-CN" sz="1600">
                  <a:latin typeface="Calibri" pitchFamily="34" charset="0"/>
                  <a:cs typeface="Times New Roman" pitchFamily="18" charset="0"/>
                </a:rPr>
                <a:t>E</a:t>
              </a:r>
              <a:endParaRPr lang="en-SG" altLang="zh-CN" sz="1600">
                <a:latin typeface="Calibri" pitchFamily="34" charset="0"/>
                <a:cs typeface="Times New Roman" pitchFamily="18" charset="0"/>
              </a:endParaRPr>
            </a:p>
          </p:txBody>
        </p:sp>
      </p:grpSp>
      <p:sp>
        <p:nvSpPr>
          <p:cNvPr id="107" name="Rectangle 99"/>
          <p:cNvSpPr/>
          <p:nvPr/>
        </p:nvSpPr>
        <p:spPr bwMode="auto">
          <a:xfrm>
            <a:off x="4979988" y="3478213"/>
            <a:ext cx="942975" cy="995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108" name="TextBox 40"/>
          <p:cNvSpPr txBox="1">
            <a:spLocks noRot="1" noChangeAspect="1" noMove="1" noResize="1" noEditPoints="1" noAdjustHandles="1" noChangeArrowheads="1" noChangeShapeType="1" noTextEdit="1"/>
          </p:cNvSpPr>
          <p:nvPr/>
        </p:nvSpPr>
        <p:spPr bwMode="auto">
          <a:xfrm>
            <a:off x="6720506" y="4114800"/>
            <a:ext cx="366094" cy="349326"/>
          </a:xfrm>
          <a:prstGeom prst="rect">
            <a:avLst/>
          </a:prstGeom>
          <a:blipFill rotWithShape="1">
            <a:blip r:embed="rId13"/>
            <a:stretch>
              <a:fillRect r="-18033"/>
            </a:stretch>
          </a:blipFill>
          <a:ln>
            <a:noFill/>
          </a:ln>
        </p:spPr>
        <p:txBody>
          <a:bodyPr/>
          <a:lstStyle/>
          <a:p>
            <a:pPr>
              <a:defRPr/>
            </a:pPr>
            <a:r>
              <a:rPr lang="en-SG">
                <a:noFill/>
                <a:ea typeface="+mn-ea"/>
              </a:rPr>
              <a:t> </a:t>
            </a:r>
            <a:endParaRPr lang="en-SG">
              <a:noFill/>
              <a:ea typeface="+mn-ea"/>
            </a:endParaRPr>
          </a:p>
        </p:txBody>
      </p:sp>
      <p:sp>
        <p:nvSpPr>
          <p:cNvPr id="109" name="Flowchart: Connector 238"/>
          <p:cNvSpPr>
            <a:spLocks noRot="1" noChangeAspect="1" noMove="1" noResize="1" noEditPoints="1" noAdjustHandles="1" noChangeArrowheads="1" noChangeShapeType="1" noTextEdit="1"/>
          </p:cNvSpPr>
          <p:nvPr/>
        </p:nvSpPr>
        <p:spPr bwMode="auto">
          <a:xfrm>
            <a:off x="3382987" y="5054998"/>
            <a:ext cx="504825" cy="503237"/>
          </a:xfrm>
          <a:prstGeom prst="flowChartConnector">
            <a:avLst/>
          </a:prstGeom>
          <a:blipFill rotWithShape="1">
            <a:blip r:embed="rId14"/>
            <a:stretch>
              <a:fillRect/>
            </a:stretch>
          </a:blipFill>
          <a:ln>
            <a:solidFill>
              <a:schemeClr val="tx1"/>
            </a:solidFill>
          </a:ln>
        </p:spPr>
        <p:txBody>
          <a:bodyPr/>
          <a:lstStyle/>
          <a:p>
            <a:pPr>
              <a:defRPr/>
            </a:pPr>
            <a:r>
              <a:rPr lang="en-SG">
                <a:noFill/>
                <a:ea typeface="+mn-ea"/>
              </a:rPr>
              <a:t> </a:t>
            </a:r>
            <a:endParaRPr lang="en-SG">
              <a:noFill/>
              <a:ea typeface="+mn-ea"/>
            </a:endParaRPr>
          </a:p>
        </p:txBody>
      </p:sp>
      <p:sp>
        <p:nvSpPr>
          <p:cNvPr id="110" name="Flowchart: Connector 238"/>
          <p:cNvSpPr>
            <a:spLocks noRot="1" noChangeAspect="1" noMove="1" noResize="1" noEditPoints="1" noAdjustHandles="1" noChangeArrowheads="1" noChangeShapeType="1" noTextEdit="1"/>
          </p:cNvSpPr>
          <p:nvPr/>
        </p:nvSpPr>
        <p:spPr bwMode="auto">
          <a:xfrm>
            <a:off x="3944962" y="5054998"/>
            <a:ext cx="504825" cy="503237"/>
          </a:xfrm>
          <a:prstGeom prst="flowChartConnector">
            <a:avLst/>
          </a:prstGeom>
          <a:blipFill rotWithShape="1">
            <a:blip r:embed="rId15"/>
            <a:stretch>
              <a:fillRect/>
            </a:stretch>
          </a:blipFill>
          <a:ln>
            <a:solidFill>
              <a:schemeClr val="tx1"/>
            </a:solidFill>
          </a:ln>
        </p:spPr>
        <p:txBody>
          <a:bodyPr/>
          <a:lstStyle/>
          <a:p>
            <a:pPr>
              <a:defRPr/>
            </a:pPr>
            <a:r>
              <a:rPr lang="en-SG">
                <a:noFill/>
                <a:ea typeface="+mn-ea"/>
              </a:rPr>
              <a:t> </a:t>
            </a:r>
            <a:endParaRPr lang="en-SG">
              <a:noFill/>
              <a:ea typeface="+mn-ea"/>
            </a:endParaRPr>
          </a:p>
        </p:txBody>
      </p:sp>
      <p:cxnSp>
        <p:nvCxnSpPr>
          <p:cNvPr id="111" name="Straight Arrow Connector 239"/>
          <p:cNvCxnSpPr>
            <a:stCxn id="109" idx="0"/>
            <a:endCxn id="101" idx="4"/>
          </p:cNvCxnSpPr>
          <p:nvPr/>
        </p:nvCxnSpPr>
        <p:spPr bwMode="auto">
          <a:xfrm flipV="1">
            <a:off x="3635375" y="4160838"/>
            <a:ext cx="304800" cy="89376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239"/>
          <p:cNvCxnSpPr>
            <a:stCxn id="110" idx="0"/>
            <a:endCxn id="101" idx="4"/>
          </p:cNvCxnSpPr>
          <p:nvPr/>
        </p:nvCxnSpPr>
        <p:spPr bwMode="auto">
          <a:xfrm flipH="1" flipV="1">
            <a:off x="3940175" y="4160838"/>
            <a:ext cx="257175" cy="89376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Flowchart: Connector 238"/>
          <p:cNvSpPr>
            <a:spLocks noRot="1" noChangeAspect="1" noMove="1" noResize="1" noEditPoints="1" noAdjustHandles="1" noChangeArrowheads="1" noChangeShapeType="1" noTextEdit="1"/>
          </p:cNvSpPr>
          <p:nvPr/>
        </p:nvSpPr>
        <p:spPr bwMode="auto">
          <a:xfrm>
            <a:off x="2751755" y="6026830"/>
            <a:ext cx="504825" cy="503237"/>
          </a:xfrm>
          <a:prstGeom prst="flowChartConnector">
            <a:avLst/>
          </a:prstGeom>
          <a:blipFill rotWithShape="1">
            <a:blip r:embed="rId16"/>
            <a:stretch>
              <a:fillRect/>
            </a:stretch>
          </a:blipFill>
          <a:ln>
            <a:solidFill>
              <a:schemeClr val="tx1"/>
            </a:solidFill>
          </a:ln>
        </p:spPr>
        <p:txBody>
          <a:bodyPr/>
          <a:lstStyle/>
          <a:p>
            <a:pPr>
              <a:defRPr/>
            </a:pPr>
            <a:r>
              <a:rPr lang="en-SG">
                <a:noFill/>
                <a:ea typeface="+mn-ea"/>
              </a:rPr>
              <a:t> </a:t>
            </a:r>
            <a:endParaRPr lang="en-SG">
              <a:noFill/>
              <a:ea typeface="+mn-ea"/>
            </a:endParaRPr>
          </a:p>
        </p:txBody>
      </p:sp>
      <p:sp>
        <p:nvSpPr>
          <p:cNvPr id="114" name="Flowchart: Connector 238"/>
          <p:cNvSpPr>
            <a:spLocks noRot="1" noChangeAspect="1" noMove="1" noResize="1" noEditPoints="1" noAdjustHandles="1" noChangeArrowheads="1" noChangeShapeType="1" noTextEdit="1"/>
          </p:cNvSpPr>
          <p:nvPr/>
        </p:nvSpPr>
        <p:spPr bwMode="auto">
          <a:xfrm>
            <a:off x="3313730" y="6026830"/>
            <a:ext cx="504825" cy="503237"/>
          </a:xfrm>
          <a:prstGeom prst="flowChartConnector">
            <a:avLst/>
          </a:prstGeom>
          <a:blipFill rotWithShape="1">
            <a:blip r:embed="rId17"/>
            <a:stretch>
              <a:fillRect/>
            </a:stretch>
          </a:blipFill>
          <a:ln>
            <a:solidFill>
              <a:schemeClr val="tx1"/>
            </a:solidFill>
          </a:ln>
        </p:spPr>
        <p:txBody>
          <a:bodyPr/>
          <a:lstStyle/>
          <a:p>
            <a:pPr>
              <a:defRPr/>
            </a:pPr>
            <a:r>
              <a:rPr lang="en-SG">
                <a:noFill/>
                <a:ea typeface="+mn-ea"/>
              </a:rPr>
              <a:t> </a:t>
            </a:r>
            <a:endParaRPr lang="en-SG">
              <a:noFill/>
              <a:ea typeface="+mn-ea"/>
            </a:endParaRPr>
          </a:p>
        </p:txBody>
      </p:sp>
      <p:sp>
        <p:nvSpPr>
          <p:cNvPr id="115" name="Flowchart: Connector 238"/>
          <p:cNvSpPr>
            <a:spLocks noRot="1" noChangeAspect="1" noMove="1" noResize="1" noEditPoints="1" noAdjustHandles="1" noChangeArrowheads="1" noChangeShapeType="1" noTextEdit="1"/>
          </p:cNvSpPr>
          <p:nvPr/>
        </p:nvSpPr>
        <p:spPr bwMode="auto">
          <a:xfrm>
            <a:off x="3894755" y="6026830"/>
            <a:ext cx="504825" cy="503237"/>
          </a:xfrm>
          <a:prstGeom prst="flowChartConnector">
            <a:avLst/>
          </a:prstGeom>
          <a:blipFill rotWithShape="1">
            <a:blip r:embed="rId18"/>
            <a:stretch>
              <a:fillRect/>
            </a:stretch>
          </a:blipFill>
          <a:ln>
            <a:solidFill>
              <a:schemeClr val="tx1"/>
            </a:solidFill>
          </a:ln>
        </p:spPr>
        <p:txBody>
          <a:bodyPr/>
          <a:lstStyle/>
          <a:p>
            <a:pPr>
              <a:defRPr/>
            </a:pPr>
            <a:r>
              <a:rPr lang="en-SG">
                <a:noFill/>
                <a:ea typeface="+mn-ea"/>
              </a:rPr>
              <a:t> </a:t>
            </a:r>
            <a:endParaRPr lang="en-SG">
              <a:noFill/>
              <a:ea typeface="+mn-ea"/>
            </a:endParaRPr>
          </a:p>
        </p:txBody>
      </p:sp>
      <p:sp>
        <p:nvSpPr>
          <p:cNvPr id="116" name="Flowchart: Connector 238"/>
          <p:cNvSpPr>
            <a:spLocks noRot="1" noChangeAspect="1" noMove="1" noResize="1" noEditPoints="1" noAdjustHandles="1" noChangeArrowheads="1" noChangeShapeType="1" noTextEdit="1"/>
          </p:cNvSpPr>
          <p:nvPr/>
        </p:nvSpPr>
        <p:spPr bwMode="auto">
          <a:xfrm>
            <a:off x="4456730" y="6026830"/>
            <a:ext cx="504825" cy="503237"/>
          </a:xfrm>
          <a:prstGeom prst="flowChartConnector">
            <a:avLst/>
          </a:prstGeom>
          <a:blipFill rotWithShape="1">
            <a:blip r:embed="rId19"/>
            <a:stretch>
              <a:fillRect/>
            </a:stretch>
          </a:blipFill>
          <a:ln>
            <a:solidFill>
              <a:schemeClr val="tx1"/>
            </a:solidFill>
          </a:ln>
        </p:spPr>
        <p:txBody>
          <a:bodyPr/>
          <a:lstStyle/>
          <a:p>
            <a:pPr>
              <a:defRPr/>
            </a:pPr>
            <a:r>
              <a:rPr lang="en-SG">
                <a:noFill/>
                <a:ea typeface="+mn-ea"/>
              </a:rPr>
              <a:t> </a:t>
            </a:r>
            <a:endParaRPr lang="en-SG">
              <a:noFill/>
              <a:ea typeface="+mn-ea"/>
            </a:endParaRPr>
          </a:p>
        </p:txBody>
      </p:sp>
      <p:sp>
        <p:nvSpPr>
          <p:cNvPr id="117" name="Rectangle 235"/>
          <p:cNvSpPr/>
          <p:nvPr/>
        </p:nvSpPr>
        <p:spPr bwMode="auto">
          <a:xfrm>
            <a:off x="2622550" y="5919788"/>
            <a:ext cx="2462213"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cxnSp>
        <p:nvCxnSpPr>
          <p:cNvPr id="118" name="Straight Arrow Connector 239"/>
          <p:cNvCxnSpPr>
            <a:stCxn id="117" idx="0"/>
            <a:endCxn id="110" idx="4"/>
          </p:cNvCxnSpPr>
          <p:nvPr/>
        </p:nvCxnSpPr>
        <p:spPr bwMode="auto">
          <a:xfrm flipV="1">
            <a:off x="3854450" y="5557838"/>
            <a:ext cx="342900" cy="36195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239"/>
          <p:cNvCxnSpPr>
            <a:stCxn id="117" idx="0"/>
            <a:endCxn id="109" idx="4"/>
          </p:cNvCxnSpPr>
          <p:nvPr/>
        </p:nvCxnSpPr>
        <p:spPr bwMode="auto">
          <a:xfrm flipH="1" flipV="1">
            <a:off x="3635375" y="5557838"/>
            <a:ext cx="219075" cy="36195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Rectangle 152"/>
          <p:cNvSpPr/>
          <p:nvPr/>
        </p:nvSpPr>
        <p:spPr bwMode="auto">
          <a:xfrm>
            <a:off x="6254750" y="4929188"/>
            <a:ext cx="887413" cy="8286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en-SG">
              <a:latin typeface="Calibri" pitchFamily="34" charset="0"/>
              <a:cs typeface="Times New Roman" pitchFamily="18" charset="0"/>
            </a:endParaRPr>
          </a:p>
        </p:txBody>
      </p:sp>
      <p:sp>
        <p:nvSpPr>
          <p:cNvPr id="121" name="TextBox 40"/>
          <p:cNvSpPr txBox="1">
            <a:spLocks noChangeArrowheads="1"/>
          </p:cNvSpPr>
          <p:nvPr/>
        </p:nvSpPr>
        <p:spPr bwMode="auto">
          <a:xfrm>
            <a:off x="6870700" y="5445125"/>
            <a:ext cx="268288" cy="338138"/>
          </a:xfrm>
          <a:prstGeom prst="rect">
            <a:avLst/>
          </a:prstGeom>
          <a:noFill/>
          <a:ln w="9525">
            <a:noFill/>
            <a:miter lim="800000"/>
          </a:ln>
        </p:spPr>
        <p:txBody>
          <a:bodyPr>
            <a:spAutoFit/>
          </a:bodyPr>
          <a:lstStyle/>
          <a:p>
            <a:r>
              <a:rPr lang="en-US" altLang="zh-CN" sz="1600">
                <a:latin typeface="Calibri" pitchFamily="34" charset="0"/>
                <a:cs typeface="Times New Roman" pitchFamily="18" charset="0"/>
              </a:rPr>
              <a:t>K</a:t>
            </a:r>
            <a:endParaRPr lang="en-SG" altLang="zh-CN" sz="1600">
              <a:latin typeface="Calibri" pitchFamily="34" charset="0"/>
              <a:cs typeface="Times New Roman" pitchFamily="18" charset="0"/>
            </a:endParaRPr>
          </a:p>
        </p:txBody>
      </p:sp>
      <p:sp>
        <p:nvSpPr>
          <p:cNvPr id="132" name="TextBox 131"/>
          <p:cNvSpPr txBox="1"/>
          <p:nvPr/>
        </p:nvSpPr>
        <p:spPr bwMode="auto">
          <a:xfrm>
            <a:off x="1822450" y="957263"/>
            <a:ext cx="3189288" cy="338137"/>
          </a:xfrm>
          <a:prstGeom prst="rect">
            <a:avLst/>
          </a:prstGeom>
          <a:solidFill>
            <a:srgbClr val="0070C0"/>
          </a:solidFill>
          <a:ln>
            <a:no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Bef>
                <a:spcPts val="0"/>
              </a:spcBef>
              <a:spcAft>
                <a:spcPts val="0"/>
              </a:spcAft>
              <a:defRPr/>
            </a:pPr>
            <a:r>
              <a:rPr lang="en-US" sz="1600" dirty="0">
                <a:latin typeface="Calibri" pitchFamily="34" charset="0"/>
              </a:rPr>
              <a:t>User topical expertise distribution</a:t>
            </a:r>
            <a:endParaRPr lang="en-US" sz="1600" dirty="0">
              <a:latin typeface="Calibri" pitchFamily="34" charset="0"/>
            </a:endParaRPr>
          </a:p>
        </p:txBody>
      </p:sp>
      <p:sp>
        <p:nvSpPr>
          <p:cNvPr id="133" name="Rounded Rectangle 132"/>
          <p:cNvSpPr/>
          <p:nvPr/>
        </p:nvSpPr>
        <p:spPr>
          <a:xfrm>
            <a:off x="4938713" y="4805363"/>
            <a:ext cx="2387600" cy="1004887"/>
          </a:xfrm>
          <a:prstGeom prst="roundRect">
            <a:avLst/>
          </a:prstGeom>
          <a:solidFill>
            <a:srgbClr val="FF0000">
              <a:alpha val="31000"/>
            </a:srgbClr>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
        <p:nvSpPr>
          <p:cNvPr id="134" name="Rounded Rectangle 133"/>
          <p:cNvSpPr/>
          <p:nvPr/>
        </p:nvSpPr>
        <p:spPr>
          <a:xfrm>
            <a:off x="3233738" y="4800600"/>
            <a:ext cx="1566862" cy="985838"/>
          </a:xfrm>
          <a:prstGeom prst="roundRect">
            <a:avLst/>
          </a:prstGeom>
          <a:solidFill>
            <a:srgbClr val="006296">
              <a:alpha val="31000"/>
            </a:srgbClr>
          </a:solidFill>
          <a:ln w="57150">
            <a:solidFill>
              <a:srgbClr val="115DA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
        <p:nvSpPr>
          <p:cNvPr id="135" name="TextBox 134"/>
          <p:cNvSpPr txBox="1"/>
          <p:nvPr/>
        </p:nvSpPr>
        <p:spPr>
          <a:xfrm>
            <a:off x="7446963" y="4876800"/>
            <a:ext cx="1468437" cy="830263"/>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600" dirty="0">
                <a:latin typeface="Calibri" pitchFamily="34" charset="0"/>
              </a:rPr>
              <a:t>Topic specific word and tag distribution</a:t>
            </a:r>
            <a:endParaRPr lang="en-US" sz="1600" dirty="0">
              <a:latin typeface="Calibri" pitchFamily="34" charset="0"/>
            </a:endParaRPr>
          </a:p>
        </p:txBody>
      </p:sp>
      <p:sp>
        <p:nvSpPr>
          <p:cNvPr id="136" name="TextBox 135"/>
          <p:cNvSpPr txBox="1"/>
          <p:nvPr/>
        </p:nvSpPr>
        <p:spPr>
          <a:xfrm>
            <a:off x="1803400" y="4876800"/>
            <a:ext cx="1320800" cy="830263"/>
          </a:xfrm>
          <a:prstGeom prst="rect">
            <a:avLst/>
          </a:prstGeom>
          <a:solidFill>
            <a:srgbClr val="006296"/>
          </a:solidFill>
          <a:ln>
            <a:solidFill>
              <a:srgbClr val="115DA3"/>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600" dirty="0">
                <a:latin typeface="Calibri" pitchFamily="34" charset="0"/>
              </a:rPr>
              <a:t>Expertise specific vote distribution</a:t>
            </a:r>
            <a:endParaRPr lang="en-US" sz="1600" dirty="0">
              <a:latin typeface="Calibri" pitchFamily="34" charset="0"/>
            </a:endParaRPr>
          </a:p>
        </p:txBody>
      </p:sp>
      <p:sp>
        <p:nvSpPr>
          <p:cNvPr id="137" name="TextBox 136"/>
          <p:cNvSpPr txBox="1"/>
          <p:nvPr/>
        </p:nvSpPr>
        <p:spPr>
          <a:xfrm>
            <a:off x="5768975" y="957263"/>
            <a:ext cx="2994025" cy="338137"/>
          </a:xfrm>
          <a:prstGeom prst="rect">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1600" dirty="0">
                <a:latin typeface="Calibri" pitchFamily="34" charset="0"/>
              </a:rPr>
              <a:t>User specific topic distribution</a:t>
            </a:r>
            <a:endParaRPr lang="en-US" sz="16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down)">
                                      <p:cBhvr>
                                        <p:cTn id="12" dur="500"/>
                                        <p:tgtEl>
                                          <p:spTgt spid="7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down)">
                                      <p:cBhvr>
                                        <p:cTn id="15" dur="500"/>
                                        <p:tgtEl>
                                          <p:spTgt spid="69"/>
                                        </p:tgtEl>
                                      </p:cBhvr>
                                    </p:animEffect>
                                  </p:childTnLst>
                                </p:cTn>
                              </p:par>
                              <p:par>
                                <p:cTn id="16" presetID="22" presetClass="entr" presetSubtype="4"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down)">
                                      <p:cBhvr>
                                        <p:cTn id="29" dur="500"/>
                                        <p:tgtEl>
                                          <p:spTgt spid="67"/>
                                        </p:tgtEl>
                                      </p:cBhvr>
                                    </p:animEffect>
                                  </p:childTnLst>
                                </p:cTn>
                              </p:par>
                              <p:par>
                                <p:cTn id="30" presetID="22" presetClass="entr" presetSubtype="4" fill="hold"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down)">
                                      <p:cBhvr>
                                        <p:cTn id="32" dur="500"/>
                                        <p:tgtEl>
                                          <p:spTgt spid="68"/>
                                        </p:tgtEl>
                                      </p:cBhvr>
                                    </p:animEffect>
                                  </p:childTnLst>
                                </p:cTn>
                              </p:par>
                              <p:par>
                                <p:cTn id="33" presetID="22" presetClass="entr" presetSubtype="4"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down)">
                                      <p:cBhvr>
                                        <p:cTn id="35" dur="500"/>
                                        <p:tgtEl>
                                          <p:spTgt spid="10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down)">
                                      <p:cBhvr>
                                        <p:cTn id="38" dur="500"/>
                                        <p:tgtEl>
                                          <p:spTgt spid="7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wipe(down)">
                                      <p:cBhvr>
                                        <p:cTn id="41" dur="500"/>
                                        <p:tgtEl>
                                          <p:spTgt spid="10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wipe(down)">
                                      <p:cBhvr>
                                        <p:cTn id="44" dur="500"/>
                                        <p:tgtEl>
                                          <p:spTgt spid="1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down)">
                                      <p:cBhvr>
                                        <p:cTn id="49" dur="500"/>
                                        <p:tgtEl>
                                          <p:spTgt spid="73"/>
                                        </p:tgtEl>
                                      </p:cBhvr>
                                    </p:animEffect>
                                  </p:childTnLst>
                                </p:cTn>
                              </p:par>
                              <p:par>
                                <p:cTn id="50" presetID="22" presetClass="entr" presetSubtype="4"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down)">
                                      <p:cBhvr>
                                        <p:cTn id="52" dur="500"/>
                                        <p:tgtEl>
                                          <p:spTgt spid="74"/>
                                        </p:tgtEl>
                                      </p:cBhvr>
                                    </p:animEffect>
                                  </p:childTnLst>
                                </p:cTn>
                              </p:par>
                              <p:par>
                                <p:cTn id="53" presetID="22" presetClass="entr" presetSubtype="4" fill="hold" nodeType="with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wipe(down)">
                                      <p:cBhvr>
                                        <p:cTn id="55" dur="500"/>
                                        <p:tgtEl>
                                          <p:spTgt spid="10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down)">
                                      <p:cBhvr>
                                        <p:cTn id="58" dur="500"/>
                                        <p:tgtEl>
                                          <p:spTgt spid="7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wipe(down)">
                                      <p:cBhvr>
                                        <p:cTn id="61" dur="500"/>
                                        <p:tgtEl>
                                          <p:spTgt spid="100"/>
                                        </p:tgtEl>
                                      </p:cBhvr>
                                    </p:animEffect>
                                  </p:childTnLst>
                                </p:cTn>
                              </p:par>
                              <p:par>
                                <p:cTn id="62" presetID="22" presetClass="entr" presetSubtype="4" fill="hold"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wipe(down)">
                                      <p:cBhvr>
                                        <p:cTn id="64" dur="500"/>
                                        <p:tgtEl>
                                          <p:spTgt spid="10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wipe(down)">
                                      <p:cBhvr>
                                        <p:cTn id="69" dur="500"/>
                                        <p:tgtEl>
                                          <p:spTgt spid="83"/>
                                        </p:tgtEl>
                                      </p:cBhvr>
                                    </p:animEffect>
                                  </p:childTnLst>
                                </p:cTn>
                              </p:par>
                              <p:par>
                                <p:cTn id="70" presetID="22" presetClass="entr" presetSubtype="4" fill="hold"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wipe(down)">
                                      <p:cBhvr>
                                        <p:cTn id="72" dur="500"/>
                                        <p:tgtEl>
                                          <p:spTgt spid="84"/>
                                        </p:tgtEl>
                                      </p:cBhvr>
                                    </p:animEffect>
                                  </p:childTnLst>
                                </p:cTn>
                              </p:par>
                              <p:par>
                                <p:cTn id="73" presetID="22" presetClass="entr" presetSubtype="4" fill="hold"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down)">
                                      <p:cBhvr>
                                        <p:cTn id="75" dur="500"/>
                                        <p:tgtEl>
                                          <p:spTgt spid="85"/>
                                        </p:tgtEl>
                                      </p:cBhvr>
                                    </p:animEffect>
                                  </p:childTnLst>
                                </p:cTn>
                              </p:par>
                              <p:par>
                                <p:cTn id="76" presetID="22" presetClass="entr" presetSubtype="4" fill="hold"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down)">
                                      <p:cBhvr>
                                        <p:cTn id="78" dur="500"/>
                                        <p:tgtEl>
                                          <p:spTgt spid="8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wipe(down)">
                                      <p:cBhvr>
                                        <p:cTn id="81" dur="500"/>
                                        <p:tgtEl>
                                          <p:spTgt spid="9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9"/>
                                        </p:tgtEl>
                                        <p:attrNameLst>
                                          <p:attrName>style.visibility</p:attrName>
                                        </p:attrNameLst>
                                      </p:cBhvr>
                                      <p:to>
                                        <p:strVal val="visible"/>
                                      </p:to>
                                    </p:set>
                                    <p:animEffect transition="in" filter="wipe(down)">
                                      <p:cBhvr>
                                        <p:cTn id="84" dur="500"/>
                                        <p:tgtEl>
                                          <p:spTgt spid="99"/>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wipe(down)">
                                      <p:cBhvr>
                                        <p:cTn id="87" dur="500"/>
                                        <p:tgtEl>
                                          <p:spTgt spid="13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wipe(down)">
                                      <p:cBhvr>
                                        <p:cTn id="92" dur="500"/>
                                        <p:tgtEl>
                                          <p:spTgt spid="87"/>
                                        </p:tgtEl>
                                      </p:cBhvr>
                                    </p:animEffect>
                                  </p:childTnLst>
                                </p:cTn>
                              </p:par>
                              <p:par>
                                <p:cTn id="93" presetID="22" presetClass="entr" presetSubtype="4" fill="hold" nodeType="withEffect">
                                  <p:stCondLst>
                                    <p:cond delay="0"/>
                                  </p:stCondLst>
                                  <p:childTnLst>
                                    <p:set>
                                      <p:cBhvr>
                                        <p:cTn id="94" dur="1" fill="hold">
                                          <p:stCondLst>
                                            <p:cond delay="0"/>
                                          </p:stCondLst>
                                        </p:cTn>
                                        <p:tgtEl>
                                          <p:spTgt spid="88"/>
                                        </p:tgtEl>
                                        <p:attrNameLst>
                                          <p:attrName>style.visibility</p:attrName>
                                        </p:attrNameLst>
                                      </p:cBhvr>
                                      <p:to>
                                        <p:strVal val="visible"/>
                                      </p:to>
                                    </p:set>
                                    <p:animEffect transition="in" filter="wipe(down)">
                                      <p:cBhvr>
                                        <p:cTn id="95" dur="500"/>
                                        <p:tgtEl>
                                          <p:spTgt spid="88"/>
                                        </p:tgtEl>
                                      </p:cBhvr>
                                    </p:animEffect>
                                  </p:childTnLst>
                                </p:cTn>
                              </p:par>
                              <p:par>
                                <p:cTn id="96" presetID="22" presetClass="entr" presetSubtype="4" fill="hold" nodeType="with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down)">
                                      <p:cBhvr>
                                        <p:cTn id="98" dur="500"/>
                                        <p:tgtEl>
                                          <p:spTgt spid="91"/>
                                        </p:tgtEl>
                                      </p:cBhvr>
                                    </p:animEffect>
                                  </p:childTnLst>
                                </p:cTn>
                              </p:par>
                              <p:par>
                                <p:cTn id="99" presetID="22" presetClass="entr" presetSubtype="4" fill="hold" nodeType="withEffect">
                                  <p:stCondLst>
                                    <p:cond delay="0"/>
                                  </p:stCondLst>
                                  <p:childTnLst>
                                    <p:set>
                                      <p:cBhvr>
                                        <p:cTn id="100" dur="1" fill="hold">
                                          <p:stCondLst>
                                            <p:cond delay="0"/>
                                          </p:stCondLst>
                                        </p:cTn>
                                        <p:tgtEl>
                                          <p:spTgt spid="92"/>
                                        </p:tgtEl>
                                        <p:attrNameLst>
                                          <p:attrName>style.visibility</p:attrName>
                                        </p:attrNameLst>
                                      </p:cBhvr>
                                      <p:to>
                                        <p:strVal val="visible"/>
                                      </p:to>
                                    </p:set>
                                    <p:animEffect transition="in" filter="wipe(down)">
                                      <p:cBhvr>
                                        <p:cTn id="101" dur="500"/>
                                        <p:tgtEl>
                                          <p:spTgt spid="92"/>
                                        </p:tgtEl>
                                      </p:cBhvr>
                                    </p:animEffect>
                                  </p:childTnLst>
                                </p:cTn>
                              </p:par>
                              <p:par>
                                <p:cTn id="102" presetID="22" presetClass="entr" presetSubtype="4" fill="hold" nodeType="withEffect">
                                  <p:stCondLst>
                                    <p:cond delay="0"/>
                                  </p:stCondLst>
                                  <p:childTnLst>
                                    <p:set>
                                      <p:cBhvr>
                                        <p:cTn id="103" dur="1" fill="hold">
                                          <p:stCondLst>
                                            <p:cond delay="0"/>
                                          </p:stCondLst>
                                        </p:cTn>
                                        <p:tgtEl>
                                          <p:spTgt spid="93"/>
                                        </p:tgtEl>
                                        <p:attrNameLst>
                                          <p:attrName>style.visibility</p:attrName>
                                        </p:attrNameLst>
                                      </p:cBhvr>
                                      <p:to>
                                        <p:strVal val="visible"/>
                                      </p:to>
                                    </p:set>
                                    <p:animEffect transition="in" filter="wipe(down)">
                                      <p:cBhvr>
                                        <p:cTn id="104" dur="500"/>
                                        <p:tgtEl>
                                          <p:spTgt spid="93"/>
                                        </p:tgtEl>
                                      </p:cBhvr>
                                    </p:animEffect>
                                  </p:childTnLst>
                                </p:cTn>
                              </p:par>
                              <p:par>
                                <p:cTn id="105" presetID="22" presetClass="entr" presetSubtype="4" fill="hold" nodeType="withEffect">
                                  <p:stCondLst>
                                    <p:cond delay="0"/>
                                  </p:stCondLst>
                                  <p:childTnLst>
                                    <p:set>
                                      <p:cBhvr>
                                        <p:cTn id="106" dur="1" fill="hold">
                                          <p:stCondLst>
                                            <p:cond delay="0"/>
                                          </p:stCondLst>
                                        </p:cTn>
                                        <p:tgtEl>
                                          <p:spTgt spid="94"/>
                                        </p:tgtEl>
                                        <p:attrNameLst>
                                          <p:attrName>style.visibility</p:attrName>
                                        </p:attrNameLst>
                                      </p:cBhvr>
                                      <p:to>
                                        <p:strVal val="visible"/>
                                      </p:to>
                                    </p:set>
                                    <p:animEffect transition="in" filter="wipe(down)">
                                      <p:cBhvr>
                                        <p:cTn id="107" dur="500"/>
                                        <p:tgtEl>
                                          <p:spTgt spid="94"/>
                                        </p:tgtEl>
                                      </p:cBhvr>
                                    </p:animEffect>
                                  </p:childTnLst>
                                </p:cTn>
                              </p:par>
                              <p:par>
                                <p:cTn id="108" presetID="22" presetClass="entr" presetSubtype="4" fill="hold"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wipe(down)">
                                      <p:cBhvr>
                                        <p:cTn id="110" dur="500"/>
                                        <p:tgtEl>
                                          <p:spTgt spid="95"/>
                                        </p:tgtEl>
                                      </p:cBhvr>
                                    </p:animEffect>
                                  </p:childTnLst>
                                </p:cTn>
                              </p:par>
                              <p:par>
                                <p:cTn id="111" presetID="22" presetClass="entr" presetSubtype="4" fill="hold" nodeType="with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wipe(down)">
                                      <p:cBhvr>
                                        <p:cTn id="113" dur="500"/>
                                        <p:tgtEl>
                                          <p:spTgt spid="96"/>
                                        </p:tgtEl>
                                      </p:cBhvr>
                                    </p:animEffect>
                                  </p:childTnLst>
                                </p:cTn>
                              </p:par>
                              <p:par>
                                <p:cTn id="114" presetID="22" presetClass="entr" presetSubtype="4" fill="hold" nodeType="withEffect">
                                  <p:stCondLst>
                                    <p:cond delay="0"/>
                                  </p:stCondLst>
                                  <p:childTnLst>
                                    <p:set>
                                      <p:cBhvr>
                                        <p:cTn id="115" dur="1" fill="hold">
                                          <p:stCondLst>
                                            <p:cond delay="0"/>
                                          </p:stCondLst>
                                        </p:cTn>
                                        <p:tgtEl>
                                          <p:spTgt spid="97"/>
                                        </p:tgtEl>
                                        <p:attrNameLst>
                                          <p:attrName>style.visibility</p:attrName>
                                        </p:attrNameLst>
                                      </p:cBhvr>
                                      <p:to>
                                        <p:strVal val="visible"/>
                                      </p:to>
                                    </p:set>
                                    <p:animEffect transition="in" filter="wipe(down)">
                                      <p:cBhvr>
                                        <p:cTn id="116" dur="500"/>
                                        <p:tgtEl>
                                          <p:spTgt spid="97"/>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120"/>
                                        </p:tgtEl>
                                        <p:attrNameLst>
                                          <p:attrName>style.visibility</p:attrName>
                                        </p:attrNameLst>
                                      </p:cBhvr>
                                      <p:to>
                                        <p:strVal val="visible"/>
                                      </p:to>
                                    </p:set>
                                    <p:animEffect transition="in" filter="wipe(down)">
                                      <p:cBhvr>
                                        <p:cTn id="119" dur="500"/>
                                        <p:tgtEl>
                                          <p:spTgt spid="120"/>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wipe(down)">
                                      <p:cBhvr>
                                        <p:cTn id="122" dur="500"/>
                                        <p:tgtEl>
                                          <p:spTgt spid="121"/>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33"/>
                                        </p:tgtEl>
                                        <p:attrNameLst>
                                          <p:attrName>style.visibility</p:attrName>
                                        </p:attrNameLst>
                                      </p:cBhvr>
                                      <p:to>
                                        <p:strVal val="visible"/>
                                      </p:to>
                                    </p:set>
                                    <p:animEffect transition="in" filter="wipe(down)">
                                      <p:cBhvr>
                                        <p:cTn id="125" dur="500"/>
                                        <p:tgtEl>
                                          <p:spTgt spid="133"/>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35"/>
                                        </p:tgtEl>
                                        <p:attrNameLst>
                                          <p:attrName>style.visibility</p:attrName>
                                        </p:attrNameLst>
                                      </p:cBhvr>
                                      <p:to>
                                        <p:strVal val="visible"/>
                                      </p:to>
                                    </p:set>
                                    <p:animEffect transition="in" filter="wipe(down)">
                                      <p:cBhvr>
                                        <p:cTn id="128" dur="500"/>
                                        <p:tgtEl>
                                          <p:spTgt spid="13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wipe(down)">
                                      <p:cBhvr>
                                        <p:cTn id="133" dur="500"/>
                                        <p:tgtEl>
                                          <p:spTgt spid="75"/>
                                        </p:tgtEl>
                                      </p:cBhvr>
                                    </p:animEffect>
                                  </p:childTnLst>
                                </p:cTn>
                              </p:par>
                              <p:par>
                                <p:cTn id="134" presetID="22" presetClass="entr" presetSubtype="4" fill="hold" nodeType="with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wipe(down)">
                                      <p:cBhvr>
                                        <p:cTn id="136" dur="500"/>
                                        <p:tgtEl>
                                          <p:spTgt spid="80"/>
                                        </p:tgtEl>
                                      </p:cBhvr>
                                    </p:animEffect>
                                  </p:childTnLst>
                                </p:cTn>
                              </p:par>
                              <p:par>
                                <p:cTn id="137" presetID="22" presetClass="entr" presetSubtype="4" fill="hold" nodeType="with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wipe(down)">
                                      <p:cBhvr>
                                        <p:cTn id="139" dur="500"/>
                                        <p:tgtEl>
                                          <p:spTgt spid="81"/>
                                        </p:tgtEl>
                                      </p:cBhvr>
                                    </p:animEffect>
                                  </p:childTnLst>
                                </p:cTn>
                              </p:par>
                              <p:par>
                                <p:cTn id="140" presetID="22" presetClass="entr" presetSubtype="4" fill="hold" nodeType="withEffect">
                                  <p:stCondLst>
                                    <p:cond delay="0"/>
                                  </p:stCondLst>
                                  <p:childTnLst>
                                    <p:set>
                                      <p:cBhvr>
                                        <p:cTn id="141" dur="1" fill="hold">
                                          <p:stCondLst>
                                            <p:cond delay="0"/>
                                          </p:stCondLst>
                                        </p:cTn>
                                        <p:tgtEl>
                                          <p:spTgt spid="82"/>
                                        </p:tgtEl>
                                        <p:attrNameLst>
                                          <p:attrName>style.visibility</p:attrName>
                                        </p:attrNameLst>
                                      </p:cBhvr>
                                      <p:to>
                                        <p:strVal val="visible"/>
                                      </p:to>
                                    </p:set>
                                    <p:animEffect transition="in" filter="wipe(down)">
                                      <p:cBhvr>
                                        <p:cTn id="142" dur="500"/>
                                        <p:tgtEl>
                                          <p:spTgt spid="82"/>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32"/>
                                        </p:tgtEl>
                                        <p:attrNameLst>
                                          <p:attrName>style.visibility</p:attrName>
                                        </p:attrNameLst>
                                      </p:cBhvr>
                                      <p:to>
                                        <p:strVal val="visible"/>
                                      </p:to>
                                    </p:set>
                                    <p:animEffect transition="in" filter="wipe(down)">
                                      <p:cBhvr>
                                        <p:cTn id="145" dur="500"/>
                                        <p:tgtEl>
                                          <p:spTgt spid="132"/>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nodeType="clickEffect">
                                  <p:stCondLst>
                                    <p:cond delay="0"/>
                                  </p:stCondLst>
                                  <p:childTnLst>
                                    <p:set>
                                      <p:cBhvr>
                                        <p:cTn id="149" dur="1" fill="hold">
                                          <p:stCondLst>
                                            <p:cond delay="0"/>
                                          </p:stCondLst>
                                        </p:cTn>
                                        <p:tgtEl>
                                          <p:spTgt spid="104"/>
                                        </p:tgtEl>
                                        <p:attrNameLst>
                                          <p:attrName>style.visibility</p:attrName>
                                        </p:attrNameLst>
                                      </p:cBhvr>
                                      <p:to>
                                        <p:strVal val="visible"/>
                                      </p:to>
                                    </p:set>
                                    <p:animEffect transition="in" filter="wipe(down)">
                                      <p:cBhvr>
                                        <p:cTn id="150" dur="500"/>
                                        <p:tgtEl>
                                          <p:spTgt spid="104"/>
                                        </p:tgtEl>
                                      </p:cBhvr>
                                    </p:animEffect>
                                  </p:childTnLst>
                                </p:cTn>
                              </p:par>
                              <p:par>
                                <p:cTn id="151" presetID="22" presetClass="entr" presetSubtype="4" fill="hold" nodeType="withEffect">
                                  <p:stCondLst>
                                    <p:cond delay="0"/>
                                  </p:stCondLst>
                                  <p:childTnLst>
                                    <p:set>
                                      <p:cBhvr>
                                        <p:cTn id="152" dur="1" fill="hold">
                                          <p:stCondLst>
                                            <p:cond delay="0"/>
                                          </p:stCondLst>
                                        </p:cTn>
                                        <p:tgtEl>
                                          <p:spTgt spid="109"/>
                                        </p:tgtEl>
                                        <p:attrNameLst>
                                          <p:attrName>style.visibility</p:attrName>
                                        </p:attrNameLst>
                                      </p:cBhvr>
                                      <p:to>
                                        <p:strVal val="visible"/>
                                      </p:to>
                                    </p:set>
                                    <p:animEffect transition="in" filter="wipe(down)">
                                      <p:cBhvr>
                                        <p:cTn id="153" dur="500"/>
                                        <p:tgtEl>
                                          <p:spTgt spid="109"/>
                                        </p:tgtEl>
                                      </p:cBhvr>
                                    </p:animEffect>
                                  </p:childTnLst>
                                </p:cTn>
                              </p:par>
                              <p:par>
                                <p:cTn id="154" presetID="22" presetClass="entr" presetSubtype="4" fill="hold" nodeType="withEffect">
                                  <p:stCondLst>
                                    <p:cond delay="0"/>
                                  </p:stCondLst>
                                  <p:childTnLst>
                                    <p:set>
                                      <p:cBhvr>
                                        <p:cTn id="155" dur="1" fill="hold">
                                          <p:stCondLst>
                                            <p:cond delay="0"/>
                                          </p:stCondLst>
                                        </p:cTn>
                                        <p:tgtEl>
                                          <p:spTgt spid="110"/>
                                        </p:tgtEl>
                                        <p:attrNameLst>
                                          <p:attrName>style.visibility</p:attrName>
                                        </p:attrNameLst>
                                      </p:cBhvr>
                                      <p:to>
                                        <p:strVal val="visible"/>
                                      </p:to>
                                    </p:set>
                                    <p:animEffect transition="in" filter="wipe(down)">
                                      <p:cBhvr>
                                        <p:cTn id="156" dur="500"/>
                                        <p:tgtEl>
                                          <p:spTgt spid="110"/>
                                        </p:tgtEl>
                                      </p:cBhvr>
                                    </p:animEffect>
                                  </p:childTnLst>
                                </p:cTn>
                              </p:par>
                              <p:par>
                                <p:cTn id="157" presetID="22" presetClass="entr" presetSubtype="4" fill="hold"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wipe(down)">
                                      <p:cBhvr>
                                        <p:cTn id="159" dur="500"/>
                                        <p:tgtEl>
                                          <p:spTgt spid="111"/>
                                        </p:tgtEl>
                                      </p:cBhvr>
                                    </p:animEffect>
                                  </p:childTnLst>
                                </p:cTn>
                              </p:par>
                              <p:par>
                                <p:cTn id="160" presetID="22" presetClass="entr" presetSubtype="4" fill="hold" nodeType="withEffect">
                                  <p:stCondLst>
                                    <p:cond delay="0"/>
                                  </p:stCondLst>
                                  <p:childTnLst>
                                    <p:set>
                                      <p:cBhvr>
                                        <p:cTn id="161" dur="1" fill="hold">
                                          <p:stCondLst>
                                            <p:cond delay="0"/>
                                          </p:stCondLst>
                                        </p:cTn>
                                        <p:tgtEl>
                                          <p:spTgt spid="112"/>
                                        </p:tgtEl>
                                        <p:attrNameLst>
                                          <p:attrName>style.visibility</p:attrName>
                                        </p:attrNameLst>
                                      </p:cBhvr>
                                      <p:to>
                                        <p:strVal val="visible"/>
                                      </p:to>
                                    </p:set>
                                    <p:animEffect transition="in" filter="wipe(down)">
                                      <p:cBhvr>
                                        <p:cTn id="162" dur="500"/>
                                        <p:tgtEl>
                                          <p:spTgt spid="112"/>
                                        </p:tgtEl>
                                      </p:cBhvr>
                                    </p:animEffect>
                                  </p:childTnLst>
                                </p:cTn>
                              </p:par>
                              <p:par>
                                <p:cTn id="163" presetID="22" presetClass="entr" presetSubtype="4" fill="hold" nodeType="withEffect">
                                  <p:stCondLst>
                                    <p:cond delay="0"/>
                                  </p:stCondLst>
                                  <p:childTnLst>
                                    <p:set>
                                      <p:cBhvr>
                                        <p:cTn id="164" dur="1" fill="hold">
                                          <p:stCondLst>
                                            <p:cond delay="0"/>
                                          </p:stCondLst>
                                        </p:cTn>
                                        <p:tgtEl>
                                          <p:spTgt spid="113"/>
                                        </p:tgtEl>
                                        <p:attrNameLst>
                                          <p:attrName>style.visibility</p:attrName>
                                        </p:attrNameLst>
                                      </p:cBhvr>
                                      <p:to>
                                        <p:strVal val="visible"/>
                                      </p:to>
                                    </p:set>
                                    <p:animEffect transition="in" filter="wipe(down)">
                                      <p:cBhvr>
                                        <p:cTn id="165" dur="500"/>
                                        <p:tgtEl>
                                          <p:spTgt spid="113"/>
                                        </p:tgtEl>
                                      </p:cBhvr>
                                    </p:animEffect>
                                  </p:childTnLst>
                                </p:cTn>
                              </p:par>
                              <p:par>
                                <p:cTn id="166" presetID="22" presetClass="entr" presetSubtype="4" fill="hold" nodeType="withEffect">
                                  <p:stCondLst>
                                    <p:cond delay="0"/>
                                  </p:stCondLst>
                                  <p:childTnLst>
                                    <p:set>
                                      <p:cBhvr>
                                        <p:cTn id="167" dur="1" fill="hold">
                                          <p:stCondLst>
                                            <p:cond delay="0"/>
                                          </p:stCondLst>
                                        </p:cTn>
                                        <p:tgtEl>
                                          <p:spTgt spid="114"/>
                                        </p:tgtEl>
                                        <p:attrNameLst>
                                          <p:attrName>style.visibility</p:attrName>
                                        </p:attrNameLst>
                                      </p:cBhvr>
                                      <p:to>
                                        <p:strVal val="visible"/>
                                      </p:to>
                                    </p:set>
                                    <p:animEffect transition="in" filter="wipe(down)">
                                      <p:cBhvr>
                                        <p:cTn id="168" dur="500"/>
                                        <p:tgtEl>
                                          <p:spTgt spid="114"/>
                                        </p:tgtEl>
                                      </p:cBhvr>
                                    </p:animEffect>
                                  </p:childTnLst>
                                </p:cTn>
                              </p:par>
                              <p:par>
                                <p:cTn id="169" presetID="22" presetClass="entr" presetSubtype="4" fill="hold" nodeType="withEffect">
                                  <p:stCondLst>
                                    <p:cond delay="0"/>
                                  </p:stCondLst>
                                  <p:childTnLst>
                                    <p:set>
                                      <p:cBhvr>
                                        <p:cTn id="170" dur="1" fill="hold">
                                          <p:stCondLst>
                                            <p:cond delay="0"/>
                                          </p:stCondLst>
                                        </p:cTn>
                                        <p:tgtEl>
                                          <p:spTgt spid="115"/>
                                        </p:tgtEl>
                                        <p:attrNameLst>
                                          <p:attrName>style.visibility</p:attrName>
                                        </p:attrNameLst>
                                      </p:cBhvr>
                                      <p:to>
                                        <p:strVal val="visible"/>
                                      </p:to>
                                    </p:set>
                                    <p:animEffect transition="in" filter="wipe(down)">
                                      <p:cBhvr>
                                        <p:cTn id="171" dur="500"/>
                                        <p:tgtEl>
                                          <p:spTgt spid="115"/>
                                        </p:tgtEl>
                                      </p:cBhvr>
                                    </p:animEffect>
                                  </p:childTnLst>
                                </p:cTn>
                              </p:par>
                              <p:par>
                                <p:cTn id="172" presetID="22" presetClass="entr" presetSubtype="4" fill="hold" nodeType="withEffect">
                                  <p:stCondLst>
                                    <p:cond delay="0"/>
                                  </p:stCondLst>
                                  <p:childTnLst>
                                    <p:set>
                                      <p:cBhvr>
                                        <p:cTn id="173" dur="1" fill="hold">
                                          <p:stCondLst>
                                            <p:cond delay="0"/>
                                          </p:stCondLst>
                                        </p:cTn>
                                        <p:tgtEl>
                                          <p:spTgt spid="116"/>
                                        </p:tgtEl>
                                        <p:attrNameLst>
                                          <p:attrName>style.visibility</p:attrName>
                                        </p:attrNameLst>
                                      </p:cBhvr>
                                      <p:to>
                                        <p:strVal val="visible"/>
                                      </p:to>
                                    </p:set>
                                    <p:animEffect transition="in" filter="wipe(down)">
                                      <p:cBhvr>
                                        <p:cTn id="174" dur="500"/>
                                        <p:tgtEl>
                                          <p:spTgt spid="116"/>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117"/>
                                        </p:tgtEl>
                                        <p:attrNameLst>
                                          <p:attrName>style.visibility</p:attrName>
                                        </p:attrNameLst>
                                      </p:cBhvr>
                                      <p:to>
                                        <p:strVal val="visible"/>
                                      </p:to>
                                    </p:set>
                                    <p:animEffect transition="in" filter="wipe(down)">
                                      <p:cBhvr>
                                        <p:cTn id="177" dur="500"/>
                                        <p:tgtEl>
                                          <p:spTgt spid="117"/>
                                        </p:tgtEl>
                                      </p:cBhvr>
                                    </p:animEffect>
                                  </p:childTnLst>
                                </p:cTn>
                              </p:par>
                              <p:par>
                                <p:cTn id="178" presetID="22" presetClass="entr" presetSubtype="4" fill="hold" nodeType="withEffect">
                                  <p:stCondLst>
                                    <p:cond delay="0"/>
                                  </p:stCondLst>
                                  <p:childTnLst>
                                    <p:set>
                                      <p:cBhvr>
                                        <p:cTn id="179" dur="1" fill="hold">
                                          <p:stCondLst>
                                            <p:cond delay="0"/>
                                          </p:stCondLst>
                                        </p:cTn>
                                        <p:tgtEl>
                                          <p:spTgt spid="118"/>
                                        </p:tgtEl>
                                        <p:attrNameLst>
                                          <p:attrName>style.visibility</p:attrName>
                                        </p:attrNameLst>
                                      </p:cBhvr>
                                      <p:to>
                                        <p:strVal val="visible"/>
                                      </p:to>
                                    </p:set>
                                    <p:animEffect transition="in" filter="wipe(down)">
                                      <p:cBhvr>
                                        <p:cTn id="180" dur="500"/>
                                        <p:tgtEl>
                                          <p:spTgt spid="118"/>
                                        </p:tgtEl>
                                      </p:cBhvr>
                                    </p:animEffect>
                                  </p:childTnLst>
                                </p:cTn>
                              </p:par>
                              <p:par>
                                <p:cTn id="181" presetID="22" presetClass="entr" presetSubtype="4" fill="hold" nodeType="withEffect">
                                  <p:stCondLst>
                                    <p:cond delay="0"/>
                                  </p:stCondLst>
                                  <p:childTnLst>
                                    <p:set>
                                      <p:cBhvr>
                                        <p:cTn id="182" dur="1" fill="hold">
                                          <p:stCondLst>
                                            <p:cond delay="0"/>
                                          </p:stCondLst>
                                        </p:cTn>
                                        <p:tgtEl>
                                          <p:spTgt spid="119"/>
                                        </p:tgtEl>
                                        <p:attrNameLst>
                                          <p:attrName>style.visibility</p:attrName>
                                        </p:attrNameLst>
                                      </p:cBhvr>
                                      <p:to>
                                        <p:strVal val="visible"/>
                                      </p:to>
                                    </p:set>
                                    <p:animEffect transition="in" filter="wipe(down)">
                                      <p:cBhvr>
                                        <p:cTn id="183" dur="500"/>
                                        <p:tgtEl>
                                          <p:spTgt spid="119"/>
                                        </p:tgtEl>
                                      </p:cBhvr>
                                    </p:animEffect>
                                  </p:childTnLst>
                                </p:cTn>
                              </p:par>
                              <p:par>
                                <p:cTn id="184" presetID="22" presetClass="entr" presetSubtype="4" fill="hold" grpId="0" nodeType="withEffect">
                                  <p:stCondLst>
                                    <p:cond delay="0"/>
                                  </p:stCondLst>
                                  <p:childTnLst>
                                    <p:set>
                                      <p:cBhvr>
                                        <p:cTn id="185" dur="1" fill="hold">
                                          <p:stCondLst>
                                            <p:cond delay="0"/>
                                          </p:stCondLst>
                                        </p:cTn>
                                        <p:tgtEl>
                                          <p:spTgt spid="134"/>
                                        </p:tgtEl>
                                        <p:attrNameLst>
                                          <p:attrName>style.visibility</p:attrName>
                                        </p:attrNameLst>
                                      </p:cBhvr>
                                      <p:to>
                                        <p:strVal val="visible"/>
                                      </p:to>
                                    </p:set>
                                    <p:animEffect transition="in" filter="wipe(down)">
                                      <p:cBhvr>
                                        <p:cTn id="186" dur="500"/>
                                        <p:tgtEl>
                                          <p:spTgt spid="134"/>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136"/>
                                        </p:tgtEl>
                                        <p:attrNameLst>
                                          <p:attrName>style.visibility</p:attrName>
                                        </p:attrNameLst>
                                      </p:cBhvr>
                                      <p:to>
                                        <p:strVal val="visible"/>
                                      </p:to>
                                    </p:set>
                                    <p:animEffect transition="in" filter="wipe(down)">
                                      <p:cBhvr>
                                        <p:cTn id="189"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69" grpId="0" animBg="1"/>
      <p:bldP spid="71" grpId="0" animBg="1"/>
      <p:bldP spid="72" grpId="0" animBg="1"/>
      <p:bldP spid="98" grpId="0" animBg="1"/>
      <p:bldP spid="99" grpId="0"/>
      <p:bldP spid="100" grpId="0" animBg="1"/>
      <p:bldP spid="101" grpId="0" animBg="1"/>
      <p:bldP spid="107" grpId="0" animBg="1"/>
      <p:bldP spid="117" grpId="0" animBg="1"/>
      <p:bldP spid="120" grpId="0" animBg="1"/>
      <p:bldP spid="121" grpId="0"/>
      <p:bldP spid="132" grpId="0" animBg="1"/>
      <p:bldP spid="133" grpId="0" animBg="1"/>
      <p:bldP spid="134" grpId="0" animBg="1"/>
      <p:bldP spid="135" grpId="0" animBg="1"/>
      <p:bldP spid="136" grpId="0" animBg="1"/>
      <p:bldP spid="1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a:bodyPr>
          <a:lstStyle/>
          <a:p>
            <a:pPr>
              <a:defRPr/>
            </a:pPr>
            <a:r>
              <a:rPr lang="en-US" dirty="0">
                <a:solidFill>
                  <a:schemeClr val="tx1">
                    <a:lumMod val="50000"/>
                    <a:lumOff val="50000"/>
                  </a:schemeClr>
                </a:solidFill>
                <a:latin typeface="Calibri" pitchFamily="34" charset="0"/>
              </a:rPr>
              <a:t>Motivation</a:t>
            </a:r>
            <a:endParaRPr lang="en-US" dirty="0">
              <a:solidFill>
                <a:schemeClr val="tx1">
                  <a:lumMod val="50000"/>
                  <a:lumOff val="50000"/>
                </a:schemeClr>
              </a:solidFill>
              <a:latin typeface="Calibri" pitchFamily="34" charset="0"/>
            </a:endParaRPr>
          </a:p>
          <a:p>
            <a:pPr>
              <a:defRPr/>
            </a:pPr>
            <a:r>
              <a:rPr lang="en-US" dirty="0" smtClean="0">
                <a:solidFill>
                  <a:schemeClr val="tx1">
                    <a:lumMod val="50000"/>
                    <a:lumOff val="50000"/>
                  </a:schemeClr>
                </a:solidFill>
                <a:latin typeface="Calibri" pitchFamily="34" charset="0"/>
              </a:rPr>
              <a:t>Related Work</a:t>
            </a:r>
            <a:endParaRPr lang="en-US" dirty="0" smtClean="0">
              <a:solidFill>
                <a:schemeClr val="tx1">
                  <a:lumMod val="50000"/>
                  <a:lumOff val="50000"/>
                </a:schemeClr>
              </a:solidFill>
              <a:latin typeface="Calibri" pitchFamily="34" charset="0"/>
            </a:endParaRPr>
          </a:p>
          <a:p>
            <a:pPr>
              <a:defRPr/>
            </a:pPr>
            <a:r>
              <a:rPr lang="en-US" dirty="0">
                <a:latin typeface="Calibri" pitchFamily="34" charset="0"/>
              </a:rPr>
              <a:t>Method</a:t>
            </a:r>
            <a:endParaRPr lang="en-US" dirty="0">
              <a:latin typeface="Calibri" pitchFamily="34" charset="0"/>
            </a:endParaRPr>
          </a:p>
          <a:p>
            <a:pPr lvl="1">
              <a:defRPr/>
            </a:pPr>
            <a:r>
              <a:rPr lang="en-US" dirty="0" smtClean="0">
                <a:solidFill>
                  <a:schemeClr val="tx1">
                    <a:lumMod val="50000"/>
                    <a:lumOff val="50000"/>
                  </a:schemeClr>
                </a:solidFill>
                <a:latin typeface="Calibri" pitchFamily="34" charset="0"/>
              </a:rPr>
              <a:t>Method Overview</a:t>
            </a:r>
            <a:endParaRPr lang="en-US" dirty="0" smtClean="0">
              <a:solidFill>
                <a:schemeClr val="tx1">
                  <a:lumMod val="50000"/>
                  <a:lumOff val="50000"/>
                </a:schemeClr>
              </a:solidFill>
              <a:latin typeface="Calibri" pitchFamily="34" charset="0"/>
            </a:endParaRPr>
          </a:p>
          <a:p>
            <a:pPr lvl="1">
              <a:defRPr/>
            </a:pPr>
            <a:r>
              <a:rPr lang="en-US" dirty="0">
                <a:solidFill>
                  <a:schemeClr val="tx1">
                    <a:lumMod val="50000"/>
                    <a:lumOff val="50000"/>
                  </a:schemeClr>
                </a:solidFill>
                <a:latin typeface="Calibri" pitchFamily="34" charset="0"/>
              </a:rPr>
              <a:t>Topic Expertise Model</a:t>
            </a:r>
            <a:endParaRPr lang="en-US" dirty="0">
              <a:solidFill>
                <a:schemeClr val="tx1">
                  <a:lumMod val="50000"/>
                  <a:lumOff val="50000"/>
                </a:schemeClr>
              </a:solidFill>
              <a:latin typeface="Calibri" pitchFamily="34" charset="0"/>
            </a:endParaRPr>
          </a:p>
          <a:p>
            <a:pPr lvl="1">
              <a:defRPr/>
            </a:pPr>
            <a:r>
              <a:rPr lang="en-US" altLang="zh-CN" b="1" dirty="0" err="1">
                <a:latin typeface="Calibri" pitchFamily="34" charset="0"/>
              </a:rPr>
              <a:t>CQARank</a:t>
            </a:r>
            <a:endParaRPr lang="en-US" b="1" dirty="0">
              <a:latin typeface="Calibri" pitchFamily="34" charset="0"/>
            </a:endParaRPr>
          </a:p>
          <a:p>
            <a:pPr>
              <a:defRPr/>
            </a:pPr>
            <a:r>
              <a:rPr lang="en-US" dirty="0" smtClean="0">
                <a:latin typeface="Calibri" pitchFamily="34" charset="0"/>
              </a:rPr>
              <a:t>Experiments</a:t>
            </a:r>
            <a:endParaRPr lang="en-US" dirty="0" smtClean="0">
              <a:latin typeface="Calibri" pitchFamily="34" charset="0"/>
            </a:endParaRPr>
          </a:p>
          <a:p>
            <a:pPr>
              <a:defRPr/>
            </a:pPr>
            <a:r>
              <a:rPr lang="en-US" dirty="0">
                <a:latin typeface="Calibri" pitchFamily="34" charset="0"/>
              </a:rPr>
              <a:t>Summary</a:t>
            </a:r>
            <a:endParaRPr lang="en-US" dirty="0">
              <a:latin typeface="Calibri" pitchFamily="34" charset="0"/>
            </a:endParaRPr>
          </a:p>
        </p:txBody>
      </p:sp>
      <p:pic>
        <p:nvPicPr>
          <p:cNvPr id="38915" name="Picture 4" descr="http://t2.gstatic.com/images?q=tbn:ANd9GcT27xpcwckmN9jk-vmlk7H_uKN4A9ntU2bdPZxDP-f1kUrhvRNV"/>
          <p:cNvPicPr>
            <a:picLocks noChangeAspect="1" noChangeArrowheads="1"/>
          </p:cNvPicPr>
          <p:nvPr/>
        </p:nvPicPr>
        <p:blipFill>
          <a:blip r:embed="rId1"/>
          <a:srcRect/>
          <a:stretch>
            <a:fillRect/>
          </a:stretch>
        </p:blipFill>
        <p:spPr bwMode="auto">
          <a:xfrm>
            <a:off x="6858000" y="228600"/>
            <a:ext cx="2066925" cy="2219325"/>
          </a:xfrm>
          <a:prstGeom prst="rect">
            <a:avLst/>
          </a:prstGeom>
          <a:noFill/>
          <a:ln w="9525">
            <a:noFill/>
            <a:miter lim="800000"/>
            <a:headEnd/>
            <a:tailEnd/>
          </a:ln>
        </p:spPr>
      </p:pic>
      <p:sp>
        <p:nvSpPr>
          <p:cNvPr id="38916" name="Slide Number Placeholder 6"/>
          <p:cNvSpPr>
            <a:spLocks noGrp="1"/>
          </p:cNvSpPr>
          <p:nvPr>
            <p:ph type="sldNum" sz="quarter" idx="11"/>
          </p:nvPr>
        </p:nvSpPr>
        <p:spPr>
          <a:xfrm>
            <a:off x="7708900" y="6629400"/>
            <a:ext cx="1295400" cy="228600"/>
          </a:xfrm>
          <a:noFill/>
        </p:spPr>
        <p:txBody>
          <a:bodyPr/>
          <a:lstStyle/>
          <a:p>
            <a:fld id="{2E7BDEA5-064B-4EF0-99A9-2DFE38B0D79C}"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2"/>
          <p:cNvSpPr>
            <a:spLocks noGrp="1"/>
          </p:cNvSpPr>
          <p:nvPr>
            <p:ph type="sldNum" sz="quarter" idx="11"/>
          </p:nvPr>
        </p:nvSpPr>
        <p:spPr>
          <a:xfrm>
            <a:off x="7708900" y="6629400"/>
            <a:ext cx="1295400" cy="228600"/>
          </a:xfrm>
          <a:noFill/>
        </p:spPr>
        <p:txBody>
          <a:bodyPr/>
          <a:lstStyle/>
          <a:p>
            <a:fld id="{E177220C-C4DB-4BF5-A249-10839BF3F1C4}"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40962" name="Title 3"/>
          <p:cNvSpPr>
            <a:spLocks noGrp="1"/>
          </p:cNvSpPr>
          <p:nvPr>
            <p:ph type="title"/>
          </p:nvPr>
        </p:nvSpPr>
        <p:spPr/>
        <p:txBody>
          <a:bodyPr/>
          <a:lstStyle/>
          <a:p>
            <a:r>
              <a:rPr lang="en-US" altLang="zh-CN" smtClean="0">
                <a:latin typeface="Calibri" pitchFamily="34" charset="0"/>
                <a:ea typeface="宋体" charset="-122"/>
              </a:rPr>
              <a:t>CQARank</a:t>
            </a:r>
            <a:endParaRPr lang="en-SG" altLang="zh-CN" smtClean="0">
              <a:latin typeface="Calibri" pitchFamily="34" charset="0"/>
              <a:ea typeface="宋体" charset="-122"/>
            </a:endParaRPr>
          </a:p>
        </p:txBody>
      </p:sp>
      <p:sp>
        <p:nvSpPr>
          <p:cNvPr id="5" name="Content Placeholder 2"/>
          <p:cNvSpPr>
            <a:spLocks noGrp="1" noRot="1" noChangeAspect="1" noMove="1" noResize="1" noEditPoints="1" noAdjustHandles="1" noChangeArrowheads="1" noChangeShapeType="1" noTextEdit="1"/>
          </p:cNvSpPr>
          <p:nvPr>
            <p:ph idx="1"/>
          </p:nvPr>
        </p:nvSpPr>
        <p:spPr>
          <a:xfrm>
            <a:off x="457200" y="1295400"/>
            <a:ext cx="8534400" cy="4147289"/>
          </a:xfrm>
          <a:blipFill rotWithShape="1">
            <a:blip r:embed="rId1"/>
            <a:stretch>
              <a:fillRect l="-1429" t="-1471" r="-1500" b="-2353"/>
            </a:stretch>
          </a:blipFill>
        </p:spPr>
        <p:txBody>
          <a:bodyPr/>
          <a:lstStyle/>
          <a:p>
            <a:pPr>
              <a:defRPr/>
            </a:pPr>
            <a:r>
              <a:rPr lang="en-SG">
                <a:noFill/>
              </a:rPr>
              <a:t> </a:t>
            </a:r>
            <a:endParaRPr lang="en-SG">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81000" y="285750"/>
            <a:ext cx="8305800" cy="647700"/>
          </a:xfrm>
        </p:spPr>
        <p:txBody>
          <a:bodyPr/>
          <a:lstStyle/>
          <a:p>
            <a:r>
              <a:rPr lang="en-US" altLang="zh-CN" smtClean="0">
                <a:latin typeface="Calibri" pitchFamily="34" charset="0"/>
                <a:ea typeface="宋体" charset="-122"/>
              </a:rPr>
              <a:t>CQARank</a:t>
            </a:r>
            <a:endParaRPr lang="en-US" altLang="zh-CN" smtClean="0">
              <a:latin typeface="Calibri" pitchFamily="34" charset="0"/>
              <a:ea typeface="宋体" charset="-122"/>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4772140"/>
          </a:xfrm>
          <a:blipFill rotWithShape="1">
            <a:blip r:embed="rId1"/>
            <a:stretch>
              <a:fillRect l="-1481" t="-1151" r="-815" b="-1407"/>
            </a:stretch>
          </a:blipFill>
        </p:spPr>
        <p:txBody>
          <a:bodyPr/>
          <a:lstStyle/>
          <a:p>
            <a:pPr>
              <a:defRPr/>
            </a:pPr>
            <a:r>
              <a:rPr lang="en-SG">
                <a:noFill/>
              </a:rPr>
              <a:t> </a:t>
            </a:r>
            <a:endParaRPr lang="en-SG">
              <a:noFill/>
            </a:endParaRPr>
          </a:p>
        </p:txBody>
      </p:sp>
      <p:sp>
        <p:nvSpPr>
          <p:cNvPr id="43011" name="Slide Number Placeholder 77"/>
          <p:cNvSpPr>
            <a:spLocks noGrp="1"/>
          </p:cNvSpPr>
          <p:nvPr>
            <p:ph type="sldNum" sz="quarter" idx="11"/>
          </p:nvPr>
        </p:nvSpPr>
        <p:spPr>
          <a:xfrm>
            <a:off x="7708900" y="6629400"/>
            <a:ext cx="1295400" cy="228600"/>
          </a:xfrm>
          <a:noFill/>
        </p:spPr>
        <p:txBody>
          <a:bodyPr/>
          <a:lstStyle/>
          <a:p>
            <a:fld id="{2AF9146E-DF31-4B71-868E-5883BC6A1CB5}"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81000" y="285750"/>
            <a:ext cx="8305800" cy="647700"/>
          </a:xfrm>
        </p:spPr>
        <p:txBody>
          <a:bodyPr/>
          <a:lstStyle/>
          <a:p>
            <a:r>
              <a:rPr lang="en-US" altLang="zh-CN" smtClean="0">
                <a:latin typeface="Calibri" pitchFamily="34" charset="0"/>
                <a:ea typeface="宋体" charset="-122"/>
              </a:rPr>
              <a:t>CQARank</a:t>
            </a:r>
            <a:endParaRPr lang="en-US" altLang="zh-CN" smtClean="0">
              <a:latin typeface="Calibri" pitchFamily="34" charset="0"/>
              <a:ea typeface="宋体" charset="-122"/>
            </a:endParaRPr>
          </a:p>
        </p:txBody>
      </p:sp>
      <p:sp>
        <p:nvSpPr>
          <p:cNvPr id="3" name="Content Placeholder 2"/>
          <p:cNvSpPr>
            <a:spLocks noGrp="1" noRot="1" noChangeAspect="1" noMove="1" noResize="1" noEditPoints="1" noAdjustHandles="1" noChangeArrowheads="1" noChangeShapeType="1" noTextEdit="1"/>
          </p:cNvSpPr>
          <p:nvPr>
            <p:ph idx="1"/>
          </p:nvPr>
        </p:nvSpPr>
        <p:spPr>
          <a:xfrm>
            <a:off x="457200" y="1295400"/>
            <a:ext cx="8458200" cy="4407425"/>
          </a:xfrm>
          <a:blipFill rotWithShape="1">
            <a:blip r:embed="rId1"/>
            <a:stretch>
              <a:fillRect l="-1441" t="-1383" r="-1369" b="-2075"/>
            </a:stretch>
          </a:blipFill>
        </p:spPr>
        <p:txBody>
          <a:bodyPr/>
          <a:lstStyle/>
          <a:p>
            <a:pPr>
              <a:defRPr/>
            </a:pPr>
            <a:r>
              <a:rPr lang="en-SG">
                <a:noFill/>
              </a:rPr>
              <a:t> </a:t>
            </a:r>
            <a:endParaRPr lang="en-SG">
              <a:noFill/>
            </a:endParaRPr>
          </a:p>
        </p:txBody>
      </p:sp>
      <p:sp>
        <p:nvSpPr>
          <p:cNvPr id="45059" name="Slide Number Placeholder 77"/>
          <p:cNvSpPr>
            <a:spLocks noGrp="1"/>
          </p:cNvSpPr>
          <p:nvPr>
            <p:ph type="sldNum" sz="quarter" idx="11"/>
          </p:nvPr>
        </p:nvSpPr>
        <p:spPr>
          <a:xfrm>
            <a:off x="7708900" y="6629400"/>
            <a:ext cx="1295400" cy="228600"/>
          </a:xfrm>
          <a:noFill/>
        </p:spPr>
        <p:txBody>
          <a:bodyPr/>
          <a:lstStyle/>
          <a:p>
            <a:fld id="{326C432F-112C-411C-8E64-BB7D3282F646}"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a:bodyPr>
          <a:lstStyle/>
          <a:p>
            <a:pPr>
              <a:defRPr/>
            </a:pPr>
            <a:r>
              <a:rPr lang="en-US" dirty="0">
                <a:solidFill>
                  <a:schemeClr val="tx1">
                    <a:lumMod val="50000"/>
                    <a:lumOff val="50000"/>
                  </a:schemeClr>
                </a:solidFill>
                <a:latin typeface="Calibri" pitchFamily="34" charset="0"/>
              </a:rPr>
              <a:t>Motivation</a:t>
            </a:r>
            <a:endParaRPr lang="en-US" dirty="0">
              <a:solidFill>
                <a:schemeClr val="tx1">
                  <a:lumMod val="50000"/>
                  <a:lumOff val="50000"/>
                </a:schemeClr>
              </a:solidFill>
              <a:latin typeface="Calibri" pitchFamily="34" charset="0"/>
            </a:endParaRPr>
          </a:p>
          <a:p>
            <a:pPr>
              <a:defRPr/>
            </a:pPr>
            <a:r>
              <a:rPr lang="en-US" dirty="0" smtClean="0">
                <a:solidFill>
                  <a:schemeClr val="tx1">
                    <a:lumMod val="50000"/>
                    <a:lumOff val="50000"/>
                  </a:schemeClr>
                </a:solidFill>
                <a:latin typeface="Calibri" pitchFamily="34" charset="0"/>
              </a:rPr>
              <a:t>Related Work</a:t>
            </a:r>
            <a:endParaRPr lang="en-US" dirty="0" smtClean="0">
              <a:solidFill>
                <a:schemeClr val="tx1">
                  <a:lumMod val="50000"/>
                  <a:lumOff val="50000"/>
                </a:schemeClr>
              </a:solidFill>
              <a:latin typeface="Calibri" pitchFamily="34" charset="0"/>
            </a:endParaRPr>
          </a:p>
          <a:p>
            <a:pPr>
              <a:defRPr/>
            </a:pPr>
            <a:r>
              <a:rPr lang="en-US" dirty="0">
                <a:solidFill>
                  <a:schemeClr val="tx1">
                    <a:lumMod val="50000"/>
                    <a:lumOff val="50000"/>
                  </a:schemeClr>
                </a:solidFill>
                <a:latin typeface="Calibri" pitchFamily="34" charset="0"/>
              </a:rPr>
              <a:t>Method</a:t>
            </a:r>
            <a:endParaRPr lang="en-US" dirty="0">
              <a:solidFill>
                <a:schemeClr val="tx1">
                  <a:lumMod val="50000"/>
                  <a:lumOff val="50000"/>
                </a:schemeClr>
              </a:solidFill>
              <a:latin typeface="Calibri" pitchFamily="34" charset="0"/>
            </a:endParaRPr>
          </a:p>
          <a:p>
            <a:pPr lvl="1">
              <a:defRPr/>
            </a:pPr>
            <a:r>
              <a:rPr lang="en-US" dirty="0" smtClean="0">
                <a:solidFill>
                  <a:schemeClr val="tx1">
                    <a:lumMod val="50000"/>
                    <a:lumOff val="50000"/>
                  </a:schemeClr>
                </a:solidFill>
                <a:latin typeface="Calibri" pitchFamily="34" charset="0"/>
              </a:rPr>
              <a:t>Method Overview</a:t>
            </a:r>
            <a:endParaRPr lang="en-US" dirty="0" smtClean="0">
              <a:solidFill>
                <a:schemeClr val="tx1">
                  <a:lumMod val="50000"/>
                  <a:lumOff val="50000"/>
                </a:schemeClr>
              </a:solidFill>
              <a:latin typeface="Calibri" pitchFamily="34" charset="0"/>
            </a:endParaRPr>
          </a:p>
          <a:p>
            <a:pPr lvl="1">
              <a:defRPr/>
            </a:pPr>
            <a:r>
              <a:rPr lang="en-US" dirty="0">
                <a:solidFill>
                  <a:schemeClr val="tx1">
                    <a:lumMod val="50000"/>
                    <a:lumOff val="50000"/>
                  </a:schemeClr>
                </a:solidFill>
                <a:latin typeface="Calibri" pitchFamily="34" charset="0"/>
              </a:rPr>
              <a:t>Topic Expertise Model</a:t>
            </a:r>
            <a:endParaRPr lang="en-US" dirty="0">
              <a:solidFill>
                <a:schemeClr val="tx1">
                  <a:lumMod val="50000"/>
                  <a:lumOff val="50000"/>
                </a:schemeClr>
              </a:solidFill>
              <a:latin typeface="Calibri" pitchFamily="34" charset="0"/>
            </a:endParaRPr>
          </a:p>
          <a:p>
            <a:pPr lvl="1">
              <a:defRPr/>
            </a:pPr>
            <a:r>
              <a:rPr lang="en-US" altLang="zh-CN" dirty="0" err="1">
                <a:solidFill>
                  <a:schemeClr val="tx1">
                    <a:lumMod val="50000"/>
                    <a:lumOff val="50000"/>
                  </a:schemeClr>
                </a:solidFill>
                <a:latin typeface="Calibri" pitchFamily="34" charset="0"/>
              </a:rPr>
              <a:t>CQARank</a:t>
            </a:r>
            <a:endParaRPr lang="en-US" dirty="0">
              <a:solidFill>
                <a:schemeClr val="tx1">
                  <a:lumMod val="50000"/>
                  <a:lumOff val="50000"/>
                </a:schemeClr>
              </a:solidFill>
              <a:latin typeface="Calibri" pitchFamily="34" charset="0"/>
            </a:endParaRPr>
          </a:p>
          <a:p>
            <a:pPr marL="342900" lvl="1" indent="-342900">
              <a:buFontTx/>
              <a:buChar char="•"/>
              <a:defRPr/>
            </a:pPr>
            <a:r>
              <a:rPr lang="en-US" sz="3200" b="1" dirty="0">
                <a:latin typeface="Calibri" pitchFamily="34" charset="0"/>
                <a:ea typeface="+mn-ea"/>
                <a:cs typeface="+mn-cs"/>
              </a:rPr>
              <a:t>Experiments</a:t>
            </a:r>
            <a:endParaRPr lang="en-US" sz="3200" b="1" dirty="0">
              <a:latin typeface="Calibri" pitchFamily="34" charset="0"/>
              <a:ea typeface="+mn-ea"/>
              <a:cs typeface="+mn-cs"/>
            </a:endParaRPr>
          </a:p>
          <a:p>
            <a:pPr>
              <a:defRPr/>
            </a:pPr>
            <a:r>
              <a:rPr lang="en-US" dirty="0">
                <a:latin typeface="Calibri" pitchFamily="34" charset="0"/>
              </a:rPr>
              <a:t>Summary</a:t>
            </a:r>
            <a:endParaRPr lang="en-US" dirty="0">
              <a:latin typeface="Calibri" pitchFamily="34" charset="0"/>
            </a:endParaRPr>
          </a:p>
        </p:txBody>
      </p:sp>
      <p:pic>
        <p:nvPicPr>
          <p:cNvPr id="47107" name="Picture 4" descr="http://t2.gstatic.com/images?q=tbn:ANd9GcT27xpcwckmN9jk-vmlk7H_uKN4A9ntU2bdPZxDP-f1kUrhvRNV"/>
          <p:cNvPicPr>
            <a:picLocks noChangeAspect="1" noChangeArrowheads="1"/>
          </p:cNvPicPr>
          <p:nvPr/>
        </p:nvPicPr>
        <p:blipFill>
          <a:blip r:embed="rId1"/>
          <a:srcRect/>
          <a:stretch>
            <a:fillRect/>
          </a:stretch>
        </p:blipFill>
        <p:spPr bwMode="auto">
          <a:xfrm>
            <a:off x="6858000" y="228600"/>
            <a:ext cx="2066925" cy="2219325"/>
          </a:xfrm>
          <a:prstGeom prst="rect">
            <a:avLst/>
          </a:prstGeom>
          <a:noFill/>
          <a:ln w="9525">
            <a:noFill/>
            <a:miter lim="800000"/>
            <a:headEnd/>
            <a:tailEnd/>
          </a:ln>
        </p:spPr>
      </p:pic>
      <p:sp>
        <p:nvSpPr>
          <p:cNvPr id="47108" name="Slide Number Placeholder 6"/>
          <p:cNvSpPr>
            <a:spLocks noGrp="1"/>
          </p:cNvSpPr>
          <p:nvPr>
            <p:ph type="sldNum" sz="quarter" idx="11"/>
          </p:nvPr>
        </p:nvSpPr>
        <p:spPr>
          <a:xfrm>
            <a:off x="7708900" y="6629400"/>
            <a:ext cx="1295400" cy="228600"/>
          </a:xfrm>
          <a:noFill/>
        </p:spPr>
        <p:txBody>
          <a:bodyPr/>
          <a:lstStyle/>
          <a:p>
            <a:fld id="{5843E789-6B91-4094-9C2E-1883C6F34E3F}"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458200" cy="5778248"/>
          </a:xfrm>
          <a:blipFill rotWithShape="1">
            <a:blip r:embed="rId1"/>
            <a:stretch>
              <a:fillRect l="-1441" t="-1056" r="-720"/>
            </a:stretch>
          </a:blipFill>
        </p:spPr>
        <p:txBody>
          <a:bodyPr/>
          <a:lstStyle/>
          <a:p>
            <a:pPr>
              <a:defRPr/>
            </a:pPr>
            <a:r>
              <a:rPr lang="zh-CN" altLang="en-US">
                <a:noFill/>
              </a:rPr>
              <a:t> </a:t>
            </a:r>
            <a:endParaRPr lang="zh-CN" altLang="en-US">
              <a:noFill/>
            </a:endParaRPr>
          </a:p>
        </p:txBody>
      </p:sp>
      <p:sp>
        <p:nvSpPr>
          <p:cNvPr id="49154" name="Slide Number Placeholder 2"/>
          <p:cNvSpPr>
            <a:spLocks noGrp="1"/>
          </p:cNvSpPr>
          <p:nvPr>
            <p:ph type="sldNum" sz="quarter" idx="11"/>
          </p:nvPr>
        </p:nvSpPr>
        <p:spPr>
          <a:xfrm>
            <a:off x="7708900" y="6629400"/>
            <a:ext cx="1295400" cy="228600"/>
          </a:xfrm>
          <a:noFill/>
        </p:spPr>
        <p:txBody>
          <a:bodyPr/>
          <a:lstStyle/>
          <a:p>
            <a:fld id="{B2027B35-DF75-4E64-B5D7-1A9A24C00F5E}"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49155" name="Title 3"/>
          <p:cNvSpPr>
            <a:spLocks noGrp="1"/>
          </p:cNvSpPr>
          <p:nvPr>
            <p:ph type="title"/>
          </p:nvPr>
        </p:nvSpPr>
        <p:spPr/>
        <p:txBody>
          <a:bodyPr/>
          <a:lstStyle/>
          <a:p>
            <a:r>
              <a:rPr lang="en-US" altLang="zh-CN" smtClean="0">
                <a:latin typeface="Calibri" pitchFamily="34" charset="0"/>
                <a:ea typeface="宋体" charset="-122"/>
              </a:rPr>
              <a:t>Experiments</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443163"/>
          </a:xfrm>
        </p:spPr>
        <p:txBody>
          <a:bodyPr/>
          <a:lstStyle/>
          <a:p>
            <a:r>
              <a:rPr lang="en-US" altLang="zh-CN" sz="2800" smtClean="0">
                <a:latin typeface="Calibri" pitchFamily="34" charset="0"/>
                <a:ea typeface="宋体" charset="-122"/>
              </a:rPr>
              <a:t>Topic Analysis - topic tags</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Top tags provide phrase level features to distill richer topic information</a:t>
            </a:r>
            <a:endParaRPr lang="en-US" altLang="zh-CN" sz="2400" smtClean="0">
              <a:latin typeface="Calibri" pitchFamily="34" charset="0"/>
              <a:ea typeface="宋体" charset="-122"/>
            </a:endParaRPr>
          </a:p>
          <a:p>
            <a:endParaRPr lang="en-US" altLang="zh-CN" sz="2800" smtClean="0">
              <a:latin typeface="Calibri" pitchFamily="34" charset="0"/>
              <a:ea typeface="宋体" charset="-122"/>
            </a:endParaRPr>
          </a:p>
          <a:p>
            <a:endParaRPr lang="en-SG" altLang="zh-CN" smtClean="0">
              <a:latin typeface="Calibri" pitchFamily="34" charset="0"/>
              <a:ea typeface="宋体" charset="-122"/>
            </a:endParaRPr>
          </a:p>
        </p:txBody>
      </p:sp>
      <p:sp>
        <p:nvSpPr>
          <p:cNvPr id="51202" name="Slide Number Placeholder 2"/>
          <p:cNvSpPr>
            <a:spLocks noGrp="1"/>
          </p:cNvSpPr>
          <p:nvPr>
            <p:ph type="sldNum" sz="quarter" idx="11"/>
          </p:nvPr>
        </p:nvSpPr>
        <p:spPr>
          <a:xfrm>
            <a:off x="7708900" y="6629400"/>
            <a:ext cx="1295400" cy="228600"/>
          </a:xfrm>
          <a:noFill/>
        </p:spPr>
        <p:txBody>
          <a:bodyPr/>
          <a:lstStyle/>
          <a:p>
            <a:fld id="{B2F47C6E-0FF9-46AF-9444-8637DA93A66C}"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51203" name="Title 3"/>
          <p:cNvSpPr>
            <a:spLocks noGrp="1"/>
          </p:cNvSpPr>
          <p:nvPr>
            <p:ph type="title"/>
          </p:nvPr>
        </p:nvSpPr>
        <p:spPr/>
        <p:txBody>
          <a:bodyPr/>
          <a:lstStyle/>
          <a:p>
            <a:r>
              <a:rPr lang="en-US" altLang="zh-CN" smtClean="0">
                <a:latin typeface="Calibri" pitchFamily="34" charset="0"/>
                <a:ea typeface="宋体" charset="-122"/>
              </a:rPr>
              <a:t>TEM Results</a:t>
            </a:r>
            <a:endParaRPr lang="en-SG" altLang="zh-CN" smtClean="0">
              <a:latin typeface="Calibri" pitchFamily="34" charset="0"/>
              <a:ea typeface="宋体" charset="-122"/>
            </a:endParaRPr>
          </a:p>
        </p:txBody>
      </p:sp>
      <p:pic>
        <p:nvPicPr>
          <p:cNvPr id="2051" name="Picture 3"/>
          <p:cNvPicPr>
            <a:picLocks noChangeAspect="1" noChangeArrowheads="1"/>
          </p:cNvPicPr>
          <p:nvPr/>
        </p:nvPicPr>
        <p:blipFill>
          <a:blip r:embed="rId1"/>
          <a:srcRect/>
          <a:stretch>
            <a:fillRect/>
          </a:stretch>
        </p:blipFill>
        <p:spPr bwMode="auto">
          <a:xfrm>
            <a:off x="152400" y="2622550"/>
            <a:ext cx="8915400" cy="3473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1000"/>
                                        <p:tgtEl>
                                          <p:spTgt spid="2051"/>
                                        </p:tgtEl>
                                      </p:cBhvr>
                                    </p:animEffect>
                                    <p:anim calcmode="lin" valueType="num">
                                      <p:cBhvr>
                                        <p:cTn id="18" dur="1000" fill="hold"/>
                                        <p:tgtEl>
                                          <p:spTgt spid="2051"/>
                                        </p:tgtEl>
                                        <p:attrNameLst>
                                          <p:attrName>ppt_x</p:attrName>
                                        </p:attrNameLst>
                                      </p:cBhvr>
                                      <p:tavLst>
                                        <p:tav tm="0">
                                          <p:val>
                                            <p:strVal val="#ppt_x"/>
                                          </p:val>
                                        </p:tav>
                                        <p:tav tm="100000">
                                          <p:val>
                                            <p:strVal val="#ppt_x"/>
                                          </p:val>
                                        </p:tav>
                                      </p:tavLst>
                                    </p:anim>
                                    <p:anim calcmode="lin" valueType="num">
                                      <p:cBhvr>
                                        <p:cTn id="1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81000" y="285750"/>
            <a:ext cx="8305800" cy="647700"/>
          </a:xfrm>
        </p:spPr>
        <p:txBody>
          <a:bodyPr/>
          <a:lstStyle/>
          <a:p>
            <a:r>
              <a:rPr lang="en-US" altLang="zh-CN" smtClean="0">
                <a:latin typeface="Calibri" pitchFamily="34" charset="0"/>
                <a:ea typeface="宋体" charset="-122"/>
              </a:rPr>
              <a:t>Community Question Answering</a:t>
            </a:r>
            <a:endParaRPr lang="en-US" altLang="zh-CN" smtClean="0">
              <a:latin typeface="Calibri" pitchFamily="34" charset="0"/>
              <a:ea typeface="宋体" charset="-122"/>
            </a:endParaRPr>
          </a:p>
        </p:txBody>
      </p:sp>
      <p:sp>
        <p:nvSpPr>
          <p:cNvPr id="3" name="Content Placeholder 2"/>
          <p:cNvSpPr>
            <a:spLocks noGrp="1"/>
          </p:cNvSpPr>
          <p:nvPr>
            <p:ph idx="1"/>
          </p:nvPr>
        </p:nvSpPr>
        <p:spPr>
          <a:xfrm>
            <a:off x="365125" y="5191125"/>
            <a:ext cx="8229600" cy="904875"/>
          </a:xfrm>
        </p:spPr>
        <p:txBody>
          <a:bodyPr/>
          <a:lstStyle/>
          <a:p>
            <a:r>
              <a:rPr lang="en-US" altLang="zh-CN" sz="2400" smtClean="0">
                <a:latin typeface="Calibri" pitchFamily="34" charset="0"/>
                <a:ea typeface="宋体" charset="-122"/>
              </a:rPr>
              <a:t>Open platforms for sharing expertise</a:t>
            </a:r>
            <a:endParaRPr lang="en-US" altLang="zh-CN" sz="2400" smtClean="0">
              <a:latin typeface="Calibri" pitchFamily="34" charset="0"/>
              <a:ea typeface="宋体" charset="-122"/>
            </a:endParaRPr>
          </a:p>
          <a:p>
            <a:r>
              <a:rPr lang="en-US" altLang="zh-CN" sz="2400" smtClean="0">
                <a:latin typeface="Calibri" pitchFamily="34" charset="0"/>
                <a:ea typeface="宋体" charset="-122"/>
              </a:rPr>
              <a:t>Large repositories of valuable knowledge</a:t>
            </a:r>
            <a:endParaRPr lang="en-US" altLang="zh-CN" sz="2400" smtClean="0">
              <a:latin typeface="Calibri" pitchFamily="34" charset="0"/>
              <a:ea typeface="宋体" charset="-122"/>
            </a:endParaRPr>
          </a:p>
        </p:txBody>
      </p:sp>
      <p:sp>
        <p:nvSpPr>
          <p:cNvPr id="16387" name="Slide Number Placeholder 3"/>
          <p:cNvSpPr>
            <a:spLocks noGrp="1"/>
          </p:cNvSpPr>
          <p:nvPr>
            <p:ph type="sldNum" sz="quarter" idx="11"/>
          </p:nvPr>
        </p:nvSpPr>
        <p:spPr>
          <a:xfrm>
            <a:off x="7696200" y="6629400"/>
            <a:ext cx="1295400" cy="228600"/>
          </a:xfrm>
          <a:noFill/>
        </p:spPr>
        <p:txBody>
          <a:bodyPr/>
          <a:lstStyle/>
          <a:p>
            <a:fld id="{5B62D327-E324-4D01-B90B-A414C51EABE3}" type="slidenum">
              <a:rPr lang="en-US" altLang="zh-CN">
                <a:latin typeface="Calibri" pitchFamily="34" charset="0"/>
                <a:ea typeface="宋体" charset="-122"/>
              </a:rPr>
            </a:fld>
            <a:endParaRPr lang="en-US" altLang="zh-CN">
              <a:latin typeface="Calibri" pitchFamily="34" charset="0"/>
              <a:ea typeface="宋体" charset="-122"/>
            </a:endParaRPr>
          </a:p>
        </p:txBody>
      </p:sp>
      <p:pic>
        <p:nvPicPr>
          <p:cNvPr id="21" name="Picture 2"/>
          <p:cNvPicPr>
            <a:picLocks noChangeAspect="1" noChangeArrowheads="1"/>
          </p:cNvPicPr>
          <p:nvPr/>
        </p:nvPicPr>
        <p:blipFill>
          <a:blip r:embed="rId1"/>
          <a:srcRect/>
          <a:stretch>
            <a:fillRect/>
          </a:stretch>
        </p:blipFill>
        <p:spPr bwMode="auto">
          <a:xfrm>
            <a:off x="457200" y="1082675"/>
            <a:ext cx="4343400" cy="3268663"/>
          </a:xfrm>
          <a:prstGeom prst="rect">
            <a:avLst/>
          </a:prstGeom>
          <a:noFill/>
          <a:ln w="9525">
            <a:noFill/>
            <a:miter lim="800000"/>
            <a:headEnd/>
            <a:tailEnd/>
          </a:ln>
        </p:spPr>
      </p:pic>
      <p:pic>
        <p:nvPicPr>
          <p:cNvPr id="11" name="Picture 7"/>
          <p:cNvPicPr>
            <a:picLocks noChangeAspect="1" noChangeArrowheads="1"/>
          </p:cNvPicPr>
          <p:nvPr/>
        </p:nvPicPr>
        <p:blipFill>
          <a:blip r:embed="rId2"/>
          <a:srcRect/>
          <a:stretch>
            <a:fillRect/>
          </a:stretch>
        </p:blipFill>
        <p:spPr bwMode="auto">
          <a:xfrm>
            <a:off x="1524000" y="1752600"/>
            <a:ext cx="3962400" cy="3152775"/>
          </a:xfrm>
          <a:prstGeom prst="rect">
            <a:avLst/>
          </a:prstGeom>
          <a:noFill/>
          <a:ln w="9525">
            <a:noFill/>
            <a:miter lim="800000"/>
            <a:headEnd/>
            <a:tailEnd/>
          </a:ln>
        </p:spPr>
      </p:pic>
      <p:pic>
        <p:nvPicPr>
          <p:cNvPr id="12" name="Picture 4"/>
          <p:cNvPicPr>
            <a:picLocks noChangeAspect="1" noChangeArrowheads="1"/>
          </p:cNvPicPr>
          <p:nvPr/>
        </p:nvPicPr>
        <p:blipFill>
          <a:blip r:embed="rId3"/>
          <a:srcRect/>
          <a:stretch>
            <a:fillRect/>
          </a:stretch>
        </p:blipFill>
        <p:spPr bwMode="auto">
          <a:xfrm>
            <a:off x="2362200" y="2374900"/>
            <a:ext cx="4492625" cy="2654300"/>
          </a:xfrm>
          <a:prstGeom prst="rect">
            <a:avLst/>
          </a:prstGeom>
          <a:noFill/>
          <a:ln w="9525">
            <a:noFill/>
            <a:miter lim="800000"/>
            <a:headEnd/>
            <a:tailEnd/>
          </a:ln>
        </p:spPr>
      </p:pic>
      <p:pic>
        <p:nvPicPr>
          <p:cNvPr id="13" name="Picture 5"/>
          <p:cNvPicPr>
            <a:picLocks noChangeAspect="1" noChangeArrowheads="1"/>
          </p:cNvPicPr>
          <p:nvPr/>
        </p:nvPicPr>
        <p:blipFill>
          <a:blip r:embed="rId4"/>
          <a:srcRect/>
          <a:stretch>
            <a:fillRect/>
          </a:stretch>
        </p:blipFill>
        <p:spPr bwMode="auto">
          <a:xfrm>
            <a:off x="3302000" y="2836863"/>
            <a:ext cx="4927600" cy="2282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1927225"/>
          </a:xfrm>
        </p:spPr>
        <p:txBody>
          <a:bodyPr/>
          <a:lstStyle/>
          <a:p>
            <a:r>
              <a:rPr lang="en-US" altLang="zh-CN" sz="2800" smtClean="0">
                <a:latin typeface="Calibri" pitchFamily="34" charset="0"/>
                <a:ea typeface="宋体" charset="-122"/>
              </a:rPr>
              <a:t>Topic Analysis - topic words</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Top words have strong correlation with top tags under the same topic</a:t>
            </a:r>
            <a:endParaRPr lang="en-US" altLang="zh-CN" sz="2400" smtClean="0">
              <a:latin typeface="Calibri" pitchFamily="34" charset="0"/>
              <a:ea typeface="宋体" charset="-122"/>
            </a:endParaRPr>
          </a:p>
          <a:p>
            <a:endParaRPr lang="en-SG" altLang="zh-CN" smtClean="0">
              <a:latin typeface="Calibri" pitchFamily="34" charset="0"/>
              <a:ea typeface="宋体" charset="-122"/>
            </a:endParaRPr>
          </a:p>
        </p:txBody>
      </p:sp>
      <p:sp>
        <p:nvSpPr>
          <p:cNvPr id="53250" name="Slide Number Placeholder 2"/>
          <p:cNvSpPr>
            <a:spLocks noGrp="1"/>
          </p:cNvSpPr>
          <p:nvPr>
            <p:ph type="sldNum" sz="quarter" idx="11"/>
          </p:nvPr>
        </p:nvSpPr>
        <p:spPr>
          <a:xfrm>
            <a:off x="7708900" y="6629400"/>
            <a:ext cx="1295400" cy="228600"/>
          </a:xfrm>
          <a:noFill/>
        </p:spPr>
        <p:txBody>
          <a:bodyPr/>
          <a:lstStyle/>
          <a:p>
            <a:fld id="{A8C98FC7-D679-47E7-8E11-900CB8F264F4}"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53251" name="Title 3"/>
          <p:cNvSpPr>
            <a:spLocks noGrp="1"/>
          </p:cNvSpPr>
          <p:nvPr>
            <p:ph type="title"/>
          </p:nvPr>
        </p:nvSpPr>
        <p:spPr/>
        <p:txBody>
          <a:bodyPr/>
          <a:lstStyle/>
          <a:p>
            <a:r>
              <a:rPr lang="en-US" altLang="zh-CN" smtClean="0">
                <a:latin typeface="Calibri" pitchFamily="34" charset="0"/>
                <a:ea typeface="宋体" charset="-122"/>
              </a:rPr>
              <a:t>TEM Results</a:t>
            </a:r>
            <a:endParaRPr lang="en-SG" altLang="zh-CN" smtClean="0">
              <a:latin typeface="Calibri" pitchFamily="34" charset="0"/>
              <a:ea typeface="宋体" charset="-122"/>
            </a:endParaRPr>
          </a:p>
        </p:txBody>
      </p:sp>
      <p:pic>
        <p:nvPicPr>
          <p:cNvPr id="5122" name="Picture 2"/>
          <p:cNvPicPr>
            <a:picLocks noChangeAspect="1" noChangeArrowheads="1"/>
          </p:cNvPicPr>
          <p:nvPr/>
        </p:nvPicPr>
        <p:blipFill>
          <a:blip r:embed="rId1"/>
          <a:srcRect/>
          <a:stretch>
            <a:fillRect/>
          </a:stretch>
        </p:blipFill>
        <p:spPr bwMode="auto">
          <a:xfrm>
            <a:off x="114300" y="2971800"/>
            <a:ext cx="8915400" cy="2119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229600" cy="2591479"/>
          </a:xfrm>
          <a:blipFill rotWithShape="1">
            <a:blip r:embed="rId1"/>
            <a:stretch>
              <a:fillRect l="-1481" t="-2353" b="-4235"/>
            </a:stretch>
          </a:blipFill>
        </p:spPr>
        <p:txBody>
          <a:bodyPr/>
          <a:lstStyle/>
          <a:p>
            <a:pPr>
              <a:defRPr/>
            </a:pPr>
            <a:r>
              <a:rPr lang="zh-CN" altLang="en-US">
                <a:noFill/>
              </a:rPr>
              <a:t> </a:t>
            </a:r>
            <a:endParaRPr lang="zh-CN" altLang="en-US">
              <a:noFill/>
            </a:endParaRPr>
          </a:p>
        </p:txBody>
      </p:sp>
      <p:sp>
        <p:nvSpPr>
          <p:cNvPr id="55298" name="Slide Number Placeholder 2"/>
          <p:cNvSpPr>
            <a:spLocks noGrp="1"/>
          </p:cNvSpPr>
          <p:nvPr>
            <p:ph type="sldNum" sz="quarter" idx="11"/>
          </p:nvPr>
        </p:nvSpPr>
        <p:spPr>
          <a:xfrm>
            <a:off x="7708900" y="6629400"/>
            <a:ext cx="1295400" cy="228600"/>
          </a:xfrm>
          <a:noFill/>
        </p:spPr>
        <p:txBody>
          <a:bodyPr/>
          <a:lstStyle/>
          <a:p>
            <a:fld id="{31914FBA-7F81-4368-8AEA-E1B4452EABBE}"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55299" name="Title 3"/>
          <p:cNvSpPr>
            <a:spLocks noGrp="1"/>
          </p:cNvSpPr>
          <p:nvPr>
            <p:ph type="title"/>
          </p:nvPr>
        </p:nvSpPr>
        <p:spPr/>
        <p:txBody>
          <a:bodyPr/>
          <a:lstStyle/>
          <a:p>
            <a:r>
              <a:rPr lang="en-US" altLang="zh-CN" smtClean="0">
                <a:latin typeface="Calibri" pitchFamily="34" charset="0"/>
                <a:ea typeface="宋体" charset="-122"/>
              </a:rPr>
              <a:t>TEM Results</a:t>
            </a:r>
            <a:endParaRPr lang="en-SG" altLang="zh-CN" smtClean="0">
              <a:latin typeface="Calibri" pitchFamily="34" charset="0"/>
              <a:ea typeface="宋体" charset="-122"/>
            </a:endParaRPr>
          </a:p>
        </p:txBody>
      </p:sp>
      <p:pic>
        <p:nvPicPr>
          <p:cNvPr id="3075" name="Picture 3"/>
          <p:cNvPicPr>
            <a:picLocks noChangeAspect="1" noChangeArrowheads="1"/>
          </p:cNvPicPr>
          <p:nvPr/>
        </p:nvPicPr>
        <p:blipFill>
          <a:blip r:embed="rId2"/>
          <a:srcRect/>
          <a:stretch>
            <a:fillRect/>
          </a:stretch>
        </p:blipFill>
        <p:spPr bwMode="auto">
          <a:xfrm>
            <a:off x="-7938" y="3924300"/>
            <a:ext cx="9144001" cy="876300"/>
          </a:xfrm>
          <a:prstGeom prst="rect">
            <a:avLst/>
          </a:prstGeom>
          <a:noFill/>
          <a:ln w="9525">
            <a:noFill/>
            <a:miter lim="800000"/>
            <a:headEnd/>
            <a:tailEnd/>
          </a:ln>
        </p:spPr>
      </p:pic>
      <p:sp>
        <p:nvSpPr>
          <p:cNvPr id="8" name="Rectangle 7"/>
          <p:cNvSpPr/>
          <p:nvPr/>
        </p:nvSpPr>
        <p:spPr>
          <a:xfrm>
            <a:off x="800100" y="4362450"/>
            <a:ext cx="7658100" cy="1460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down)">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229600" cy="5283369"/>
          </a:xfrm>
          <a:blipFill rotWithShape="1">
            <a:blip r:embed="rId1"/>
            <a:stretch>
              <a:fillRect l="-1481" t="-1155" r="-1704"/>
            </a:stretch>
          </a:blipFill>
        </p:spPr>
        <p:txBody>
          <a:bodyPr/>
          <a:lstStyle/>
          <a:p>
            <a:pPr>
              <a:defRPr/>
            </a:pPr>
            <a:r>
              <a:rPr lang="en-SG">
                <a:noFill/>
              </a:rPr>
              <a:t> </a:t>
            </a:r>
            <a:endParaRPr lang="en-SG">
              <a:noFill/>
            </a:endParaRPr>
          </a:p>
        </p:txBody>
      </p:sp>
      <p:sp>
        <p:nvSpPr>
          <p:cNvPr id="57346" name="Slide Number Placeholder 2"/>
          <p:cNvSpPr>
            <a:spLocks noGrp="1"/>
          </p:cNvSpPr>
          <p:nvPr>
            <p:ph type="sldNum" sz="quarter" idx="11"/>
          </p:nvPr>
        </p:nvSpPr>
        <p:spPr>
          <a:xfrm>
            <a:off x="7708900" y="6629400"/>
            <a:ext cx="1295400" cy="228600"/>
          </a:xfrm>
          <a:noFill/>
        </p:spPr>
        <p:txBody>
          <a:bodyPr/>
          <a:lstStyle/>
          <a:p>
            <a:fld id="{45056C19-9679-4DE6-8052-929F84F145BD}"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57347" name="Title 3"/>
          <p:cNvSpPr>
            <a:spLocks noGrp="1"/>
          </p:cNvSpPr>
          <p:nvPr>
            <p:ph type="title"/>
          </p:nvPr>
        </p:nvSpPr>
        <p:spPr/>
        <p:txBody>
          <a:bodyPr/>
          <a:lstStyle/>
          <a:p>
            <a:r>
              <a:rPr lang="en-US" altLang="zh-CN" smtClean="0">
                <a:latin typeface="Calibri" pitchFamily="34" charset="0"/>
                <a:ea typeface="宋体" charset="-122"/>
              </a:rPr>
              <a:t>Recommend Expert Users</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6137275"/>
          </a:xfrm>
        </p:spPr>
        <p:txBody>
          <a:bodyPr/>
          <a:lstStyle/>
          <a:p>
            <a:r>
              <a:rPr lang="en-SG" altLang="zh-CN" sz="2800" smtClean="0">
                <a:latin typeface="Calibri" pitchFamily="34" charset="0"/>
                <a:ea typeface="宋体" charset="-122"/>
              </a:rPr>
              <a:t>Our method </a:t>
            </a:r>
            <a:endParaRPr lang="en-SG" altLang="zh-CN" sz="2800" smtClean="0">
              <a:latin typeface="Calibri" pitchFamily="34" charset="0"/>
              <a:ea typeface="宋体" charset="-122"/>
            </a:endParaRPr>
          </a:p>
          <a:p>
            <a:pPr lvl="1"/>
            <a:r>
              <a:rPr lang="en-SG" altLang="zh-CN" sz="2400" b="1" smtClean="0">
                <a:latin typeface="Calibri" pitchFamily="34" charset="0"/>
                <a:ea typeface="宋体" charset="-122"/>
              </a:rPr>
              <a:t>CQARank</a:t>
            </a:r>
            <a:endParaRPr lang="en-SG" altLang="zh-CN" sz="2400" b="1" smtClean="0">
              <a:latin typeface="Calibri" pitchFamily="34" charset="0"/>
              <a:ea typeface="宋体" charset="-122"/>
            </a:endParaRPr>
          </a:p>
          <a:p>
            <a:r>
              <a:rPr lang="en-SG" altLang="zh-CN" sz="2800" smtClean="0">
                <a:latin typeface="Calibri" pitchFamily="34" charset="0"/>
                <a:ea typeface="宋体" charset="-122"/>
              </a:rPr>
              <a:t>Baselines</a:t>
            </a:r>
            <a:endParaRPr lang="en-SG" altLang="zh-CN" sz="2800" smtClean="0">
              <a:latin typeface="Calibri" pitchFamily="34" charset="0"/>
              <a:ea typeface="宋体" charset="-122"/>
            </a:endParaRPr>
          </a:p>
          <a:p>
            <a:pPr lvl="1">
              <a:buFontTx/>
              <a:buNone/>
            </a:pPr>
            <a:r>
              <a:rPr lang="en-SG" altLang="zh-CN" sz="2400" smtClean="0">
                <a:latin typeface="Calibri" pitchFamily="34" charset="0"/>
                <a:ea typeface="宋体" charset="-122"/>
              </a:rPr>
              <a:t>Link analysis method</a:t>
            </a:r>
            <a:endParaRPr lang="en-SG" altLang="zh-CN" sz="2400" smtClean="0">
              <a:latin typeface="Calibri" pitchFamily="34" charset="0"/>
              <a:ea typeface="宋体" charset="-122"/>
            </a:endParaRPr>
          </a:p>
          <a:p>
            <a:pPr lvl="1"/>
            <a:r>
              <a:rPr lang="en-SG" altLang="zh-CN" sz="2400" smtClean="0">
                <a:latin typeface="Calibri" pitchFamily="34" charset="0"/>
                <a:ea typeface="宋体" charset="-122"/>
              </a:rPr>
              <a:t>In Degree(</a:t>
            </a:r>
            <a:r>
              <a:rPr lang="en-SG" altLang="zh-CN" sz="2400" b="1" smtClean="0">
                <a:latin typeface="Calibri" pitchFamily="34" charset="0"/>
                <a:ea typeface="宋体" charset="-122"/>
              </a:rPr>
              <a:t>ID</a:t>
            </a:r>
            <a:r>
              <a:rPr lang="en-SG" altLang="zh-CN" sz="2400" smtClean="0">
                <a:latin typeface="Calibri" pitchFamily="34" charset="0"/>
                <a:ea typeface="宋体" charset="-122"/>
              </a:rPr>
              <a:t>)</a:t>
            </a:r>
            <a:endParaRPr lang="en-SG" altLang="zh-CN" sz="2400" smtClean="0">
              <a:latin typeface="Calibri" pitchFamily="34" charset="0"/>
              <a:ea typeface="宋体" charset="-122"/>
            </a:endParaRPr>
          </a:p>
          <a:p>
            <a:pPr lvl="1"/>
            <a:r>
              <a:rPr lang="en-SG" altLang="zh-CN" sz="2400" smtClean="0">
                <a:latin typeface="Calibri" pitchFamily="34" charset="0"/>
                <a:ea typeface="宋体" charset="-122"/>
              </a:rPr>
              <a:t>PageRank(</a:t>
            </a:r>
            <a:r>
              <a:rPr lang="en-SG" altLang="zh-CN" sz="2400" b="1" smtClean="0">
                <a:latin typeface="Calibri" pitchFamily="34" charset="0"/>
                <a:ea typeface="宋体" charset="-122"/>
              </a:rPr>
              <a:t>PR</a:t>
            </a:r>
            <a:r>
              <a:rPr lang="en-SG" altLang="zh-CN" sz="2400" smtClean="0">
                <a:latin typeface="Calibri" pitchFamily="34" charset="0"/>
                <a:ea typeface="宋体" charset="-122"/>
              </a:rPr>
              <a:t>)</a:t>
            </a:r>
            <a:endParaRPr lang="en-SG" altLang="zh-CN" sz="2400" smtClean="0">
              <a:latin typeface="Calibri" pitchFamily="34" charset="0"/>
              <a:ea typeface="宋体" charset="-122"/>
            </a:endParaRPr>
          </a:p>
          <a:p>
            <a:pPr lvl="1">
              <a:buFontTx/>
              <a:buNone/>
            </a:pPr>
            <a:r>
              <a:rPr lang="en-SG" altLang="zh-CN" sz="2400" smtClean="0">
                <a:latin typeface="Calibri" pitchFamily="34" charset="0"/>
                <a:ea typeface="宋体" charset="-122"/>
              </a:rPr>
              <a:t>Probabilistic generative model</a:t>
            </a:r>
            <a:endParaRPr lang="en-SG" altLang="zh-CN" sz="2400" smtClean="0">
              <a:latin typeface="Calibri" pitchFamily="34" charset="0"/>
              <a:ea typeface="宋体" charset="-122"/>
            </a:endParaRPr>
          </a:p>
          <a:p>
            <a:pPr lvl="1"/>
            <a:r>
              <a:rPr lang="en-SG" altLang="zh-CN" sz="2400" b="1" smtClean="0">
                <a:latin typeface="Calibri" pitchFamily="34" charset="0"/>
                <a:ea typeface="宋体" charset="-122"/>
              </a:rPr>
              <a:t>TEM</a:t>
            </a:r>
            <a:r>
              <a:rPr lang="en-SG" altLang="zh-CN" sz="2400" smtClean="0">
                <a:latin typeface="Calibri" pitchFamily="34" charset="0"/>
                <a:ea typeface="宋体" charset="-122"/>
              </a:rPr>
              <a:t>(Part of our method)</a:t>
            </a:r>
            <a:endParaRPr lang="en-SG" altLang="zh-CN" sz="2400" smtClean="0">
              <a:latin typeface="Calibri" pitchFamily="34" charset="0"/>
              <a:ea typeface="宋体" charset="-122"/>
            </a:endParaRPr>
          </a:p>
          <a:p>
            <a:pPr lvl="1"/>
            <a:r>
              <a:rPr lang="en-SG" altLang="zh-CN" sz="2400" b="1" smtClean="0">
                <a:latin typeface="Calibri" pitchFamily="34" charset="0"/>
                <a:ea typeface="宋体" charset="-122"/>
              </a:rPr>
              <a:t>UQA</a:t>
            </a:r>
            <a:r>
              <a:rPr lang="en-SG" altLang="zh-CN" sz="2400" smtClean="0">
                <a:latin typeface="Calibri" pitchFamily="34" charset="0"/>
                <a:ea typeface="宋体" charset="-122"/>
              </a:rPr>
              <a:t>( Guo et al. CIKM08)</a:t>
            </a:r>
            <a:endParaRPr lang="en-SG" altLang="zh-CN" sz="2400" smtClean="0">
              <a:latin typeface="Calibri" pitchFamily="34" charset="0"/>
              <a:ea typeface="宋体" charset="-122"/>
            </a:endParaRPr>
          </a:p>
          <a:p>
            <a:pPr lvl="1">
              <a:buFontTx/>
              <a:buNone/>
            </a:pPr>
            <a:r>
              <a:rPr lang="en-SG" altLang="zh-CN" sz="2400" smtClean="0">
                <a:latin typeface="Calibri" pitchFamily="34" charset="0"/>
                <a:ea typeface="宋体" charset="-122"/>
              </a:rPr>
              <a:t>Combine </a:t>
            </a:r>
            <a:r>
              <a:rPr lang="en-US" altLang="zh-CN" sz="2400" smtClean="0">
                <a:latin typeface="Calibri" pitchFamily="34" charset="0"/>
                <a:ea typeface="宋体" charset="-122"/>
              </a:rPr>
              <a:t>l</a:t>
            </a:r>
            <a:r>
              <a:rPr lang="en-SG" altLang="zh-CN" sz="2400" smtClean="0">
                <a:latin typeface="Calibri" pitchFamily="34" charset="0"/>
                <a:ea typeface="宋体" charset="-122"/>
              </a:rPr>
              <a:t>ink analysis and topic model</a:t>
            </a:r>
            <a:endParaRPr lang="en-SG" altLang="zh-CN" sz="2400" smtClean="0">
              <a:latin typeface="Calibri" pitchFamily="34" charset="0"/>
              <a:ea typeface="宋体" charset="-122"/>
            </a:endParaRPr>
          </a:p>
          <a:p>
            <a:pPr lvl="1"/>
            <a:r>
              <a:rPr lang="en-SG" altLang="zh-CN" sz="2400" smtClean="0">
                <a:latin typeface="Calibri" pitchFamily="34" charset="0"/>
                <a:ea typeface="宋体" charset="-122"/>
              </a:rPr>
              <a:t>Topic Sensitive PageRank(</a:t>
            </a:r>
            <a:r>
              <a:rPr lang="en-SG" altLang="zh-CN" sz="2400" b="1" smtClean="0">
                <a:latin typeface="Calibri" pitchFamily="34" charset="0"/>
                <a:ea typeface="宋体" charset="-122"/>
              </a:rPr>
              <a:t>TSPR</a:t>
            </a:r>
            <a:r>
              <a:rPr lang="en-SG" altLang="zh-CN" sz="2400" smtClean="0">
                <a:latin typeface="Calibri" pitchFamily="34" charset="0"/>
                <a:ea typeface="宋体" charset="-122"/>
              </a:rPr>
              <a:t>)(Zhou et al. CIKM12)</a:t>
            </a:r>
            <a:endParaRPr lang="en-SG" altLang="zh-CN" sz="2400" smtClean="0">
              <a:latin typeface="Calibri" pitchFamily="34" charset="0"/>
              <a:ea typeface="宋体" charset="-122"/>
            </a:endParaRPr>
          </a:p>
          <a:p>
            <a:pPr lvl="1"/>
            <a:endParaRPr lang="en-US" altLang="zh-CN" smtClean="0">
              <a:latin typeface="Calibri" pitchFamily="34" charset="0"/>
              <a:ea typeface="宋体" charset="-122"/>
            </a:endParaRPr>
          </a:p>
          <a:p>
            <a:endParaRPr lang="en-SG" altLang="zh-CN" smtClean="0">
              <a:latin typeface="Calibri" pitchFamily="34" charset="0"/>
              <a:ea typeface="宋体" charset="-122"/>
            </a:endParaRPr>
          </a:p>
        </p:txBody>
      </p:sp>
      <p:sp>
        <p:nvSpPr>
          <p:cNvPr id="59394" name="Slide Number Placeholder 2"/>
          <p:cNvSpPr>
            <a:spLocks noGrp="1"/>
          </p:cNvSpPr>
          <p:nvPr>
            <p:ph type="sldNum" sz="quarter" idx="11"/>
          </p:nvPr>
        </p:nvSpPr>
        <p:spPr>
          <a:xfrm>
            <a:off x="7708900" y="6629400"/>
            <a:ext cx="1295400" cy="228600"/>
          </a:xfrm>
          <a:noFill/>
        </p:spPr>
        <p:txBody>
          <a:bodyPr/>
          <a:lstStyle/>
          <a:p>
            <a:fld id="{401FA737-1C55-49CE-9497-67F565290A12}"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59395" name="Title 3"/>
          <p:cNvSpPr>
            <a:spLocks noGrp="1"/>
          </p:cNvSpPr>
          <p:nvPr>
            <p:ph type="title"/>
          </p:nvPr>
        </p:nvSpPr>
        <p:spPr/>
        <p:txBody>
          <a:bodyPr/>
          <a:lstStyle/>
          <a:p>
            <a:r>
              <a:rPr lang="en-US" altLang="zh-CN" smtClean="0">
                <a:latin typeface="Calibri" pitchFamily="34" charset="0"/>
                <a:ea typeface="宋体" charset="-122"/>
              </a:rPr>
              <a:t>Recommend Expert Users</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wipe(down)">
                                      <p:cBhvr>
                                        <p:cTn id="34" dur="500"/>
                                        <p:tgtEl>
                                          <p:spTgt spid="2">
                                            <p:txEl>
                                              <p:pRg st="7" end="7"/>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wipe(down)">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wipe(down)">
                                      <p:cBhvr>
                                        <p:cTn id="42" dur="500"/>
                                        <p:tgtEl>
                                          <p:spTgt spid="2">
                                            <p:txEl>
                                              <p:pRg st="9" end="9"/>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wipe(down)">
                                      <p:cBhvr>
                                        <p:cTn id="4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229600" cy="2296013"/>
          </a:xfrm>
          <a:blipFill rotWithShape="1">
            <a:blip r:embed="rId1"/>
            <a:stretch>
              <a:fillRect l="-1481" t="-2660" b="-6649"/>
            </a:stretch>
          </a:blipFill>
        </p:spPr>
        <p:txBody>
          <a:bodyPr/>
          <a:lstStyle/>
          <a:p>
            <a:pPr>
              <a:defRPr/>
            </a:pPr>
            <a:r>
              <a:rPr lang="en-SG">
                <a:noFill/>
              </a:rPr>
              <a:t> </a:t>
            </a:r>
            <a:endParaRPr lang="en-SG">
              <a:noFill/>
            </a:endParaRPr>
          </a:p>
        </p:txBody>
      </p:sp>
      <p:sp>
        <p:nvSpPr>
          <p:cNvPr id="61442" name="Slide Number Placeholder 2"/>
          <p:cNvSpPr>
            <a:spLocks noGrp="1"/>
          </p:cNvSpPr>
          <p:nvPr>
            <p:ph type="sldNum" sz="quarter" idx="11"/>
          </p:nvPr>
        </p:nvSpPr>
        <p:spPr>
          <a:xfrm>
            <a:off x="7708900" y="6629400"/>
            <a:ext cx="1295400" cy="228600"/>
          </a:xfrm>
          <a:noFill/>
        </p:spPr>
        <p:txBody>
          <a:bodyPr/>
          <a:lstStyle/>
          <a:p>
            <a:fld id="{A418629D-73DF-4741-99E3-F107439A5274}"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61443" name="Title 3"/>
          <p:cNvSpPr>
            <a:spLocks noGrp="1"/>
          </p:cNvSpPr>
          <p:nvPr>
            <p:ph type="title"/>
          </p:nvPr>
        </p:nvSpPr>
        <p:spPr/>
        <p:txBody>
          <a:bodyPr/>
          <a:lstStyle/>
          <a:p>
            <a:r>
              <a:rPr lang="en-US" altLang="zh-CN" smtClean="0">
                <a:latin typeface="Calibri" pitchFamily="34" charset="0"/>
                <a:ea typeface="宋体" charset="-122"/>
              </a:rPr>
              <a:t>Recommend Expert Users</a:t>
            </a:r>
            <a:endParaRPr lang="en-SG" altLang="zh-CN" smtClean="0">
              <a:latin typeface="Calibri" pitchFamily="34" charset="0"/>
              <a:ea typeface="宋体" charset="-122"/>
            </a:endParaRPr>
          </a:p>
        </p:txBody>
      </p:sp>
      <p:pic>
        <p:nvPicPr>
          <p:cNvPr id="4101" name="Picture 5"/>
          <p:cNvPicPr>
            <a:picLocks noChangeAspect="1" noChangeArrowheads="1"/>
          </p:cNvPicPr>
          <p:nvPr/>
        </p:nvPicPr>
        <p:blipFill>
          <a:blip r:embed="rId2"/>
          <a:srcRect/>
          <a:stretch>
            <a:fillRect/>
          </a:stretch>
        </p:blipFill>
        <p:spPr bwMode="auto">
          <a:xfrm>
            <a:off x="1257300" y="3581400"/>
            <a:ext cx="6667500" cy="2200275"/>
          </a:xfrm>
          <a:prstGeom prst="rect">
            <a:avLst/>
          </a:prstGeom>
          <a:noFill/>
          <a:ln w="9525">
            <a:noFill/>
            <a:miter lim="800000"/>
            <a:headEnd/>
            <a:tailEnd/>
          </a:ln>
        </p:spPr>
      </p:pic>
      <p:sp>
        <p:nvSpPr>
          <p:cNvPr id="12" name="Rectangle 11"/>
          <p:cNvSpPr/>
          <p:nvPr/>
        </p:nvSpPr>
        <p:spPr>
          <a:xfrm>
            <a:off x="4953000" y="4165600"/>
            <a:ext cx="762000" cy="1371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13" name="Rectangle 12"/>
          <p:cNvSpPr/>
          <p:nvPr/>
        </p:nvSpPr>
        <p:spPr>
          <a:xfrm>
            <a:off x="5943600" y="4165600"/>
            <a:ext cx="762000" cy="1371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14" name="Rectangle 13"/>
          <p:cNvSpPr/>
          <p:nvPr/>
        </p:nvSpPr>
        <p:spPr>
          <a:xfrm>
            <a:off x="6934200" y="4165600"/>
            <a:ext cx="762000" cy="1371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fade">
                                      <p:cBhvr>
                                        <p:cTn id="20" dur="1000"/>
                                        <p:tgtEl>
                                          <p:spTgt spid="4101"/>
                                        </p:tgtEl>
                                      </p:cBhvr>
                                    </p:animEffect>
                                    <p:anim calcmode="lin" valueType="num">
                                      <p:cBhvr>
                                        <p:cTn id="21" dur="1000" fill="hold"/>
                                        <p:tgtEl>
                                          <p:spTgt spid="4101"/>
                                        </p:tgtEl>
                                        <p:attrNameLst>
                                          <p:attrName>ppt_x</p:attrName>
                                        </p:attrNameLst>
                                      </p:cBhvr>
                                      <p:tavLst>
                                        <p:tav tm="0">
                                          <p:val>
                                            <p:strVal val="#ppt_x"/>
                                          </p:val>
                                        </p:tav>
                                        <p:tav tm="100000">
                                          <p:val>
                                            <p:strVal val="#ppt_x"/>
                                          </p:val>
                                        </p:tav>
                                      </p:tavLst>
                                    </p:anim>
                                    <p:anim calcmode="lin" valueType="num">
                                      <p:cBhvr>
                                        <p:cTn id="22"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229600" cy="5299208"/>
          </a:xfrm>
          <a:blipFill rotWithShape="1">
            <a:blip r:embed="rId1"/>
            <a:stretch>
              <a:fillRect l="-1481" t="-1151" r="-1556"/>
            </a:stretch>
          </a:blipFill>
        </p:spPr>
        <p:txBody>
          <a:bodyPr/>
          <a:lstStyle/>
          <a:p>
            <a:pPr>
              <a:defRPr/>
            </a:pPr>
            <a:r>
              <a:rPr lang="en-SG">
                <a:noFill/>
              </a:rPr>
              <a:t> </a:t>
            </a:r>
            <a:endParaRPr lang="en-SG">
              <a:noFill/>
            </a:endParaRPr>
          </a:p>
        </p:txBody>
      </p:sp>
      <p:sp>
        <p:nvSpPr>
          <p:cNvPr id="63490" name="Slide Number Placeholder 2"/>
          <p:cNvSpPr>
            <a:spLocks noGrp="1"/>
          </p:cNvSpPr>
          <p:nvPr>
            <p:ph type="sldNum" sz="quarter" idx="11"/>
          </p:nvPr>
        </p:nvSpPr>
        <p:spPr>
          <a:xfrm>
            <a:off x="7708900" y="6629400"/>
            <a:ext cx="1295400" cy="228600"/>
          </a:xfrm>
          <a:noFill/>
        </p:spPr>
        <p:txBody>
          <a:bodyPr/>
          <a:lstStyle/>
          <a:p>
            <a:fld id="{BA236992-53FD-46B7-9594-822E7C642BB5}"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63491" name="Title 3"/>
          <p:cNvSpPr>
            <a:spLocks noGrp="1"/>
          </p:cNvSpPr>
          <p:nvPr>
            <p:ph type="title"/>
          </p:nvPr>
        </p:nvSpPr>
        <p:spPr/>
        <p:txBody>
          <a:bodyPr/>
          <a:lstStyle/>
          <a:p>
            <a:r>
              <a:rPr lang="en-US" altLang="zh-CN" smtClean="0">
                <a:latin typeface="Calibri" pitchFamily="34" charset="0"/>
                <a:ea typeface="宋体" charset="-122"/>
              </a:rPr>
              <a:t>Recommend Answers</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down)">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1114425"/>
          </a:xfrm>
        </p:spPr>
        <p:txBody>
          <a:bodyPr/>
          <a:lstStyle/>
          <a:p>
            <a:r>
              <a:rPr lang="en-US" altLang="zh-CN" sz="2800" smtClean="0">
                <a:latin typeface="Calibri" pitchFamily="34" charset="0"/>
                <a:ea typeface="宋体" charset="-122"/>
              </a:rPr>
              <a:t>Result</a:t>
            </a:r>
            <a:endParaRPr lang="en-US" altLang="zh-CN" sz="2800" smtClean="0">
              <a:latin typeface="Calibri" pitchFamily="34" charset="0"/>
              <a:ea typeface="宋体" charset="-122"/>
            </a:endParaRPr>
          </a:p>
          <a:p>
            <a:endParaRPr lang="en-US" altLang="zh-CN" smtClean="0">
              <a:latin typeface="Calibri" pitchFamily="34" charset="0"/>
              <a:ea typeface="宋体" charset="-122"/>
            </a:endParaRPr>
          </a:p>
        </p:txBody>
      </p:sp>
      <p:sp>
        <p:nvSpPr>
          <p:cNvPr id="65538" name="Slide Number Placeholder 2"/>
          <p:cNvSpPr>
            <a:spLocks noGrp="1"/>
          </p:cNvSpPr>
          <p:nvPr>
            <p:ph type="sldNum" sz="quarter" idx="11"/>
          </p:nvPr>
        </p:nvSpPr>
        <p:spPr>
          <a:xfrm>
            <a:off x="7708900" y="6629400"/>
            <a:ext cx="1295400" cy="228600"/>
          </a:xfrm>
          <a:noFill/>
        </p:spPr>
        <p:txBody>
          <a:bodyPr/>
          <a:lstStyle/>
          <a:p>
            <a:fld id="{E7063D38-591F-4E1C-A860-D3AE53CAD954}"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65539" name="Title 3"/>
          <p:cNvSpPr>
            <a:spLocks noGrp="1"/>
          </p:cNvSpPr>
          <p:nvPr>
            <p:ph type="title"/>
          </p:nvPr>
        </p:nvSpPr>
        <p:spPr/>
        <p:txBody>
          <a:bodyPr/>
          <a:lstStyle/>
          <a:p>
            <a:r>
              <a:rPr lang="en-US" altLang="zh-CN" smtClean="0">
                <a:latin typeface="Calibri" pitchFamily="34" charset="0"/>
                <a:ea typeface="宋体" charset="-122"/>
              </a:rPr>
              <a:t>Recommend Answers</a:t>
            </a:r>
            <a:endParaRPr lang="en-SG" altLang="zh-CN" smtClean="0">
              <a:latin typeface="Calibri" pitchFamily="34" charset="0"/>
              <a:ea typeface="宋体" charset="-122"/>
            </a:endParaRPr>
          </a:p>
        </p:txBody>
      </p:sp>
      <p:pic>
        <p:nvPicPr>
          <p:cNvPr id="7170" name="Picture 2"/>
          <p:cNvPicPr>
            <a:picLocks noChangeAspect="1" noChangeArrowheads="1"/>
          </p:cNvPicPr>
          <p:nvPr/>
        </p:nvPicPr>
        <p:blipFill>
          <a:blip r:embed="rId1"/>
          <a:srcRect/>
          <a:stretch>
            <a:fillRect/>
          </a:stretch>
        </p:blipFill>
        <p:spPr bwMode="auto">
          <a:xfrm>
            <a:off x="1247775" y="2136775"/>
            <a:ext cx="6648450" cy="2238375"/>
          </a:xfrm>
          <a:prstGeom prst="rect">
            <a:avLst/>
          </a:prstGeom>
          <a:noFill/>
          <a:ln w="9525">
            <a:noFill/>
            <a:miter lim="800000"/>
            <a:headEnd/>
            <a:tailEnd/>
          </a:ln>
        </p:spPr>
      </p:pic>
      <p:sp>
        <p:nvSpPr>
          <p:cNvPr id="7" name="Rectangle 6"/>
          <p:cNvSpPr/>
          <p:nvPr/>
        </p:nvSpPr>
        <p:spPr>
          <a:xfrm>
            <a:off x="2667000" y="3708400"/>
            <a:ext cx="609600" cy="254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9" name="Rectangle 8"/>
          <p:cNvSpPr/>
          <p:nvPr/>
        </p:nvSpPr>
        <p:spPr>
          <a:xfrm>
            <a:off x="4953000" y="2730500"/>
            <a:ext cx="685800" cy="13843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10" name="Rectangle 9"/>
          <p:cNvSpPr/>
          <p:nvPr/>
        </p:nvSpPr>
        <p:spPr>
          <a:xfrm>
            <a:off x="5943600" y="2743200"/>
            <a:ext cx="685800" cy="13843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11" name="Rectangle 10"/>
          <p:cNvSpPr/>
          <p:nvPr/>
        </p:nvSpPr>
        <p:spPr>
          <a:xfrm>
            <a:off x="6934200" y="2743200"/>
            <a:ext cx="685800" cy="13843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229600" cy="4142673"/>
          </a:xfrm>
          <a:blipFill rotWithShape="1">
            <a:blip r:embed="rId1"/>
            <a:stretch>
              <a:fillRect l="-1481" t="-1473" r="-889" b="-3240"/>
            </a:stretch>
          </a:blipFill>
        </p:spPr>
        <p:txBody>
          <a:bodyPr/>
          <a:lstStyle/>
          <a:p>
            <a:pPr>
              <a:defRPr/>
            </a:pPr>
            <a:r>
              <a:rPr lang="zh-CN" altLang="en-US">
                <a:noFill/>
              </a:rPr>
              <a:t> </a:t>
            </a:r>
            <a:endParaRPr lang="zh-CN" altLang="en-US">
              <a:noFill/>
            </a:endParaRPr>
          </a:p>
        </p:txBody>
      </p:sp>
      <p:sp>
        <p:nvSpPr>
          <p:cNvPr id="67586" name="Slide Number Placeholder 2"/>
          <p:cNvSpPr>
            <a:spLocks noGrp="1"/>
          </p:cNvSpPr>
          <p:nvPr>
            <p:ph type="sldNum" sz="quarter" idx="11"/>
          </p:nvPr>
        </p:nvSpPr>
        <p:spPr>
          <a:xfrm>
            <a:off x="7708900" y="6629400"/>
            <a:ext cx="1295400" cy="228600"/>
          </a:xfrm>
          <a:noFill/>
        </p:spPr>
        <p:txBody>
          <a:bodyPr/>
          <a:lstStyle/>
          <a:p>
            <a:fld id="{8BCC35D7-C323-4BCD-8AA1-62C4463B0F8C}"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67587" name="Title 3"/>
          <p:cNvSpPr>
            <a:spLocks noGrp="1"/>
          </p:cNvSpPr>
          <p:nvPr>
            <p:ph type="title"/>
          </p:nvPr>
        </p:nvSpPr>
        <p:spPr/>
        <p:txBody>
          <a:bodyPr/>
          <a:lstStyle/>
          <a:p>
            <a:r>
              <a:rPr lang="en-US" altLang="zh-CN" smtClean="0">
                <a:latin typeface="Calibri" pitchFamily="34" charset="0"/>
                <a:ea typeface="宋体" charset="-122"/>
              </a:rPr>
              <a:t>Recommend Similar Questions</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229600" cy="3711785"/>
          </a:xfrm>
          <a:blipFill rotWithShape="1">
            <a:blip r:embed="rId1"/>
            <a:stretch>
              <a:fillRect l="-1481" t="-1645" b="-3783"/>
            </a:stretch>
          </a:blipFill>
        </p:spPr>
        <p:txBody>
          <a:bodyPr/>
          <a:lstStyle/>
          <a:p>
            <a:pPr>
              <a:defRPr/>
            </a:pPr>
            <a:r>
              <a:rPr lang="zh-CN" altLang="en-US">
                <a:noFill/>
              </a:rPr>
              <a:t> </a:t>
            </a:r>
            <a:endParaRPr lang="zh-CN" altLang="en-US">
              <a:noFill/>
            </a:endParaRPr>
          </a:p>
        </p:txBody>
      </p:sp>
      <p:sp>
        <p:nvSpPr>
          <p:cNvPr id="69634" name="Slide Number Placeholder 2"/>
          <p:cNvSpPr>
            <a:spLocks noGrp="1"/>
          </p:cNvSpPr>
          <p:nvPr>
            <p:ph type="sldNum" sz="quarter" idx="11"/>
          </p:nvPr>
        </p:nvSpPr>
        <p:spPr>
          <a:xfrm>
            <a:off x="7708900" y="6629400"/>
            <a:ext cx="1295400" cy="228600"/>
          </a:xfrm>
          <a:noFill/>
        </p:spPr>
        <p:txBody>
          <a:bodyPr/>
          <a:lstStyle/>
          <a:p>
            <a:fld id="{028673D4-A994-47A3-91FA-7734A41C3F49}"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69635" name="Title 3"/>
          <p:cNvSpPr>
            <a:spLocks noGrp="1"/>
          </p:cNvSpPr>
          <p:nvPr>
            <p:ph type="title"/>
          </p:nvPr>
        </p:nvSpPr>
        <p:spPr/>
        <p:txBody>
          <a:bodyPr/>
          <a:lstStyle/>
          <a:p>
            <a:r>
              <a:rPr lang="en-US" altLang="zh-CN" smtClean="0">
                <a:latin typeface="Calibri" pitchFamily="34" charset="0"/>
                <a:ea typeface="宋体" charset="-122"/>
              </a:rPr>
              <a:t>Recommend Similar Questions</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665413"/>
          </a:xfrm>
        </p:spPr>
        <p:txBody>
          <a:bodyPr/>
          <a:lstStyle/>
          <a:p>
            <a:r>
              <a:rPr lang="en-US" altLang="zh-CN" sz="2800" smtClean="0">
                <a:latin typeface="Calibri" pitchFamily="34" charset="0"/>
                <a:ea typeface="宋体" charset="-122"/>
              </a:rPr>
              <a:t>Baseline</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TSPR(LDA), UQA, SimTag</a:t>
            </a:r>
            <a:endParaRPr lang="en-US" altLang="zh-CN" sz="2400" smtClean="0">
              <a:latin typeface="Calibri" pitchFamily="34" charset="0"/>
              <a:ea typeface="宋体" charset="-122"/>
            </a:endParaRPr>
          </a:p>
          <a:p>
            <a:r>
              <a:rPr lang="en-US" altLang="zh-CN" sz="2800" smtClean="0">
                <a:latin typeface="Calibri" pitchFamily="34" charset="0"/>
                <a:ea typeface="宋体" charset="-122"/>
              </a:rPr>
              <a:t>Evaluation Criteria</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Precision@K, Average rank of similar questions, Mean reciprocal rank (MRR), Cumulative distribution of ranks (CDR)</a:t>
            </a:r>
            <a:endParaRPr lang="en-US" altLang="zh-CN" sz="2400" smtClean="0">
              <a:latin typeface="Calibri" pitchFamily="34" charset="0"/>
              <a:ea typeface="宋体" charset="-122"/>
            </a:endParaRPr>
          </a:p>
        </p:txBody>
      </p:sp>
      <p:sp>
        <p:nvSpPr>
          <p:cNvPr id="71682" name="Slide Number Placeholder 2"/>
          <p:cNvSpPr>
            <a:spLocks noGrp="1"/>
          </p:cNvSpPr>
          <p:nvPr>
            <p:ph type="sldNum" sz="quarter" idx="11"/>
          </p:nvPr>
        </p:nvSpPr>
        <p:spPr>
          <a:xfrm>
            <a:off x="7708900" y="6629400"/>
            <a:ext cx="1295400" cy="228600"/>
          </a:xfrm>
          <a:noFill/>
        </p:spPr>
        <p:txBody>
          <a:bodyPr/>
          <a:lstStyle/>
          <a:p>
            <a:fld id="{302ED098-053F-4C0E-90E1-3172DF688AB5}"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71683" name="Title 3"/>
          <p:cNvSpPr>
            <a:spLocks noGrp="1"/>
          </p:cNvSpPr>
          <p:nvPr>
            <p:ph type="title"/>
          </p:nvPr>
        </p:nvSpPr>
        <p:spPr/>
        <p:txBody>
          <a:bodyPr/>
          <a:lstStyle/>
          <a:p>
            <a:r>
              <a:rPr lang="en-US" altLang="zh-CN" smtClean="0">
                <a:latin typeface="Calibri" pitchFamily="34" charset="0"/>
                <a:ea typeface="宋体" charset="-122"/>
              </a:rPr>
              <a:t>Recommend Similar Questions</a:t>
            </a:r>
            <a:endParaRPr lang="en-SG" altLang="zh-CN" smtClean="0">
              <a:latin typeface="Calibri" pitchFamily="34" charset="0"/>
              <a:ea typeface="宋体" charset="-122"/>
            </a:endParaRPr>
          </a:p>
        </p:txBody>
      </p:sp>
      <p:sp>
        <p:nvSpPr>
          <p:cNvPr id="71684" name="Footer Placeholder 3"/>
          <p:cNvSpPr txBox="1"/>
          <p:nvPr/>
        </p:nvSpPr>
        <p:spPr bwMode="auto">
          <a:xfrm>
            <a:off x="3124200" y="6629400"/>
            <a:ext cx="2895600" cy="152400"/>
          </a:xfrm>
          <a:prstGeom prst="rect">
            <a:avLst/>
          </a:prstGeom>
          <a:noFill/>
          <a:ln w="9525">
            <a:noFill/>
            <a:miter lim="800000"/>
          </a:ln>
        </p:spPr>
        <p:txBody>
          <a:bodyPr/>
          <a:lstStyle/>
          <a:p>
            <a:pPr algn="ctr"/>
            <a:r>
              <a:rPr lang="en-US" altLang="zh-CN" sz="1200">
                <a:solidFill>
                  <a:schemeClr val="bg1"/>
                </a:solidFill>
                <a:latin typeface="Calibri" pitchFamily="34" charset="0"/>
              </a:rPr>
              <a:t>CIKM2013</a:t>
            </a:r>
            <a:endParaRPr lang="en-US" altLang="zh-CN" sz="1200">
              <a:solidFill>
                <a:schemeClr val="bg1"/>
              </a:solidFill>
              <a:latin typeface="Calibri" pitchFamily="34" charset="0"/>
            </a:endParaRPr>
          </a:p>
        </p:txBody>
      </p:sp>
      <p:pic>
        <p:nvPicPr>
          <p:cNvPr id="8194" name="Picture 2"/>
          <p:cNvPicPr>
            <a:picLocks noChangeAspect="1" noChangeArrowheads="1"/>
          </p:cNvPicPr>
          <p:nvPr/>
        </p:nvPicPr>
        <p:blipFill>
          <a:blip r:embed="rId1"/>
          <a:srcRect/>
          <a:stretch>
            <a:fillRect/>
          </a:stretch>
        </p:blipFill>
        <p:spPr bwMode="auto">
          <a:xfrm>
            <a:off x="1138238" y="4105275"/>
            <a:ext cx="6953250" cy="1685925"/>
          </a:xfrm>
          <a:prstGeom prst="rect">
            <a:avLst/>
          </a:prstGeom>
          <a:noFill/>
          <a:ln w="9525">
            <a:noFill/>
            <a:miter lim="800000"/>
            <a:headEnd/>
            <a:tailEnd/>
          </a:ln>
        </p:spPr>
      </p:pic>
      <p:sp>
        <p:nvSpPr>
          <p:cNvPr id="7" name="Rectangle 6"/>
          <p:cNvSpPr/>
          <p:nvPr/>
        </p:nvSpPr>
        <p:spPr>
          <a:xfrm>
            <a:off x="2917825" y="4618038"/>
            <a:ext cx="44958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fade">
                                      <p:cBhvr>
                                        <p:cTn id="25" dur="1000"/>
                                        <p:tgtEl>
                                          <p:spTgt spid="8194"/>
                                        </p:tgtEl>
                                      </p:cBhvr>
                                    </p:animEffect>
                                    <p:anim calcmode="lin" valueType="num">
                                      <p:cBhvr>
                                        <p:cTn id="26" dur="1000" fill="hold"/>
                                        <p:tgtEl>
                                          <p:spTgt spid="8194"/>
                                        </p:tgtEl>
                                        <p:attrNameLst>
                                          <p:attrName>ppt_x</p:attrName>
                                        </p:attrNameLst>
                                      </p:cBhvr>
                                      <p:tavLst>
                                        <p:tav tm="0">
                                          <p:val>
                                            <p:strVal val="#ppt_x"/>
                                          </p:val>
                                        </p:tav>
                                        <p:tav tm="100000">
                                          <p:val>
                                            <p:strVal val="#ppt_x"/>
                                          </p:val>
                                        </p:tav>
                                      </p:tavLst>
                                    </p:anim>
                                    <p:anim calcmode="lin" valueType="num">
                                      <p:cBhvr>
                                        <p:cTn id="27"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505075"/>
          </a:xfrm>
        </p:spPr>
        <p:txBody>
          <a:bodyPr/>
          <a:lstStyle/>
          <a:p>
            <a:r>
              <a:rPr lang="en-US" altLang="zh-CN" sz="2800" smtClean="0">
                <a:latin typeface="Calibri" pitchFamily="34" charset="0"/>
                <a:ea typeface="宋体" charset="-122"/>
              </a:rPr>
              <a:t>Poor expertise matching</a:t>
            </a:r>
            <a:endParaRPr lang="en-US" altLang="zh-CN" sz="2800" smtClean="0">
              <a:latin typeface="Calibri" pitchFamily="34" charset="0"/>
              <a:ea typeface="宋体" charset="-122"/>
            </a:endParaRPr>
          </a:p>
          <a:p>
            <a:r>
              <a:rPr lang="en-US" altLang="zh-CN" sz="2800" smtClean="0">
                <a:latin typeface="Calibri" pitchFamily="34" charset="0"/>
                <a:ea typeface="宋体" charset="-122"/>
              </a:rPr>
              <a:t>Low-quality answers</a:t>
            </a:r>
            <a:endParaRPr lang="en-US" altLang="zh-CN" sz="2800" smtClean="0">
              <a:latin typeface="Calibri" pitchFamily="34" charset="0"/>
              <a:ea typeface="宋体" charset="-122"/>
            </a:endParaRPr>
          </a:p>
          <a:p>
            <a:r>
              <a:rPr lang="en-US" altLang="zh-CN" sz="2800" smtClean="0">
                <a:latin typeface="Calibri" pitchFamily="34" charset="0"/>
                <a:ea typeface="宋体" charset="-122"/>
              </a:rPr>
              <a:t>Under-utilized archived questions</a:t>
            </a:r>
            <a:endParaRPr lang="en-US" altLang="zh-CN" sz="2800" smtClean="0">
              <a:latin typeface="Calibri" pitchFamily="34" charset="0"/>
              <a:ea typeface="宋体" charset="-122"/>
            </a:endParaRPr>
          </a:p>
          <a:p>
            <a:r>
              <a:rPr lang="en-US" altLang="zh-CN" sz="2800" smtClean="0">
                <a:latin typeface="Calibri" pitchFamily="34" charset="0"/>
                <a:ea typeface="宋体" charset="-122"/>
              </a:rPr>
              <a:t>Fundamental question: how to model </a:t>
            </a:r>
            <a:r>
              <a:rPr lang="en-US" altLang="zh-CN" sz="2800" i="1" smtClean="0">
                <a:solidFill>
                  <a:srgbClr val="FF0000"/>
                </a:solidFill>
                <a:latin typeface="Calibri" pitchFamily="34" charset="0"/>
                <a:ea typeface="宋体" charset="-122"/>
              </a:rPr>
              <a:t>topics</a:t>
            </a:r>
            <a:r>
              <a:rPr lang="en-US" altLang="zh-CN" sz="2800" smtClean="0">
                <a:latin typeface="Calibri" pitchFamily="34" charset="0"/>
                <a:ea typeface="宋体" charset="-122"/>
              </a:rPr>
              <a:t> and </a:t>
            </a:r>
            <a:r>
              <a:rPr lang="en-US" altLang="zh-CN" sz="2800" i="1" smtClean="0">
                <a:solidFill>
                  <a:srgbClr val="FF0000"/>
                </a:solidFill>
                <a:latin typeface="Calibri" pitchFamily="34" charset="0"/>
                <a:ea typeface="宋体" charset="-122"/>
              </a:rPr>
              <a:t>expertise</a:t>
            </a:r>
            <a:r>
              <a:rPr lang="en-US" altLang="zh-CN" sz="2800" smtClean="0">
                <a:latin typeface="Calibri" pitchFamily="34" charset="0"/>
                <a:ea typeface="宋体" charset="-122"/>
              </a:rPr>
              <a:t> in CQA sites</a:t>
            </a:r>
            <a:endParaRPr lang="en-SG" altLang="zh-CN" sz="2800" smtClean="0">
              <a:latin typeface="Calibri" pitchFamily="34" charset="0"/>
              <a:ea typeface="宋体" charset="-122"/>
            </a:endParaRPr>
          </a:p>
        </p:txBody>
      </p:sp>
      <p:sp>
        <p:nvSpPr>
          <p:cNvPr id="18434" name="Slide Number Placeholder 2"/>
          <p:cNvSpPr>
            <a:spLocks noGrp="1"/>
          </p:cNvSpPr>
          <p:nvPr>
            <p:ph type="sldNum" sz="quarter" idx="11"/>
          </p:nvPr>
        </p:nvSpPr>
        <p:spPr>
          <a:xfrm>
            <a:off x="7696200" y="6629400"/>
            <a:ext cx="1295400" cy="228600"/>
          </a:xfrm>
          <a:noFill/>
        </p:spPr>
        <p:txBody>
          <a:bodyPr/>
          <a:lstStyle/>
          <a:p>
            <a:fld id="{BE4E714B-52B0-4BA2-AFE3-6CB82833E75F}"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18435" name="Title 3"/>
          <p:cNvSpPr>
            <a:spLocks noGrp="1"/>
          </p:cNvSpPr>
          <p:nvPr>
            <p:ph type="title"/>
          </p:nvPr>
        </p:nvSpPr>
        <p:spPr/>
        <p:txBody>
          <a:bodyPr/>
          <a:lstStyle/>
          <a:p>
            <a:r>
              <a:rPr lang="en-US" altLang="zh-CN" smtClean="0">
                <a:latin typeface="Calibri" pitchFamily="34" charset="0"/>
                <a:ea typeface="宋体" charset="-122"/>
              </a:rPr>
              <a:t>Existing CQA Mechanism Challenges</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457200" y="1295400"/>
            <a:ext cx="8229600" cy="1828193"/>
          </a:xfrm>
          <a:blipFill rotWithShape="1">
            <a:blip r:embed="rId1"/>
            <a:stretch>
              <a:fillRect l="-1481" t="-3344" r="-1778"/>
            </a:stretch>
          </a:blipFill>
        </p:spPr>
        <p:txBody>
          <a:bodyPr/>
          <a:lstStyle/>
          <a:p>
            <a:pPr>
              <a:defRPr/>
            </a:pPr>
            <a:r>
              <a:rPr lang="en-SG">
                <a:noFill/>
              </a:rPr>
              <a:t> </a:t>
            </a:r>
            <a:endParaRPr lang="en-SG">
              <a:noFill/>
            </a:endParaRPr>
          </a:p>
        </p:txBody>
      </p:sp>
      <p:sp>
        <p:nvSpPr>
          <p:cNvPr id="73730" name="Slide Number Placeholder 2"/>
          <p:cNvSpPr>
            <a:spLocks noGrp="1"/>
          </p:cNvSpPr>
          <p:nvPr>
            <p:ph type="sldNum" sz="quarter" idx="11"/>
          </p:nvPr>
        </p:nvSpPr>
        <p:spPr>
          <a:xfrm>
            <a:off x="7708900" y="6629400"/>
            <a:ext cx="1295400" cy="228600"/>
          </a:xfrm>
          <a:noFill/>
        </p:spPr>
        <p:txBody>
          <a:bodyPr/>
          <a:lstStyle/>
          <a:p>
            <a:fld id="{23FDE997-6A40-490C-ACB0-0670E3FD7755}"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73731" name="Title 3"/>
          <p:cNvSpPr>
            <a:spLocks noGrp="1"/>
          </p:cNvSpPr>
          <p:nvPr>
            <p:ph type="title"/>
          </p:nvPr>
        </p:nvSpPr>
        <p:spPr/>
        <p:txBody>
          <a:bodyPr/>
          <a:lstStyle/>
          <a:p>
            <a:r>
              <a:rPr lang="en-US" altLang="zh-CN" smtClean="0">
                <a:latin typeface="Calibri" pitchFamily="34" charset="0"/>
                <a:ea typeface="宋体" charset="-122"/>
              </a:rPr>
              <a:t>Parameter Sensitivity Analysis</a:t>
            </a:r>
            <a:endParaRPr lang="en-SG" altLang="zh-CN" smtClean="0">
              <a:latin typeface="Calibri" pitchFamily="34" charset="0"/>
              <a:ea typeface="宋体" charset="-122"/>
            </a:endParaRPr>
          </a:p>
        </p:txBody>
      </p:sp>
      <p:pic>
        <p:nvPicPr>
          <p:cNvPr id="9218" name="Picture 2"/>
          <p:cNvPicPr>
            <a:picLocks noChangeAspect="1" noChangeArrowheads="1"/>
          </p:cNvPicPr>
          <p:nvPr/>
        </p:nvPicPr>
        <p:blipFill>
          <a:blip r:embed="rId2"/>
          <a:srcRect/>
          <a:stretch>
            <a:fillRect/>
          </a:stretch>
        </p:blipFill>
        <p:spPr bwMode="auto">
          <a:xfrm>
            <a:off x="685800" y="2720975"/>
            <a:ext cx="3733800" cy="3070225"/>
          </a:xfrm>
          <a:prstGeom prst="rect">
            <a:avLst/>
          </a:prstGeom>
          <a:noFill/>
          <a:ln w="9525">
            <a:noFill/>
            <a:miter lim="800000"/>
            <a:headEnd/>
            <a:tailEnd/>
          </a:ln>
        </p:spPr>
      </p:pic>
      <p:pic>
        <p:nvPicPr>
          <p:cNvPr id="9219" name="Picture 3"/>
          <p:cNvPicPr>
            <a:picLocks noChangeAspect="1" noChangeArrowheads="1"/>
          </p:cNvPicPr>
          <p:nvPr/>
        </p:nvPicPr>
        <p:blipFill>
          <a:blip r:embed="rId3"/>
          <a:srcRect/>
          <a:stretch>
            <a:fillRect/>
          </a:stretch>
        </p:blipFill>
        <p:spPr bwMode="auto">
          <a:xfrm>
            <a:off x="4894263" y="2720975"/>
            <a:ext cx="3792537" cy="307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a:bodyPr>
          <a:lstStyle/>
          <a:p>
            <a:pPr>
              <a:defRPr/>
            </a:pPr>
            <a:r>
              <a:rPr lang="en-US" dirty="0">
                <a:solidFill>
                  <a:schemeClr val="tx1">
                    <a:lumMod val="50000"/>
                    <a:lumOff val="50000"/>
                  </a:schemeClr>
                </a:solidFill>
                <a:latin typeface="Calibri" pitchFamily="34" charset="0"/>
              </a:rPr>
              <a:t>Motivation</a:t>
            </a:r>
            <a:endParaRPr lang="en-US" dirty="0">
              <a:solidFill>
                <a:schemeClr val="tx1">
                  <a:lumMod val="50000"/>
                  <a:lumOff val="50000"/>
                </a:schemeClr>
              </a:solidFill>
              <a:latin typeface="Calibri" pitchFamily="34" charset="0"/>
            </a:endParaRPr>
          </a:p>
          <a:p>
            <a:pPr>
              <a:defRPr/>
            </a:pPr>
            <a:r>
              <a:rPr lang="en-US" dirty="0" smtClean="0">
                <a:solidFill>
                  <a:schemeClr val="tx1">
                    <a:lumMod val="50000"/>
                    <a:lumOff val="50000"/>
                  </a:schemeClr>
                </a:solidFill>
                <a:latin typeface="Calibri" pitchFamily="34" charset="0"/>
              </a:rPr>
              <a:t>Related Work</a:t>
            </a:r>
            <a:endParaRPr lang="en-US" dirty="0" smtClean="0">
              <a:solidFill>
                <a:schemeClr val="tx1">
                  <a:lumMod val="50000"/>
                  <a:lumOff val="50000"/>
                </a:schemeClr>
              </a:solidFill>
              <a:latin typeface="Calibri" pitchFamily="34" charset="0"/>
            </a:endParaRPr>
          </a:p>
          <a:p>
            <a:pPr>
              <a:defRPr/>
            </a:pPr>
            <a:r>
              <a:rPr lang="en-US" dirty="0">
                <a:solidFill>
                  <a:schemeClr val="tx1">
                    <a:lumMod val="50000"/>
                    <a:lumOff val="50000"/>
                  </a:schemeClr>
                </a:solidFill>
                <a:latin typeface="Calibri" pitchFamily="34" charset="0"/>
              </a:rPr>
              <a:t>Our Method</a:t>
            </a:r>
            <a:endParaRPr lang="en-US" dirty="0">
              <a:solidFill>
                <a:schemeClr val="tx1">
                  <a:lumMod val="50000"/>
                  <a:lumOff val="50000"/>
                </a:schemeClr>
              </a:solidFill>
              <a:latin typeface="Calibri" pitchFamily="34" charset="0"/>
            </a:endParaRPr>
          </a:p>
          <a:p>
            <a:pPr lvl="1">
              <a:defRPr/>
            </a:pPr>
            <a:r>
              <a:rPr lang="en-US" dirty="0" smtClean="0">
                <a:solidFill>
                  <a:schemeClr val="tx1">
                    <a:lumMod val="50000"/>
                    <a:lumOff val="50000"/>
                  </a:schemeClr>
                </a:solidFill>
                <a:latin typeface="Calibri" pitchFamily="34" charset="0"/>
              </a:rPr>
              <a:t>Method Overview</a:t>
            </a:r>
            <a:endParaRPr lang="en-US" dirty="0" smtClean="0">
              <a:solidFill>
                <a:schemeClr val="tx1">
                  <a:lumMod val="50000"/>
                  <a:lumOff val="50000"/>
                </a:schemeClr>
              </a:solidFill>
              <a:latin typeface="Calibri" pitchFamily="34" charset="0"/>
            </a:endParaRPr>
          </a:p>
          <a:p>
            <a:pPr lvl="1">
              <a:defRPr/>
            </a:pPr>
            <a:r>
              <a:rPr lang="en-US" dirty="0">
                <a:solidFill>
                  <a:schemeClr val="tx1">
                    <a:lumMod val="50000"/>
                    <a:lumOff val="50000"/>
                  </a:schemeClr>
                </a:solidFill>
                <a:latin typeface="Calibri" pitchFamily="34" charset="0"/>
              </a:rPr>
              <a:t>Topic Expertise Model</a:t>
            </a:r>
            <a:endParaRPr lang="en-US" dirty="0">
              <a:solidFill>
                <a:schemeClr val="tx1">
                  <a:lumMod val="50000"/>
                  <a:lumOff val="50000"/>
                </a:schemeClr>
              </a:solidFill>
              <a:latin typeface="Calibri" pitchFamily="34" charset="0"/>
            </a:endParaRPr>
          </a:p>
          <a:p>
            <a:pPr lvl="1">
              <a:defRPr/>
            </a:pPr>
            <a:r>
              <a:rPr lang="en-US" altLang="zh-CN" dirty="0" err="1">
                <a:solidFill>
                  <a:schemeClr val="tx1">
                    <a:lumMod val="50000"/>
                    <a:lumOff val="50000"/>
                  </a:schemeClr>
                </a:solidFill>
                <a:latin typeface="Calibri" pitchFamily="34" charset="0"/>
              </a:rPr>
              <a:t>CQARank</a:t>
            </a:r>
            <a:endParaRPr lang="en-US" dirty="0">
              <a:solidFill>
                <a:schemeClr val="tx1">
                  <a:lumMod val="50000"/>
                  <a:lumOff val="50000"/>
                </a:schemeClr>
              </a:solidFill>
              <a:latin typeface="Calibri" pitchFamily="34" charset="0"/>
            </a:endParaRPr>
          </a:p>
          <a:p>
            <a:pPr marL="342900" lvl="1" indent="-342900">
              <a:buFontTx/>
              <a:buChar char="•"/>
              <a:defRPr/>
            </a:pPr>
            <a:r>
              <a:rPr lang="en-US" sz="3200" dirty="0">
                <a:solidFill>
                  <a:schemeClr val="tx1">
                    <a:lumMod val="50000"/>
                    <a:lumOff val="50000"/>
                  </a:schemeClr>
                </a:solidFill>
                <a:latin typeface="Calibri" pitchFamily="34" charset="0"/>
                <a:ea typeface="+mn-ea"/>
                <a:cs typeface="+mn-cs"/>
              </a:rPr>
              <a:t>Experiments</a:t>
            </a:r>
            <a:endParaRPr lang="en-US" sz="3200" dirty="0">
              <a:solidFill>
                <a:schemeClr val="tx1">
                  <a:lumMod val="50000"/>
                  <a:lumOff val="50000"/>
                </a:schemeClr>
              </a:solidFill>
              <a:latin typeface="Calibri" pitchFamily="34" charset="0"/>
              <a:ea typeface="+mn-ea"/>
              <a:cs typeface="+mn-cs"/>
            </a:endParaRPr>
          </a:p>
          <a:p>
            <a:pPr>
              <a:defRPr/>
            </a:pPr>
            <a:r>
              <a:rPr lang="en-US" b="1" dirty="0">
                <a:latin typeface="Calibri" pitchFamily="34" charset="0"/>
              </a:rPr>
              <a:t>Summary</a:t>
            </a:r>
            <a:endParaRPr lang="en-US" b="1" dirty="0">
              <a:latin typeface="Calibri" pitchFamily="34" charset="0"/>
            </a:endParaRPr>
          </a:p>
        </p:txBody>
      </p:sp>
      <p:pic>
        <p:nvPicPr>
          <p:cNvPr id="75779" name="Picture 4" descr="http://t2.gstatic.com/images?q=tbn:ANd9GcT27xpcwckmN9jk-vmlk7H_uKN4A9ntU2bdPZxDP-f1kUrhvRNV"/>
          <p:cNvPicPr>
            <a:picLocks noChangeAspect="1" noChangeArrowheads="1"/>
          </p:cNvPicPr>
          <p:nvPr/>
        </p:nvPicPr>
        <p:blipFill>
          <a:blip r:embed="rId1"/>
          <a:srcRect/>
          <a:stretch>
            <a:fillRect/>
          </a:stretch>
        </p:blipFill>
        <p:spPr bwMode="auto">
          <a:xfrm>
            <a:off x="6858000" y="228600"/>
            <a:ext cx="2066925" cy="2219325"/>
          </a:xfrm>
          <a:prstGeom prst="rect">
            <a:avLst/>
          </a:prstGeom>
          <a:noFill/>
          <a:ln w="9525">
            <a:noFill/>
            <a:miter lim="800000"/>
            <a:headEnd/>
            <a:tailEnd/>
          </a:ln>
        </p:spPr>
      </p:pic>
      <p:sp>
        <p:nvSpPr>
          <p:cNvPr id="75780" name="Slide Number Placeholder 6"/>
          <p:cNvSpPr>
            <a:spLocks noGrp="1"/>
          </p:cNvSpPr>
          <p:nvPr>
            <p:ph type="sldNum" sz="quarter" idx="11"/>
          </p:nvPr>
        </p:nvSpPr>
        <p:spPr>
          <a:xfrm>
            <a:off x="7708900" y="6629400"/>
            <a:ext cx="1295400" cy="228600"/>
          </a:xfrm>
          <a:noFill/>
        </p:spPr>
        <p:txBody>
          <a:bodyPr/>
          <a:lstStyle/>
          <a:p>
            <a:fld id="{00DD5155-7BF1-432C-BA76-B850E8B0749D}"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364038"/>
          </a:xfrm>
        </p:spPr>
        <p:txBody>
          <a:bodyPr/>
          <a:lstStyle/>
          <a:p>
            <a:r>
              <a:rPr lang="en-US" altLang="zh-CN" sz="2800" smtClean="0">
                <a:latin typeface="Calibri" pitchFamily="34" charset="0"/>
                <a:ea typeface="宋体" charset="-122"/>
              </a:rPr>
              <a:t>Conclusions</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A probabilistic generative model to jointly model topics and expertise in CQA services</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CQARank algorithm to combine textual content learning with link analysis</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Our model is generalized and applicable for various CQA tasks</a:t>
            </a:r>
            <a:endParaRPr lang="en-US" altLang="zh-CN" sz="2400" smtClean="0">
              <a:latin typeface="Calibri" pitchFamily="34" charset="0"/>
              <a:ea typeface="宋体" charset="-122"/>
            </a:endParaRPr>
          </a:p>
          <a:p>
            <a:r>
              <a:rPr lang="en-US" altLang="zh-CN" sz="2800" smtClean="0">
                <a:latin typeface="Calibri" pitchFamily="34" charset="0"/>
                <a:ea typeface="宋体" charset="-122"/>
              </a:rPr>
              <a:t>Future Work</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Temporal analysis of topic expertise and interests in CQA</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Social influence of experts</a:t>
            </a:r>
            <a:endParaRPr lang="en-US" altLang="zh-CN" sz="2400" smtClean="0">
              <a:latin typeface="Calibri" pitchFamily="34" charset="0"/>
              <a:ea typeface="宋体" charset="-122"/>
            </a:endParaRPr>
          </a:p>
        </p:txBody>
      </p:sp>
      <p:sp>
        <p:nvSpPr>
          <p:cNvPr id="77826" name="Slide Number Placeholder 2"/>
          <p:cNvSpPr>
            <a:spLocks noGrp="1"/>
          </p:cNvSpPr>
          <p:nvPr>
            <p:ph type="sldNum" sz="quarter" idx="11"/>
          </p:nvPr>
        </p:nvSpPr>
        <p:spPr>
          <a:xfrm>
            <a:off x="7708900" y="6629400"/>
            <a:ext cx="1295400" cy="228600"/>
          </a:xfrm>
          <a:noFill/>
        </p:spPr>
        <p:txBody>
          <a:bodyPr/>
          <a:lstStyle/>
          <a:p>
            <a:fld id="{7963D861-390A-4183-8029-FB9631FF234A}"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77827" name="Title 3"/>
          <p:cNvSpPr>
            <a:spLocks noGrp="1"/>
          </p:cNvSpPr>
          <p:nvPr>
            <p:ph type="title"/>
          </p:nvPr>
        </p:nvSpPr>
        <p:spPr/>
        <p:txBody>
          <a:bodyPr/>
          <a:lstStyle/>
          <a:p>
            <a:r>
              <a:rPr lang="en-US" altLang="zh-CN" smtClean="0">
                <a:latin typeface="Calibri" pitchFamily="34" charset="0"/>
                <a:ea typeface="宋体" charset="-122"/>
              </a:rPr>
              <a:t>Summary</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ctrTitle"/>
          </p:nvPr>
        </p:nvSpPr>
        <p:spPr>
          <a:xfrm>
            <a:off x="685800" y="2357438"/>
            <a:ext cx="7772400" cy="1016000"/>
          </a:xfrm>
          <a:solidFill>
            <a:srgbClr val="FFFFFF"/>
          </a:solidFill>
          <a:ln>
            <a:solidFill>
              <a:srgbClr val="000000"/>
            </a:solidFill>
          </a:ln>
        </p:spPr>
        <p:txBody>
          <a:bodyPr/>
          <a:lstStyle/>
          <a:p>
            <a:r>
              <a:rPr lang="en-US" altLang="zh-CN" sz="6000" b="0" smtClean="0">
                <a:latin typeface="Calibri" pitchFamily="34" charset="0"/>
                <a:ea typeface="宋体" charset="-122"/>
              </a:rPr>
              <a:t>Thank you</a:t>
            </a:r>
            <a:endParaRPr lang="en-SG" altLang="zh-CN" sz="6000" b="0" smtClean="0">
              <a:ea typeface="宋体" charset="-122"/>
            </a:endParaRPr>
          </a:p>
        </p:txBody>
      </p:sp>
      <p:sp>
        <p:nvSpPr>
          <p:cNvPr id="79874" name="Subtitle 2"/>
          <p:cNvSpPr>
            <a:spLocks noGrp="1"/>
          </p:cNvSpPr>
          <p:nvPr>
            <p:ph type="subTitle" idx="1"/>
          </p:nvPr>
        </p:nvSpPr>
        <p:spPr/>
        <p:txBody>
          <a:bodyPr/>
          <a:lstStyle/>
          <a:p>
            <a:r>
              <a:rPr lang="en-US" altLang="zh-CN" smtClean="0">
                <a:ea typeface="宋体" charset="-122"/>
              </a:rPr>
              <a:t>Q&amp;A</a:t>
            </a:r>
            <a:endParaRPr lang="en-SG" altLang="zh-CN" smtClean="0">
              <a:ea typeface="宋体"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2"/>
          <p:cNvSpPr>
            <a:spLocks noGrp="1"/>
          </p:cNvSpPr>
          <p:nvPr>
            <p:ph type="sldNum" sz="quarter" idx="11"/>
          </p:nvPr>
        </p:nvSpPr>
        <p:spPr>
          <a:xfrm>
            <a:off x="7708900" y="6629400"/>
            <a:ext cx="1295400" cy="228600"/>
          </a:xfrm>
          <a:noFill/>
        </p:spPr>
        <p:txBody>
          <a:bodyPr/>
          <a:lstStyle/>
          <a:p>
            <a:fld id="{2E20CB35-19A0-45FB-A525-2CDD13A17C32}"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20482" name="Title 3"/>
          <p:cNvSpPr>
            <a:spLocks noGrp="1"/>
          </p:cNvSpPr>
          <p:nvPr>
            <p:ph type="title"/>
          </p:nvPr>
        </p:nvSpPr>
        <p:spPr/>
        <p:txBody>
          <a:bodyPr/>
          <a:lstStyle/>
          <a:p>
            <a:r>
              <a:rPr lang="en-US" altLang="zh-CN" smtClean="0">
                <a:latin typeface="Calibri" pitchFamily="34" charset="0"/>
                <a:ea typeface="宋体" charset="-122"/>
              </a:rPr>
              <a:t>Motivation</a:t>
            </a:r>
            <a:endParaRPr lang="en-SG" altLang="zh-CN" smtClean="0">
              <a:latin typeface="Calibri" pitchFamily="34" charset="0"/>
              <a:ea typeface="宋体" charset="-122"/>
            </a:endParaRPr>
          </a:p>
        </p:txBody>
      </p:sp>
      <p:sp>
        <p:nvSpPr>
          <p:cNvPr id="7" name="Rounded Rectangle 6"/>
          <p:cNvSpPr/>
          <p:nvPr/>
        </p:nvSpPr>
        <p:spPr>
          <a:xfrm>
            <a:off x="406400" y="3860800"/>
            <a:ext cx="754063" cy="479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rPr>
              <a:t>Vote</a:t>
            </a:r>
            <a:endParaRPr lang="en-SG" dirty="0">
              <a:solidFill>
                <a:schemeClr val="tx1"/>
              </a:solidFill>
              <a:latin typeface="Calibri" pitchFamily="34" charset="0"/>
            </a:endParaRPr>
          </a:p>
        </p:txBody>
      </p:sp>
      <p:sp>
        <p:nvSpPr>
          <p:cNvPr id="8" name="Rounded Rectangle 7"/>
          <p:cNvSpPr/>
          <p:nvPr/>
        </p:nvSpPr>
        <p:spPr>
          <a:xfrm>
            <a:off x="7531100" y="3352800"/>
            <a:ext cx="900113" cy="479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rPr>
              <a:t>Tag</a:t>
            </a:r>
            <a:endParaRPr lang="en-SG" dirty="0">
              <a:solidFill>
                <a:schemeClr val="tx1"/>
              </a:solidFill>
              <a:latin typeface="Calibri" pitchFamily="34" charset="0"/>
            </a:endParaRPr>
          </a:p>
        </p:txBody>
      </p:sp>
      <p:sp>
        <p:nvSpPr>
          <p:cNvPr id="14" name="Rounded Rectangle 13"/>
          <p:cNvSpPr/>
          <p:nvPr/>
        </p:nvSpPr>
        <p:spPr>
          <a:xfrm>
            <a:off x="7593013" y="4576763"/>
            <a:ext cx="827087" cy="479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rPr>
              <a:t>User</a:t>
            </a:r>
            <a:endParaRPr lang="en-SG" dirty="0">
              <a:solidFill>
                <a:schemeClr val="tx1"/>
              </a:solidFill>
              <a:latin typeface="Calibri" pitchFamily="34" charset="0"/>
            </a:endParaRPr>
          </a:p>
        </p:txBody>
      </p:sp>
      <p:sp>
        <p:nvSpPr>
          <p:cNvPr id="19" name="Content Placeholder 1"/>
          <p:cNvSpPr>
            <a:spLocks noGrp="1"/>
          </p:cNvSpPr>
          <p:nvPr>
            <p:ph idx="1"/>
          </p:nvPr>
        </p:nvSpPr>
        <p:spPr>
          <a:xfrm>
            <a:off x="457200" y="1295400"/>
            <a:ext cx="8229600" cy="523875"/>
          </a:xfrm>
        </p:spPr>
        <p:txBody>
          <a:bodyPr/>
          <a:lstStyle/>
          <a:p>
            <a:r>
              <a:rPr lang="en-US" altLang="zh-CN" sz="2800" smtClean="0">
                <a:latin typeface="Calibri" pitchFamily="34" charset="0"/>
                <a:ea typeface="宋体" charset="-122"/>
              </a:rPr>
              <a:t>A case study of Stack Overflow</a:t>
            </a:r>
            <a:endParaRPr lang="en-US" altLang="zh-CN" sz="2800" smtClean="0">
              <a:latin typeface="Calibri" pitchFamily="34" charset="0"/>
              <a:ea typeface="宋体" charset="-122"/>
            </a:endParaRPr>
          </a:p>
        </p:txBody>
      </p:sp>
      <p:sp>
        <p:nvSpPr>
          <p:cNvPr id="21" name="Rounded Rectangle 20"/>
          <p:cNvSpPr/>
          <p:nvPr/>
        </p:nvSpPr>
        <p:spPr>
          <a:xfrm>
            <a:off x="381000" y="2236788"/>
            <a:ext cx="1196975" cy="4778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rPr>
              <a:t>Question</a:t>
            </a:r>
            <a:endParaRPr lang="en-SG" dirty="0">
              <a:solidFill>
                <a:schemeClr val="tx1"/>
              </a:solidFill>
              <a:latin typeface="Calibri" pitchFamily="34" charset="0"/>
            </a:endParaRPr>
          </a:p>
        </p:txBody>
      </p:sp>
      <p:sp>
        <p:nvSpPr>
          <p:cNvPr id="22" name="Rounded Rectangle 21"/>
          <p:cNvSpPr/>
          <p:nvPr/>
        </p:nvSpPr>
        <p:spPr>
          <a:xfrm>
            <a:off x="381000" y="5486400"/>
            <a:ext cx="990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rPr>
              <a:t>Answer</a:t>
            </a:r>
            <a:endParaRPr lang="en-SG" dirty="0">
              <a:solidFill>
                <a:schemeClr val="tx1"/>
              </a:solidFill>
              <a:latin typeface="Calibri" pitchFamily="34" charset="0"/>
            </a:endParaRPr>
          </a:p>
        </p:txBody>
      </p:sp>
      <p:pic>
        <p:nvPicPr>
          <p:cNvPr id="4098" name="Picture 2"/>
          <p:cNvPicPr>
            <a:picLocks noChangeAspect="1" noChangeArrowheads="1"/>
          </p:cNvPicPr>
          <p:nvPr/>
        </p:nvPicPr>
        <p:blipFill>
          <a:blip r:embed="rId1"/>
          <a:srcRect/>
          <a:stretch>
            <a:fillRect/>
          </a:stretch>
        </p:blipFill>
        <p:spPr bwMode="auto">
          <a:xfrm>
            <a:off x="2057400" y="1752600"/>
            <a:ext cx="5167313" cy="4711700"/>
          </a:xfrm>
          <a:prstGeom prst="rect">
            <a:avLst/>
          </a:prstGeom>
          <a:noFill/>
          <a:ln w="9525">
            <a:noFill/>
            <a:miter lim="800000"/>
            <a:headEnd/>
            <a:tailEnd/>
          </a:ln>
        </p:spPr>
      </p:pic>
      <p:cxnSp>
        <p:nvCxnSpPr>
          <p:cNvPr id="44" name="Straight Arrow Connector 43"/>
          <p:cNvCxnSpPr>
            <a:stCxn id="8" idx="1"/>
            <a:endCxn id="25" idx="3"/>
          </p:cNvCxnSpPr>
          <p:nvPr/>
        </p:nvCxnSpPr>
        <p:spPr>
          <a:xfrm flipH="1" flipV="1">
            <a:off x="4343400" y="3557588"/>
            <a:ext cx="3187700" cy="3492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4" idx="1"/>
            <a:endCxn id="34" idx="3"/>
          </p:cNvCxnSpPr>
          <p:nvPr/>
        </p:nvCxnSpPr>
        <p:spPr>
          <a:xfrm flipH="1" flipV="1">
            <a:off x="7142163" y="3921125"/>
            <a:ext cx="450850" cy="89535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 idx="3"/>
            <a:endCxn id="20" idx="1"/>
          </p:cNvCxnSpPr>
          <p:nvPr/>
        </p:nvCxnSpPr>
        <p:spPr>
          <a:xfrm flipV="1">
            <a:off x="1160463" y="3097213"/>
            <a:ext cx="922337" cy="10033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3"/>
            <a:endCxn id="23" idx="1"/>
          </p:cNvCxnSpPr>
          <p:nvPr/>
        </p:nvCxnSpPr>
        <p:spPr>
          <a:xfrm>
            <a:off x="1160463" y="4100513"/>
            <a:ext cx="998537" cy="15763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1" idx="3"/>
          </p:cNvCxnSpPr>
          <p:nvPr/>
        </p:nvCxnSpPr>
        <p:spPr>
          <a:xfrm>
            <a:off x="1577975" y="2474913"/>
            <a:ext cx="479425"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2" idx="3"/>
          </p:cNvCxnSpPr>
          <p:nvPr/>
        </p:nvCxnSpPr>
        <p:spPr>
          <a:xfrm>
            <a:off x="1371600" y="5715000"/>
            <a:ext cx="685800" cy="3048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082800" y="2792413"/>
            <a:ext cx="355600" cy="609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23" name="Rectangle 22"/>
          <p:cNvSpPr/>
          <p:nvPr/>
        </p:nvSpPr>
        <p:spPr>
          <a:xfrm>
            <a:off x="2159000" y="5410200"/>
            <a:ext cx="355600" cy="5334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25" name="Rectangle 24"/>
          <p:cNvSpPr/>
          <p:nvPr/>
        </p:nvSpPr>
        <p:spPr>
          <a:xfrm>
            <a:off x="2489200" y="3429000"/>
            <a:ext cx="1854200" cy="25717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
        <p:nvSpPr>
          <p:cNvPr id="34" name="Rectangle 33"/>
          <p:cNvSpPr/>
          <p:nvPr/>
        </p:nvSpPr>
        <p:spPr>
          <a:xfrm>
            <a:off x="5867400" y="3733800"/>
            <a:ext cx="1274763" cy="3746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altLang="zh-CN">
              <a:solidFill>
                <a:srgbClr val="FFFFFF"/>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down)">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4"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down)">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par>
                                <p:cTn id="58" presetID="22" presetClass="entr" presetSubtype="4"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down)">
                                      <p:cBhvr>
                                        <p:cTn id="60" dur="500"/>
                                        <p:tgtEl>
                                          <p:spTgt spid="51"/>
                                        </p:tgtEl>
                                      </p:cBhvr>
                                    </p:animEffect>
                                  </p:childTnLst>
                                </p:cTn>
                              </p:par>
                              <p:par>
                                <p:cTn id="61" presetID="22" presetClass="entr" presetSubtype="4"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down)">
                                      <p:cBhvr>
                                        <p:cTn id="63" dur="500"/>
                                        <p:tgtEl>
                                          <p:spTgt spid="5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21" grpId="0" animBg="1"/>
      <p:bldP spid="22" grpId="0" animBg="1"/>
      <p:bldP spid="20" grpId="0" animBg="1"/>
      <p:bldP spid="23" grpId="0" animBg="1"/>
      <p:bldP spid="25"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13350"/>
          </a:xfrm>
        </p:spPr>
        <p:txBody>
          <a:bodyPr/>
          <a:lstStyle/>
          <a:p>
            <a:r>
              <a:rPr lang="en-US" altLang="zh-CN" sz="2800" smtClean="0">
                <a:latin typeface="Calibri" pitchFamily="34" charset="0"/>
                <a:ea typeface="宋体" charset="-122"/>
              </a:rPr>
              <a:t>Propose a principle approach to jointly model topics and expertise in CQA</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No one is expert in all topical interests </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Each new question should be routed to answerers interested in related topics with the right level of expertise</a:t>
            </a:r>
            <a:endParaRPr lang="en-US" altLang="zh-CN" sz="2400" smtClean="0">
              <a:latin typeface="Calibri" pitchFamily="34" charset="0"/>
              <a:ea typeface="宋体" charset="-122"/>
            </a:endParaRPr>
          </a:p>
          <a:p>
            <a:pPr lvl="1">
              <a:buFontTx/>
              <a:buChar char="•"/>
            </a:pPr>
            <a:r>
              <a:rPr lang="en-US" altLang="zh-CN" smtClean="0">
                <a:latin typeface="Calibri" pitchFamily="34" charset="0"/>
                <a:ea typeface="宋体" charset="-122"/>
              </a:rPr>
              <a:t>Achieve better understanding of both user topical interest and expertise by leveraging tagging and voting information</a:t>
            </a:r>
            <a:endParaRPr lang="en-US" altLang="zh-CN" smtClean="0">
              <a:latin typeface="Calibri" pitchFamily="34" charset="0"/>
              <a:ea typeface="宋体" charset="-122"/>
            </a:endParaRPr>
          </a:p>
          <a:p>
            <a:pPr lvl="1"/>
            <a:r>
              <a:rPr lang="en-US" altLang="zh-CN" sz="2400" smtClean="0">
                <a:latin typeface="Calibri" pitchFamily="34" charset="0"/>
                <a:ea typeface="宋体" charset="-122"/>
              </a:rPr>
              <a:t>Tags are important user-generated category information of Q&amp;A posts</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Votes indicate a CQA community’s long term review result for a given user’s expertise under a specific topic</a:t>
            </a:r>
            <a:endParaRPr lang="en-SG" altLang="zh-CN" sz="2400" smtClean="0">
              <a:latin typeface="Calibri" pitchFamily="34" charset="0"/>
              <a:ea typeface="宋体" charset="-122"/>
            </a:endParaRPr>
          </a:p>
        </p:txBody>
      </p:sp>
      <p:sp>
        <p:nvSpPr>
          <p:cNvPr id="22530" name="Slide Number Placeholder 2"/>
          <p:cNvSpPr>
            <a:spLocks noGrp="1"/>
          </p:cNvSpPr>
          <p:nvPr>
            <p:ph type="sldNum" sz="quarter" idx="11"/>
          </p:nvPr>
        </p:nvSpPr>
        <p:spPr>
          <a:xfrm>
            <a:off x="7696200" y="6629400"/>
            <a:ext cx="1295400" cy="228600"/>
          </a:xfrm>
          <a:noFill/>
        </p:spPr>
        <p:txBody>
          <a:bodyPr/>
          <a:lstStyle/>
          <a:p>
            <a:fld id="{9B4D4B0C-45CD-4580-AA9A-0AA1175BB76B}"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22531" name="Title 3"/>
          <p:cNvSpPr>
            <a:spLocks noGrp="1"/>
          </p:cNvSpPr>
          <p:nvPr>
            <p:ph type="title"/>
          </p:nvPr>
        </p:nvSpPr>
        <p:spPr/>
        <p:txBody>
          <a:bodyPr/>
          <a:lstStyle/>
          <a:p>
            <a:r>
              <a:rPr lang="en-US" altLang="zh-CN" smtClean="0">
                <a:latin typeface="Calibri" pitchFamily="34" charset="0"/>
                <a:ea typeface="宋体" charset="-122"/>
              </a:rPr>
              <a:t>Motivation</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00"/>
                                        <p:tgtEl>
                                          <p:spTgt spid="2">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down)">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a:bodyPr>
          <a:lstStyle/>
          <a:p>
            <a:pPr>
              <a:defRPr/>
            </a:pPr>
            <a:r>
              <a:rPr lang="en-US" dirty="0">
                <a:solidFill>
                  <a:schemeClr val="tx1">
                    <a:lumMod val="50000"/>
                    <a:lumOff val="50000"/>
                  </a:schemeClr>
                </a:solidFill>
                <a:latin typeface="Calibri" pitchFamily="34" charset="0"/>
              </a:rPr>
              <a:t>Motivation</a:t>
            </a:r>
            <a:endParaRPr lang="en-US" dirty="0">
              <a:solidFill>
                <a:schemeClr val="tx1">
                  <a:lumMod val="50000"/>
                  <a:lumOff val="50000"/>
                </a:schemeClr>
              </a:solidFill>
              <a:latin typeface="Calibri" pitchFamily="34" charset="0"/>
            </a:endParaRPr>
          </a:p>
          <a:p>
            <a:pPr>
              <a:defRPr/>
            </a:pPr>
            <a:r>
              <a:rPr lang="en-US" b="1" dirty="0">
                <a:latin typeface="Calibri" pitchFamily="34" charset="0"/>
              </a:rPr>
              <a:t>Related Work</a:t>
            </a:r>
            <a:endParaRPr lang="en-US" b="1" dirty="0">
              <a:latin typeface="Calibri" pitchFamily="34" charset="0"/>
            </a:endParaRPr>
          </a:p>
          <a:p>
            <a:pPr>
              <a:defRPr/>
            </a:pPr>
            <a:r>
              <a:rPr lang="en-US" dirty="0" smtClean="0">
                <a:latin typeface="Calibri" pitchFamily="34" charset="0"/>
              </a:rPr>
              <a:t>Method</a:t>
            </a:r>
            <a:endParaRPr lang="en-US" dirty="0" smtClean="0">
              <a:latin typeface="Calibri" pitchFamily="34" charset="0"/>
            </a:endParaRPr>
          </a:p>
          <a:p>
            <a:pPr lvl="1">
              <a:defRPr/>
            </a:pPr>
            <a:r>
              <a:rPr lang="en-US" dirty="0" smtClean="0">
                <a:latin typeface="Calibri" pitchFamily="34" charset="0"/>
              </a:rPr>
              <a:t>Method Overview</a:t>
            </a:r>
            <a:endParaRPr lang="en-US" dirty="0" smtClean="0">
              <a:latin typeface="Calibri" pitchFamily="34" charset="0"/>
            </a:endParaRPr>
          </a:p>
          <a:p>
            <a:pPr lvl="1">
              <a:defRPr/>
            </a:pPr>
            <a:r>
              <a:rPr lang="en-US" dirty="0" smtClean="0">
                <a:latin typeface="Calibri" pitchFamily="34" charset="0"/>
              </a:rPr>
              <a:t>Topic Expertise Model</a:t>
            </a:r>
            <a:endParaRPr lang="en-US" dirty="0" smtClean="0">
              <a:latin typeface="Calibri" pitchFamily="34" charset="0"/>
            </a:endParaRPr>
          </a:p>
          <a:p>
            <a:pPr lvl="1">
              <a:defRPr/>
            </a:pPr>
            <a:r>
              <a:rPr lang="en-US" altLang="zh-CN" dirty="0" err="1" smtClean="0">
                <a:latin typeface="Calibri" pitchFamily="34" charset="0"/>
              </a:rPr>
              <a:t>CQARank</a:t>
            </a:r>
            <a:endParaRPr lang="en-US" dirty="0" smtClean="0">
              <a:latin typeface="Calibri" pitchFamily="34" charset="0"/>
            </a:endParaRPr>
          </a:p>
          <a:p>
            <a:pPr>
              <a:defRPr/>
            </a:pPr>
            <a:r>
              <a:rPr lang="en-US" dirty="0" smtClean="0">
                <a:latin typeface="Calibri" pitchFamily="34" charset="0"/>
              </a:rPr>
              <a:t>Experiments</a:t>
            </a:r>
            <a:endParaRPr lang="en-US" dirty="0" smtClean="0">
              <a:latin typeface="Calibri" pitchFamily="34" charset="0"/>
            </a:endParaRPr>
          </a:p>
          <a:p>
            <a:pPr>
              <a:defRPr/>
            </a:pPr>
            <a:r>
              <a:rPr lang="en-US" dirty="0">
                <a:latin typeface="Calibri" pitchFamily="34" charset="0"/>
              </a:rPr>
              <a:t>Summary</a:t>
            </a:r>
            <a:endParaRPr lang="en-US" dirty="0">
              <a:latin typeface="Calibri" pitchFamily="34" charset="0"/>
            </a:endParaRPr>
          </a:p>
        </p:txBody>
      </p:sp>
      <p:pic>
        <p:nvPicPr>
          <p:cNvPr id="24579" name="Picture 4" descr="http://t2.gstatic.com/images?q=tbn:ANd9GcT27xpcwckmN9jk-vmlk7H_uKN4A9ntU2bdPZxDP-f1kUrhvRNV"/>
          <p:cNvPicPr>
            <a:picLocks noChangeAspect="1" noChangeArrowheads="1"/>
          </p:cNvPicPr>
          <p:nvPr/>
        </p:nvPicPr>
        <p:blipFill>
          <a:blip r:embed="rId1"/>
          <a:srcRect/>
          <a:stretch>
            <a:fillRect/>
          </a:stretch>
        </p:blipFill>
        <p:spPr bwMode="auto">
          <a:xfrm>
            <a:off x="6858000" y="228600"/>
            <a:ext cx="2066925" cy="2219325"/>
          </a:xfrm>
          <a:prstGeom prst="rect">
            <a:avLst/>
          </a:prstGeom>
          <a:noFill/>
          <a:ln w="9525">
            <a:noFill/>
            <a:miter lim="800000"/>
            <a:headEnd/>
            <a:tailEnd/>
          </a:ln>
        </p:spPr>
      </p:pic>
      <p:sp>
        <p:nvSpPr>
          <p:cNvPr id="24580" name="Slide Number Placeholder 6"/>
          <p:cNvSpPr>
            <a:spLocks noGrp="1"/>
          </p:cNvSpPr>
          <p:nvPr>
            <p:ph type="sldNum" sz="quarter" idx="11"/>
          </p:nvPr>
        </p:nvSpPr>
        <p:spPr>
          <a:xfrm>
            <a:off x="7708900" y="6629400"/>
            <a:ext cx="1295400" cy="228600"/>
          </a:xfrm>
          <a:noFill/>
        </p:spPr>
        <p:txBody>
          <a:bodyPr/>
          <a:lstStyle/>
          <a:p>
            <a:fld id="{B2FB01EA-8B12-49A2-BA55-51D2BB757F79}"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285750"/>
            <a:ext cx="8305800" cy="647700"/>
          </a:xfrm>
        </p:spPr>
        <p:txBody>
          <a:bodyPr/>
          <a:lstStyle/>
          <a:p>
            <a:r>
              <a:rPr lang="en-US" altLang="zh-CN" smtClean="0">
                <a:latin typeface="Calibri" pitchFamily="34" charset="0"/>
                <a:ea typeface="宋体" charset="-122"/>
              </a:rPr>
              <a:t>Related Work</a:t>
            </a:r>
            <a:endParaRPr lang="en-US" altLang="zh-CN" smtClean="0">
              <a:latin typeface="Calibri" pitchFamily="34" charset="0"/>
              <a:ea typeface="宋体" charset="-122"/>
            </a:endParaRPr>
          </a:p>
        </p:txBody>
      </p:sp>
      <p:sp>
        <p:nvSpPr>
          <p:cNvPr id="26626" name="Slide Number Placeholder 7"/>
          <p:cNvSpPr>
            <a:spLocks noGrp="1"/>
          </p:cNvSpPr>
          <p:nvPr>
            <p:ph type="sldNum" sz="quarter" idx="11"/>
          </p:nvPr>
        </p:nvSpPr>
        <p:spPr>
          <a:xfrm>
            <a:off x="7708900" y="6629400"/>
            <a:ext cx="1295400" cy="228600"/>
          </a:xfrm>
          <a:noFill/>
        </p:spPr>
        <p:txBody>
          <a:bodyPr/>
          <a:lstStyle/>
          <a:p>
            <a:fld id="{312606B1-60C0-431A-B964-C639D23BBB5E}"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33" name="Content Placeholder 2"/>
          <p:cNvSpPr>
            <a:spLocks noGrp="1"/>
          </p:cNvSpPr>
          <p:nvPr>
            <p:ph idx="1"/>
          </p:nvPr>
        </p:nvSpPr>
        <p:spPr>
          <a:xfrm>
            <a:off x="457200" y="1295400"/>
            <a:ext cx="8229600" cy="5200650"/>
          </a:xfrm>
        </p:spPr>
        <p:txBody>
          <a:bodyPr/>
          <a:lstStyle/>
          <a:p>
            <a:pPr marL="342900" lvl="1" indent="-342900">
              <a:buFontTx/>
              <a:buChar char="•"/>
            </a:pPr>
            <a:r>
              <a:rPr lang="en-US" altLang="zh-CN" smtClean="0">
                <a:latin typeface="Calibri" pitchFamily="34" charset="0"/>
                <a:ea typeface="宋体" charset="-122"/>
              </a:rPr>
              <a:t>Link Analysis</a:t>
            </a:r>
            <a:endParaRPr lang="en-US" altLang="zh-CN" smtClean="0">
              <a:latin typeface="Calibri" pitchFamily="34" charset="0"/>
              <a:ea typeface="宋体" charset="-122"/>
            </a:endParaRPr>
          </a:p>
          <a:p>
            <a:pPr marL="342900" lvl="1" indent="-342900"/>
            <a:r>
              <a:rPr lang="en-SG" altLang="zh-CN" sz="2000" smtClean="0">
                <a:latin typeface="Calibri" pitchFamily="34" charset="0"/>
                <a:ea typeface="宋体" charset="-122"/>
              </a:rPr>
              <a:t>HITS (Jurczyk and Agichtein, CIKM07)</a:t>
            </a:r>
            <a:endParaRPr lang="en-US" altLang="zh-CN" sz="2000" smtClean="0">
              <a:latin typeface="Calibri" pitchFamily="34" charset="0"/>
              <a:ea typeface="宋体" charset="-122"/>
            </a:endParaRPr>
          </a:p>
          <a:p>
            <a:pPr marL="342900" lvl="1" indent="-342900"/>
            <a:r>
              <a:rPr lang="en-US" altLang="zh-CN" sz="2000" smtClean="0">
                <a:latin typeface="Calibri" pitchFamily="34" charset="0"/>
                <a:ea typeface="宋体" charset="-122"/>
              </a:rPr>
              <a:t>Expertise Rank and Z-score (</a:t>
            </a:r>
            <a:r>
              <a:rPr lang="en-SG" altLang="zh-CN" sz="2000" smtClean="0">
                <a:latin typeface="Calibri" pitchFamily="34" charset="0"/>
                <a:ea typeface="宋体" charset="-122"/>
              </a:rPr>
              <a:t>Zhang et al., WWW07</a:t>
            </a:r>
            <a:r>
              <a:rPr lang="en-US" altLang="zh-CN" sz="2000" smtClean="0">
                <a:latin typeface="Calibri" pitchFamily="34" charset="0"/>
                <a:ea typeface="宋体" charset="-122"/>
              </a:rPr>
              <a:t>)</a:t>
            </a:r>
            <a:endParaRPr lang="en-US" altLang="zh-CN" sz="2000" smtClean="0">
              <a:latin typeface="Calibri" pitchFamily="34" charset="0"/>
              <a:ea typeface="宋体" charset="-122"/>
            </a:endParaRPr>
          </a:p>
          <a:p>
            <a:pPr marL="342900" lvl="1" indent="-342900"/>
            <a:r>
              <a:rPr lang="en-US" altLang="zh-CN" sz="2000" smtClean="0">
                <a:latin typeface="Calibri" pitchFamily="34" charset="0"/>
                <a:ea typeface="宋体" charset="-122"/>
              </a:rPr>
              <a:t>Find global experts without model of user interests</a:t>
            </a:r>
            <a:endParaRPr lang="en-US" altLang="zh-CN" sz="2000" smtClean="0">
              <a:latin typeface="Calibri" pitchFamily="34" charset="0"/>
              <a:ea typeface="宋体" charset="-122"/>
            </a:endParaRPr>
          </a:p>
          <a:p>
            <a:pPr marL="342900" lvl="1" indent="-342900">
              <a:buFontTx/>
              <a:buChar char="•"/>
            </a:pPr>
            <a:r>
              <a:rPr lang="en-US" altLang="zh-CN" smtClean="0">
                <a:latin typeface="Calibri" pitchFamily="34" charset="0"/>
                <a:ea typeface="宋体" charset="-122"/>
              </a:rPr>
              <a:t>Latent Topical Analysis</a:t>
            </a:r>
            <a:endParaRPr lang="en-US" altLang="zh-CN" smtClean="0">
              <a:latin typeface="Calibri" pitchFamily="34" charset="0"/>
              <a:ea typeface="宋体" charset="-122"/>
            </a:endParaRPr>
          </a:p>
          <a:p>
            <a:pPr marL="342900" lvl="1" indent="-342900"/>
            <a:r>
              <a:rPr lang="en-SG" altLang="zh-CN" sz="2000" smtClean="0">
                <a:latin typeface="Calibri" pitchFamily="34" charset="0"/>
                <a:ea typeface="宋体" charset="-122"/>
              </a:rPr>
              <a:t>UQA Model ( Guo et al. CIKM08)</a:t>
            </a:r>
            <a:endParaRPr lang="en-SG" altLang="zh-CN" sz="2000" smtClean="0">
              <a:latin typeface="Calibri" pitchFamily="34" charset="0"/>
              <a:ea typeface="宋体" charset="-122"/>
            </a:endParaRPr>
          </a:p>
          <a:p>
            <a:pPr marL="342900" lvl="1" indent="-342900"/>
            <a:r>
              <a:rPr lang="en-US" altLang="zh-CN" sz="2000" smtClean="0">
                <a:latin typeface="Calibri" pitchFamily="34" charset="0"/>
                <a:ea typeface="宋体" charset="-122"/>
              </a:rPr>
              <a:t>Fail to capture to what extent these users’ expertise match the questions with similar topical interest</a:t>
            </a:r>
            <a:endParaRPr lang="en-SG" altLang="zh-CN" sz="2000" smtClean="0">
              <a:latin typeface="Calibri" pitchFamily="34" charset="0"/>
              <a:ea typeface="宋体" charset="-122"/>
            </a:endParaRPr>
          </a:p>
          <a:p>
            <a:pPr marL="342900" lvl="1" indent="-342900">
              <a:buFontTx/>
              <a:buChar char="•"/>
            </a:pPr>
            <a:r>
              <a:rPr lang="en-US" altLang="zh-CN" smtClean="0">
                <a:latin typeface="Calibri" pitchFamily="34" charset="0"/>
                <a:ea typeface="宋体" charset="-122"/>
              </a:rPr>
              <a:t>Topic Sensitive PageRank</a:t>
            </a:r>
            <a:endParaRPr lang="en-US" altLang="zh-CN" smtClean="0">
              <a:latin typeface="Calibri" pitchFamily="34" charset="0"/>
              <a:ea typeface="宋体" charset="-122"/>
            </a:endParaRPr>
          </a:p>
          <a:p>
            <a:pPr marL="342900" lvl="1" indent="-342900"/>
            <a:r>
              <a:rPr lang="en-SG" altLang="zh-CN" sz="2000" smtClean="0">
                <a:latin typeface="Calibri" pitchFamily="34" charset="0"/>
                <a:ea typeface="宋体" charset="-122"/>
              </a:rPr>
              <a:t>TwitterRank (Weng et al. WSDM10)</a:t>
            </a:r>
            <a:endParaRPr lang="en-SG" altLang="zh-CN" sz="2000" smtClean="0">
              <a:latin typeface="Calibri" pitchFamily="34" charset="0"/>
              <a:ea typeface="宋体" charset="-122"/>
            </a:endParaRPr>
          </a:p>
          <a:p>
            <a:pPr marL="342900" lvl="1" indent="-342900"/>
            <a:r>
              <a:rPr lang="en-SG" altLang="zh-CN" sz="2000" smtClean="0">
                <a:latin typeface="Calibri" pitchFamily="34" charset="0"/>
                <a:ea typeface="宋体" charset="-122"/>
              </a:rPr>
              <a:t>Topic-sensitive probabilistic model for expert finding (Zhou et al. CIKM12)</a:t>
            </a:r>
            <a:endParaRPr lang="en-SG" altLang="zh-CN" sz="2000" smtClean="0">
              <a:latin typeface="Calibri" pitchFamily="34" charset="0"/>
              <a:ea typeface="宋体" charset="-122"/>
            </a:endParaRPr>
          </a:p>
          <a:p>
            <a:endParaRPr lang="en-US" altLang="zh-CN" sz="2400"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wipe(down)">
                                      <p:cBhvr>
                                        <p:cTn id="10" dur="500"/>
                                        <p:tgtEl>
                                          <p:spTgt spid="3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animEffect transition="in" filter="wipe(down)">
                                      <p:cBhvr>
                                        <p:cTn id="13" dur="500"/>
                                        <p:tgtEl>
                                          <p:spTgt spid="3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3">
                                            <p:txEl>
                                              <p:pRg st="3" end="3"/>
                                            </p:txEl>
                                          </p:spTgt>
                                        </p:tgtEl>
                                        <p:attrNameLst>
                                          <p:attrName>style.visibility</p:attrName>
                                        </p:attrNameLst>
                                      </p:cBhvr>
                                      <p:to>
                                        <p:strVal val="visible"/>
                                      </p:to>
                                    </p:set>
                                    <p:animEffect transition="in" filter="wipe(down)">
                                      <p:cBhvr>
                                        <p:cTn id="16" dur="500"/>
                                        <p:tgtEl>
                                          <p:spTgt spid="3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3">
                                            <p:txEl>
                                              <p:pRg st="4" end="4"/>
                                            </p:txEl>
                                          </p:spTgt>
                                        </p:tgtEl>
                                        <p:attrNameLst>
                                          <p:attrName>style.visibility</p:attrName>
                                        </p:attrNameLst>
                                      </p:cBhvr>
                                      <p:to>
                                        <p:strVal val="visible"/>
                                      </p:to>
                                    </p:set>
                                    <p:animEffect transition="in" filter="wipe(down)">
                                      <p:cBhvr>
                                        <p:cTn id="21" dur="500"/>
                                        <p:tgtEl>
                                          <p:spTgt spid="3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3">
                                            <p:txEl>
                                              <p:pRg st="5" end="5"/>
                                            </p:txEl>
                                          </p:spTgt>
                                        </p:tgtEl>
                                        <p:attrNameLst>
                                          <p:attrName>style.visibility</p:attrName>
                                        </p:attrNameLst>
                                      </p:cBhvr>
                                      <p:to>
                                        <p:strVal val="visible"/>
                                      </p:to>
                                    </p:set>
                                    <p:animEffect transition="in" filter="wipe(down)">
                                      <p:cBhvr>
                                        <p:cTn id="24" dur="500"/>
                                        <p:tgtEl>
                                          <p:spTgt spid="3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3">
                                            <p:txEl>
                                              <p:pRg st="6" end="6"/>
                                            </p:txEl>
                                          </p:spTgt>
                                        </p:tgtEl>
                                        <p:attrNameLst>
                                          <p:attrName>style.visibility</p:attrName>
                                        </p:attrNameLst>
                                      </p:cBhvr>
                                      <p:to>
                                        <p:strVal val="visible"/>
                                      </p:to>
                                    </p:set>
                                    <p:animEffect transition="in" filter="wipe(down)">
                                      <p:cBhvr>
                                        <p:cTn id="27" dur="500"/>
                                        <p:tgtEl>
                                          <p:spTgt spid="3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3">
                                            <p:txEl>
                                              <p:pRg st="7" end="7"/>
                                            </p:txEl>
                                          </p:spTgt>
                                        </p:tgtEl>
                                        <p:attrNameLst>
                                          <p:attrName>style.visibility</p:attrName>
                                        </p:attrNameLst>
                                      </p:cBhvr>
                                      <p:to>
                                        <p:strVal val="visible"/>
                                      </p:to>
                                    </p:set>
                                    <p:animEffect transition="in" filter="wipe(down)">
                                      <p:cBhvr>
                                        <p:cTn id="32" dur="500"/>
                                        <p:tgtEl>
                                          <p:spTgt spid="3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3">
                                            <p:txEl>
                                              <p:pRg st="8" end="8"/>
                                            </p:txEl>
                                          </p:spTgt>
                                        </p:tgtEl>
                                        <p:attrNameLst>
                                          <p:attrName>style.visibility</p:attrName>
                                        </p:attrNameLst>
                                      </p:cBhvr>
                                      <p:to>
                                        <p:strVal val="visible"/>
                                      </p:to>
                                    </p:set>
                                    <p:animEffect transition="in" filter="wipe(down)">
                                      <p:cBhvr>
                                        <p:cTn id="35" dur="500"/>
                                        <p:tgtEl>
                                          <p:spTgt spid="3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3">
                                            <p:txEl>
                                              <p:pRg st="9" end="9"/>
                                            </p:txEl>
                                          </p:spTgt>
                                        </p:tgtEl>
                                        <p:attrNameLst>
                                          <p:attrName>style.visibility</p:attrName>
                                        </p:attrNameLst>
                                      </p:cBhvr>
                                      <p:to>
                                        <p:strVal val="visible"/>
                                      </p:to>
                                    </p:set>
                                    <p:animEffect transition="in" filter="wipe(down)">
                                      <p:cBhvr>
                                        <p:cTn id="38" dur="5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72000"/>
          </a:xfrm>
        </p:spPr>
        <p:txBody>
          <a:bodyPr>
            <a:normAutofit/>
          </a:bodyPr>
          <a:lstStyle/>
          <a:p>
            <a:pPr>
              <a:defRPr/>
            </a:pPr>
            <a:r>
              <a:rPr lang="en-US" dirty="0">
                <a:solidFill>
                  <a:schemeClr val="tx1">
                    <a:lumMod val="50000"/>
                    <a:lumOff val="50000"/>
                  </a:schemeClr>
                </a:solidFill>
                <a:latin typeface="Calibri" pitchFamily="34" charset="0"/>
              </a:rPr>
              <a:t>Motivation</a:t>
            </a:r>
            <a:endParaRPr lang="en-US" dirty="0">
              <a:solidFill>
                <a:schemeClr val="tx1">
                  <a:lumMod val="50000"/>
                  <a:lumOff val="50000"/>
                </a:schemeClr>
              </a:solidFill>
              <a:latin typeface="Calibri" pitchFamily="34" charset="0"/>
            </a:endParaRPr>
          </a:p>
          <a:p>
            <a:pPr>
              <a:defRPr/>
            </a:pPr>
            <a:r>
              <a:rPr lang="en-US" dirty="0" smtClean="0">
                <a:solidFill>
                  <a:schemeClr val="tx1">
                    <a:lumMod val="50000"/>
                    <a:lumOff val="50000"/>
                  </a:schemeClr>
                </a:solidFill>
                <a:latin typeface="Calibri" pitchFamily="34" charset="0"/>
              </a:rPr>
              <a:t>Related Work</a:t>
            </a:r>
            <a:endParaRPr lang="en-US" dirty="0" smtClean="0">
              <a:solidFill>
                <a:schemeClr val="tx1">
                  <a:lumMod val="50000"/>
                  <a:lumOff val="50000"/>
                </a:schemeClr>
              </a:solidFill>
              <a:latin typeface="Calibri" pitchFamily="34" charset="0"/>
            </a:endParaRPr>
          </a:p>
          <a:p>
            <a:pPr>
              <a:defRPr/>
            </a:pPr>
            <a:r>
              <a:rPr lang="en-US" dirty="0">
                <a:latin typeface="Calibri" pitchFamily="34" charset="0"/>
              </a:rPr>
              <a:t>Method</a:t>
            </a:r>
            <a:endParaRPr lang="en-US" dirty="0">
              <a:latin typeface="Calibri" pitchFamily="34" charset="0"/>
            </a:endParaRPr>
          </a:p>
          <a:p>
            <a:pPr lvl="1">
              <a:defRPr/>
            </a:pPr>
            <a:r>
              <a:rPr lang="en-US" b="1" dirty="0" smtClean="0">
                <a:latin typeface="Calibri" pitchFamily="34" charset="0"/>
              </a:rPr>
              <a:t>Method Overview</a:t>
            </a:r>
            <a:endParaRPr lang="en-US" b="1" dirty="0" smtClean="0">
              <a:latin typeface="Calibri" pitchFamily="34" charset="0"/>
            </a:endParaRPr>
          </a:p>
          <a:p>
            <a:pPr lvl="1">
              <a:defRPr/>
            </a:pPr>
            <a:r>
              <a:rPr lang="en-US" dirty="0" smtClean="0">
                <a:latin typeface="Calibri" pitchFamily="34" charset="0"/>
              </a:rPr>
              <a:t>Topic Expertise Model</a:t>
            </a:r>
            <a:endParaRPr lang="en-US" dirty="0" smtClean="0">
              <a:latin typeface="Calibri" pitchFamily="34" charset="0"/>
            </a:endParaRPr>
          </a:p>
          <a:p>
            <a:pPr lvl="1">
              <a:defRPr/>
            </a:pPr>
            <a:r>
              <a:rPr lang="en-US" altLang="zh-CN" dirty="0" err="1" smtClean="0">
                <a:latin typeface="Calibri" pitchFamily="34" charset="0"/>
              </a:rPr>
              <a:t>CQARank</a:t>
            </a:r>
            <a:endParaRPr lang="en-US" dirty="0" smtClean="0">
              <a:latin typeface="Calibri" pitchFamily="34" charset="0"/>
            </a:endParaRPr>
          </a:p>
          <a:p>
            <a:pPr>
              <a:defRPr/>
            </a:pPr>
            <a:r>
              <a:rPr lang="en-US" dirty="0" smtClean="0">
                <a:latin typeface="Calibri" pitchFamily="34" charset="0"/>
              </a:rPr>
              <a:t>Experiments</a:t>
            </a:r>
            <a:endParaRPr lang="en-US" dirty="0" smtClean="0">
              <a:latin typeface="Calibri" pitchFamily="34" charset="0"/>
            </a:endParaRPr>
          </a:p>
          <a:p>
            <a:pPr>
              <a:defRPr/>
            </a:pPr>
            <a:r>
              <a:rPr lang="en-US" dirty="0">
                <a:latin typeface="Calibri" pitchFamily="34" charset="0"/>
              </a:rPr>
              <a:t>Summary</a:t>
            </a:r>
            <a:endParaRPr lang="en-US" dirty="0">
              <a:latin typeface="Calibri" pitchFamily="34" charset="0"/>
            </a:endParaRPr>
          </a:p>
        </p:txBody>
      </p:sp>
      <p:pic>
        <p:nvPicPr>
          <p:cNvPr id="28675" name="Picture 4" descr="http://t2.gstatic.com/images?q=tbn:ANd9GcT27xpcwckmN9jk-vmlk7H_uKN4A9ntU2bdPZxDP-f1kUrhvRNV"/>
          <p:cNvPicPr>
            <a:picLocks noChangeAspect="1" noChangeArrowheads="1"/>
          </p:cNvPicPr>
          <p:nvPr/>
        </p:nvPicPr>
        <p:blipFill>
          <a:blip r:embed="rId1"/>
          <a:srcRect/>
          <a:stretch>
            <a:fillRect/>
          </a:stretch>
        </p:blipFill>
        <p:spPr bwMode="auto">
          <a:xfrm>
            <a:off x="6858000" y="228600"/>
            <a:ext cx="2066925" cy="2219325"/>
          </a:xfrm>
          <a:prstGeom prst="rect">
            <a:avLst/>
          </a:prstGeom>
          <a:noFill/>
          <a:ln w="9525">
            <a:noFill/>
            <a:miter lim="800000"/>
            <a:headEnd/>
            <a:tailEnd/>
          </a:ln>
        </p:spPr>
      </p:pic>
      <p:sp>
        <p:nvSpPr>
          <p:cNvPr id="28676" name="Slide Number Placeholder 6"/>
          <p:cNvSpPr>
            <a:spLocks noGrp="1"/>
          </p:cNvSpPr>
          <p:nvPr>
            <p:ph type="sldNum" sz="quarter" idx="11"/>
          </p:nvPr>
        </p:nvSpPr>
        <p:spPr>
          <a:xfrm>
            <a:off x="7708900" y="6629400"/>
            <a:ext cx="1295400" cy="228600"/>
          </a:xfrm>
          <a:noFill/>
        </p:spPr>
        <p:txBody>
          <a:bodyPr/>
          <a:lstStyle/>
          <a:p>
            <a:fld id="{8AE180D9-1ECE-4C9F-AC38-155CEDB8C00F}" type="slidenum">
              <a:rPr lang="en-US" altLang="zh-CN">
                <a:latin typeface="Calibri" pitchFamily="34" charset="0"/>
                <a:ea typeface="宋体" charset="-122"/>
              </a:rPr>
            </a:fld>
            <a:endParaRPr lang="en-US" altLang="zh-CN">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567680"/>
          </a:xfrm>
        </p:spPr>
        <p:txBody>
          <a:bodyPr/>
          <a:lstStyle/>
          <a:p>
            <a:r>
              <a:rPr lang="en-US" altLang="zh-CN" sz="2800" smtClean="0">
                <a:latin typeface="Calibri" pitchFamily="34" charset="0"/>
                <a:ea typeface="宋体" charset="-122"/>
              </a:rPr>
              <a:t>Concepts</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Topical Interest</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Topical Expertise</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Q&amp;A Graph</a:t>
            </a:r>
            <a:endParaRPr lang="en-US" altLang="zh-CN" sz="2400" smtClean="0">
              <a:latin typeface="Calibri" pitchFamily="34" charset="0"/>
              <a:ea typeface="宋体" charset="-122"/>
            </a:endParaRPr>
          </a:p>
          <a:p>
            <a:pPr lvl="1">
              <a:buFontTx/>
              <a:buNone/>
            </a:pPr>
            <a:endParaRPr lang="en-US" altLang="zh-CN" sz="2400" smtClean="0">
              <a:latin typeface="Calibri" pitchFamily="34" charset="0"/>
              <a:ea typeface="宋体" charset="-122"/>
            </a:endParaRPr>
          </a:p>
          <a:p>
            <a:r>
              <a:rPr lang="en-US" altLang="zh-CN" sz="2800" smtClean="0">
                <a:latin typeface="Calibri" pitchFamily="34" charset="0"/>
                <a:ea typeface="宋体" charset="-122"/>
              </a:rPr>
              <a:t>Approach</a:t>
            </a:r>
            <a:endParaRPr lang="en-US" altLang="zh-CN" sz="2800" smtClean="0">
              <a:latin typeface="Calibri" pitchFamily="34" charset="0"/>
              <a:ea typeface="宋体" charset="-122"/>
            </a:endParaRPr>
          </a:p>
          <a:p>
            <a:pPr lvl="1"/>
            <a:r>
              <a:rPr lang="en-US" altLang="zh-CN" sz="2400" smtClean="0">
                <a:latin typeface="Calibri" pitchFamily="34" charset="0"/>
                <a:ea typeface="宋体" charset="-122"/>
              </a:rPr>
              <a:t>Topic Expertise Model</a:t>
            </a:r>
            <a:endParaRPr lang="en-US" altLang="zh-CN" sz="2400" smtClean="0">
              <a:latin typeface="Calibri" pitchFamily="34" charset="0"/>
              <a:ea typeface="宋体" charset="-122"/>
            </a:endParaRPr>
          </a:p>
          <a:p>
            <a:pPr lvl="1"/>
            <a:r>
              <a:rPr lang="en-US" altLang="zh-CN" sz="2400" smtClean="0">
                <a:latin typeface="Calibri" pitchFamily="34" charset="0"/>
                <a:ea typeface="宋体" charset="-122"/>
              </a:rPr>
              <a:t>CQARank to combine learning results from TEM with link analysis of Q&amp;A graph</a:t>
            </a:r>
            <a:endParaRPr lang="en-US" altLang="zh-CN" sz="2400" smtClean="0">
              <a:latin typeface="Calibri" pitchFamily="34" charset="0"/>
              <a:ea typeface="宋体" charset="-122"/>
            </a:endParaRPr>
          </a:p>
          <a:p>
            <a:pPr lvl="1"/>
            <a:endParaRPr lang="en-US" altLang="zh-CN" smtClean="0">
              <a:latin typeface="Calibri" pitchFamily="34" charset="0"/>
              <a:ea typeface="宋体" charset="-122"/>
            </a:endParaRPr>
          </a:p>
          <a:p>
            <a:pPr lvl="1"/>
            <a:endParaRPr lang="en-US" altLang="zh-CN" smtClean="0">
              <a:latin typeface="Calibri" pitchFamily="34" charset="0"/>
              <a:ea typeface="宋体" charset="-122"/>
            </a:endParaRPr>
          </a:p>
          <a:p>
            <a:pPr lvl="1"/>
            <a:endParaRPr lang="en-SG" altLang="zh-CN" smtClean="0">
              <a:latin typeface="Calibri" pitchFamily="34" charset="0"/>
              <a:ea typeface="宋体" charset="-122"/>
            </a:endParaRPr>
          </a:p>
        </p:txBody>
      </p:sp>
      <p:sp>
        <p:nvSpPr>
          <p:cNvPr id="30722" name="Slide Number Placeholder 2"/>
          <p:cNvSpPr>
            <a:spLocks noGrp="1"/>
          </p:cNvSpPr>
          <p:nvPr>
            <p:ph type="sldNum" sz="quarter" idx="11"/>
          </p:nvPr>
        </p:nvSpPr>
        <p:spPr>
          <a:xfrm>
            <a:off x="7708900" y="6629400"/>
            <a:ext cx="1295400" cy="228600"/>
          </a:xfrm>
          <a:noFill/>
        </p:spPr>
        <p:txBody>
          <a:bodyPr/>
          <a:lstStyle/>
          <a:p>
            <a:fld id="{1DB8E553-BE7B-44B0-AA4A-9CFFD083C3FF}" type="slidenum">
              <a:rPr lang="en-US" altLang="zh-CN">
                <a:latin typeface="Calibri" pitchFamily="34" charset="0"/>
                <a:ea typeface="宋体" charset="-122"/>
              </a:rPr>
            </a:fld>
            <a:endParaRPr lang="en-US" altLang="zh-CN">
              <a:latin typeface="Calibri" pitchFamily="34" charset="0"/>
              <a:ea typeface="宋体" charset="-122"/>
            </a:endParaRPr>
          </a:p>
        </p:txBody>
      </p:sp>
      <p:sp>
        <p:nvSpPr>
          <p:cNvPr id="30723" name="Title 3"/>
          <p:cNvSpPr>
            <a:spLocks noGrp="1"/>
          </p:cNvSpPr>
          <p:nvPr>
            <p:ph type="title"/>
          </p:nvPr>
        </p:nvSpPr>
        <p:spPr/>
        <p:txBody>
          <a:bodyPr/>
          <a:lstStyle/>
          <a:p>
            <a:r>
              <a:rPr lang="en-US" altLang="zh-CN" smtClean="0">
                <a:latin typeface="Calibri" pitchFamily="34" charset="0"/>
                <a:ea typeface="宋体" charset="-122"/>
              </a:rPr>
              <a:t>Method Overview</a:t>
            </a:r>
            <a:endParaRPr lang="en-SG" altLang="zh-CN" smtClean="0">
              <a:latin typeface="Calibri"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wipe(down)">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down)">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down)">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3786</Words>
  <Application>Kingsoft Office WPP</Application>
  <PresentationFormat>全屏显示(4:3)</PresentationFormat>
  <Paragraphs>369</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Default Design</vt:lpstr>
      <vt:lpstr>CQARank:Jointly Model Topics and Expertise in Community Question Answering</vt:lpstr>
      <vt:lpstr>Community Question Answering</vt:lpstr>
      <vt:lpstr>Existing CQA Mechanism Challenges</vt:lpstr>
      <vt:lpstr>Motivation</vt:lpstr>
      <vt:lpstr>Motivation</vt:lpstr>
      <vt:lpstr>PowerPoint 演示文稿</vt:lpstr>
      <vt:lpstr>Related Work</vt:lpstr>
      <vt:lpstr>PowerPoint 演示文稿</vt:lpstr>
      <vt:lpstr>Method Overview</vt:lpstr>
      <vt:lpstr>Method Overview</vt:lpstr>
      <vt:lpstr>PowerPoint 演示文稿</vt:lpstr>
      <vt:lpstr>Topic Expertise Model</vt:lpstr>
      <vt:lpstr>PowerPoint 演示文稿</vt:lpstr>
      <vt:lpstr>CQARank</vt:lpstr>
      <vt:lpstr>CQARank</vt:lpstr>
      <vt:lpstr>CQARank</vt:lpstr>
      <vt:lpstr>PowerPoint 演示文稿</vt:lpstr>
      <vt:lpstr>Experiments</vt:lpstr>
      <vt:lpstr>TEM Results</vt:lpstr>
      <vt:lpstr>TEM Results</vt:lpstr>
      <vt:lpstr>TEM Results</vt:lpstr>
      <vt:lpstr>Recommend Expert Users</vt:lpstr>
      <vt:lpstr>Recommend Expert Users</vt:lpstr>
      <vt:lpstr>Recommend Expert Users</vt:lpstr>
      <vt:lpstr>Recommend Answers</vt:lpstr>
      <vt:lpstr>Recommend Answers</vt:lpstr>
      <vt:lpstr>Recommend Similar Questions</vt:lpstr>
      <vt:lpstr>Recommend Similar Questions</vt:lpstr>
      <vt:lpstr>Recommend Similar Questions</vt:lpstr>
      <vt:lpstr>Parameter Sensitivity Analysis</vt:lpstr>
      <vt:lpstr>PowerPoint 演示文稿</vt:lpstr>
      <vt:lpstr>Summary</vt:lpstr>
      <vt:lpstr>Thank you</vt:lpstr>
    </vt:vector>
  </TitlesOfParts>
  <Company>SMU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 Chia-Zhi</dc:creator>
  <cp:lastModifiedBy>asuspc</cp:lastModifiedBy>
  <cp:revision>628</cp:revision>
  <dcterms:created xsi:type="dcterms:W3CDTF">2005-05-18T03:13:00Z</dcterms:created>
  <dcterms:modified xsi:type="dcterms:W3CDTF">2016-03-20T12:49:50Z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2052-10.1.0.5554</vt:lpwstr>
  </property>
</Properties>
</file>