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1"/>
  </p:normalViewPr>
  <p:slideViewPr>
    <p:cSldViewPr snapToGrid="0" snapToObjects="1">
      <p:cViewPr varScale="1">
        <p:scale>
          <a:sx n="77" d="100"/>
          <a:sy n="77" d="100"/>
        </p:scale>
        <p:origin x="17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c:style val="18"/>
  <c:chart>
    <c:autoTitleDeleted val="1"/>
    <c:plotArea>
      <c:layout>
        <c:manualLayout>
          <c:layoutTarget val="inner"/>
          <c:xMode val="edge"/>
          <c:yMode val="edge"/>
          <c:x val="0.005"/>
          <c:y val="0.242068"/>
          <c:w val="0.99"/>
          <c:h val="0.745432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区域 1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hueOff val="321133"/>
                    <a:satOff val="-12043"/>
                    <a:lumOff val="-7113"/>
                  </a:schemeClr>
                </a:gs>
              </a:gsLst>
              <a:lin ang="5400000" scaled="0"/>
            </a:gradFill>
            <a:ln w="12700" cap="flat">
              <a:noFill/>
              <a:miter lim="400000"/>
            </a:ln>
            <a:effectLst>
              <a:outerShdw blurRad="50800" dist="25400" dir="5400000" algn="tl">
                <a:srgbClr val="000000">
                  <a:alpha val="50000"/>
                </a:srgbClr>
              </a:outerShdw>
            </a:effectLst>
          </c:spPr>
          <c:dPt>
            <c:idx val="0"/>
            <c:bubble3D val="0"/>
          </c:dPt>
          <c:dPt>
            <c:idx val="1"/>
            <c:bubble3D val="0"/>
            <c:spPr>
              <a:gradFill flip="none" rotWithShape="1">
                <a:gsLst>
                  <a:gs pos="0">
                    <a:srgbClr val="1F8D0E"/>
                  </a:gs>
                  <a:gs pos="100000">
                    <a:srgbClr val="1A610F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blurRad="50800" dist="25400" dir="5400000" algn="tl">
                  <a:srgbClr val="000000">
                    <a:alpha val="50000"/>
                  </a:srgbClr>
                </a:outerShdw>
              </a:effectLst>
            </c:spPr>
          </c:dPt>
          <c:dLbls>
            <c:dLbl>
              <c:idx val="0"/>
              <c:numFmt formatCode="#,##0%" sourceLinked="0"/>
              <c:spPr/>
              <c:txPr>
                <a:bodyPr/>
                <a:lstStyle/>
                <a:p>
                  <a:pPr>
                    <a:defRPr sz="2800" b="0" i="0" u="none" strike="noStrike">
                      <a:solidFill>
                        <a:srgbClr val="FFFFFF"/>
                      </a:solidFill>
                      <a:effectLst>
                        <a:outerShdw blurRad="190500" dist="25400" dir="5400000" algn="tl">
                          <a:srgbClr val="000000">
                            <a:alpha val="50000"/>
                          </a:srgbClr>
                        </a:outerShdw>
                      </a:effectLst>
                      <a:latin typeface="Helvetica Light"/>
                    </a:defRPr>
                  </a:pPr>
                  <a:endParaRPr lang="zh-CN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#,##0%" sourceLinked="0"/>
              <c:spPr/>
              <c:txPr>
                <a:bodyPr/>
                <a:lstStyle/>
                <a:p>
                  <a:pPr>
                    <a:defRPr sz="2800" b="0" i="0" u="none" strike="noStrike">
                      <a:solidFill>
                        <a:srgbClr val="FFFFFF"/>
                      </a:solidFill>
                      <a:effectLst>
                        <a:outerShdw blurRad="190500" dist="25400" dir="5400000" algn="tl">
                          <a:srgbClr val="000000">
                            <a:alpha val="50000"/>
                          </a:srgbClr>
                        </a:outerShdw>
                      </a:effectLst>
                      <a:latin typeface="Helvetica Light"/>
                    </a:defRPr>
                  </a:pPr>
                  <a:endParaRPr lang="zh-CN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#,##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0" i="0" u="none" strike="noStrike">
                    <a:solidFill>
                      <a:srgbClr val="FFFFFF"/>
                    </a:solidFill>
                    <a:effectLst>
                      <a:outerShdw blurRad="190500" dist="25400" dir="5400000" algn="tl">
                        <a:srgbClr val="000000">
                          <a:alpha val="50000"/>
                        </a:srgbClr>
                      </a:outerShdw>
                    </a:effectLst>
                    <a:latin typeface="Helvetica Light"/>
                  </a:defRPr>
                </a:pPr>
                <a:endParaRPr lang="zh-CN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Male</c:v>
                </c:pt>
                <c:pt idx="1">
                  <c:v>Femal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53.0</c:v>
                </c:pt>
                <c:pt idx="1">
                  <c:v>47.0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0.0480072"/>
          <c:y val="0.0"/>
          <c:w val="0.903986"/>
          <c:h val="0.234963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500" b="0" i="0" u="none" strike="noStrike">
              <a:solidFill>
                <a:srgbClr val="FFFFFF"/>
              </a:solidFill>
              <a:latin typeface="Helvetica Light"/>
            </a:defRPr>
          </a:pPr>
          <a:endParaRPr lang="zh-CN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c:style val="18"/>
  <c:chart>
    <c:autoTitleDeleted val="1"/>
    <c:plotArea>
      <c:layout>
        <c:manualLayout>
          <c:layoutTarget val="inner"/>
          <c:xMode val="edge"/>
          <c:yMode val="edge"/>
          <c:x val="0.00542579"/>
          <c:y val="0.242068"/>
          <c:w val="0.989148"/>
          <c:h val="0.745432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区域 1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hueOff val="321133"/>
                    <a:satOff val="-12043"/>
                    <a:lumOff val="-7113"/>
                  </a:schemeClr>
                </a:gs>
              </a:gsLst>
              <a:lin ang="5400000" scaled="0"/>
            </a:gradFill>
            <a:ln w="12700" cap="flat">
              <a:noFill/>
              <a:miter lim="400000"/>
            </a:ln>
            <a:effectLst>
              <a:outerShdw blurRad="50800" dist="25400" dir="5400000" algn="tl">
                <a:srgbClr val="000000">
                  <a:alpha val="50000"/>
                </a:srgbClr>
              </a:outerShdw>
            </a:effectLst>
          </c:spPr>
          <c:dPt>
            <c:idx val="0"/>
            <c:bubble3D val="0"/>
          </c:dPt>
          <c:dPt>
            <c:idx val="1"/>
            <c:bubble3D val="0"/>
            <c:spPr>
              <a:gradFill flip="none" rotWithShape="1">
                <a:gsLst>
                  <a:gs pos="0">
                    <a:srgbClr val="1F8D0E"/>
                  </a:gs>
                  <a:gs pos="100000">
                    <a:srgbClr val="1A610F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blurRad="50800" dist="25400" dir="5400000" algn="tl">
                  <a:srgbClr val="000000">
                    <a:alpha val="50000"/>
                  </a:srgbClr>
                </a:outerShdw>
              </a:effectLst>
            </c:spPr>
          </c:dPt>
          <c:dLbls>
            <c:dLbl>
              <c:idx val="0"/>
              <c:numFmt formatCode="#,##0%" sourceLinked="0"/>
              <c:spPr/>
              <c:txPr>
                <a:bodyPr/>
                <a:lstStyle/>
                <a:p>
                  <a:pPr>
                    <a:defRPr sz="2800" b="0" i="0" u="none" strike="noStrike">
                      <a:solidFill>
                        <a:srgbClr val="FFFFFF"/>
                      </a:solidFill>
                      <a:effectLst>
                        <a:outerShdw blurRad="190500" dist="25400" dir="5400000" algn="tl">
                          <a:srgbClr val="000000">
                            <a:alpha val="50000"/>
                          </a:srgbClr>
                        </a:outerShdw>
                      </a:effectLst>
                      <a:latin typeface="Helvetica Light"/>
                    </a:defRPr>
                  </a:pPr>
                  <a:endParaRPr lang="zh-CN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#,##0%" sourceLinked="0"/>
              <c:spPr/>
              <c:txPr>
                <a:bodyPr/>
                <a:lstStyle/>
                <a:p>
                  <a:pPr>
                    <a:defRPr sz="2800" b="0" i="0" u="none" strike="noStrike">
                      <a:solidFill>
                        <a:srgbClr val="FFFFFF"/>
                      </a:solidFill>
                      <a:effectLst>
                        <a:outerShdw blurRad="190500" dist="25400" dir="5400000" algn="tl">
                          <a:srgbClr val="000000">
                            <a:alpha val="50000"/>
                          </a:srgbClr>
                        </a:outerShdw>
                      </a:effectLst>
                      <a:latin typeface="Helvetica Light"/>
                    </a:defRPr>
                  </a:pPr>
                  <a:endParaRPr lang="zh-CN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#,##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0" i="0" u="none" strike="noStrike">
                    <a:solidFill>
                      <a:srgbClr val="FFFFFF"/>
                    </a:solidFill>
                    <a:effectLst>
                      <a:outerShdw blurRad="190500" dist="25400" dir="5400000" algn="tl">
                        <a:srgbClr val="000000">
                          <a:alpha val="50000"/>
                        </a:srgbClr>
                      </a:outerShdw>
                    </a:effectLst>
                    <a:latin typeface="Helvetica Light"/>
                  </a:defRPr>
                </a:pPr>
                <a:endParaRPr lang="zh-CN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&lt;$500</c:v>
                </c:pt>
                <c:pt idx="1">
                  <c:v>&gt;$500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40.0</c:v>
                </c:pt>
                <c:pt idx="1">
                  <c:v>60.0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0.0"/>
          <c:y val="0.0"/>
          <c:w val="1.0"/>
          <c:h val="0.234963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500" b="0" i="0" u="none" strike="noStrike">
              <a:solidFill>
                <a:srgbClr val="FFFFFF"/>
              </a:solidFill>
              <a:latin typeface="Helvetica Light"/>
            </a:defRPr>
          </a:pPr>
          <a:endParaRPr lang="zh-CN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c:style val="18"/>
  <c:chart>
    <c:autoTitleDeleted val="1"/>
    <c:plotArea>
      <c:layout>
        <c:manualLayout>
          <c:layoutTarget val="inner"/>
          <c:xMode val="edge"/>
          <c:yMode val="edge"/>
          <c:x val="0.188777"/>
          <c:y val="0.242068"/>
          <c:w val="0.622446"/>
          <c:h val="0.745432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区域 1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hueOff val="321133"/>
                    <a:satOff val="-12043"/>
                    <a:lumOff val="-7113"/>
                  </a:schemeClr>
                </a:gs>
              </a:gsLst>
              <a:lin ang="5400000" scaled="0"/>
            </a:gradFill>
            <a:ln w="12700" cap="flat">
              <a:noFill/>
              <a:miter lim="400000"/>
            </a:ln>
            <a:effectLst>
              <a:outerShdw blurRad="50800" dist="25400" dir="5400000" algn="tl">
                <a:srgbClr val="000000">
                  <a:alpha val="50000"/>
                </a:srgbClr>
              </a:outerShdw>
            </a:effectLst>
          </c:spPr>
          <c:dPt>
            <c:idx val="0"/>
            <c:bubble3D val="0"/>
          </c:dPt>
          <c:dPt>
            <c:idx val="1"/>
            <c:bubble3D val="0"/>
            <c:spPr>
              <a:gradFill flip="none" rotWithShape="1">
                <a:gsLst>
                  <a:gs pos="0">
                    <a:srgbClr val="1F8D0E"/>
                  </a:gs>
                  <a:gs pos="100000">
                    <a:srgbClr val="1A610F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blurRad="50800" dist="25400" dir="5400000" algn="tl">
                  <a:srgbClr val="000000">
                    <a:alpha val="50000"/>
                  </a:srgbClr>
                </a:outerShdw>
              </a:effectLst>
            </c:spPr>
          </c:dPt>
          <c:dLbls>
            <c:dLbl>
              <c:idx val="0"/>
              <c:numFmt formatCode="#,##0%" sourceLinked="0"/>
              <c:spPr/>
              <c:txPr>
                <a:bodyPr/>
                <a:lstStyle/>
                <a:p>
                  <a:pPr>
                    <a:defRPr sz="2800" b="0" i="0" u="none" strike="noStrike">
                      <a:solidFill>
                        <a:srgbClr val="FFFFFF"/>
                      </a:solidFill>
                      <a:effectLst>
                        <a:outerShdw blurRad="190500" dist="25400" dir="5400000" algn="tl">
                          <a:srgbClr val="000000">
                            <a:alpha val="50000"/>
                          </a:srgbClr>
                        </a:outerShdw>
                      </a:effectLst>
                      <a:latin typeface="Helvetica Light"/>
                    </a:defRPr>
                  </a:pPr>
                  <a:endParaRPr lang="zh-CN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#,##0%" sourceLinked="0"/>
              <c:spPr/>
              <c:txPr>
                <a:bodyPr/>
                <a:lstStyle/>
                <a:p>
                  <a:pPr>
                    <a:defRPr sz="2800" b="0" i="0" u="none" strike="noStrike">
                      <a:solidFill>
                        <a:srgbClr val="FFFFFF"/>
                      </a:solidFill>
                      <a:effectLst>
                        <a:outerShdw blurRad="190500" dist="25400" dir="5400000" algn="tl">
                          <a:srgbClr val="000000">
                            <a:alpha val="50000"/>
                          </a:srgbClr>
                        </a:outerShdw>
                      </a:effectLst>
                      <a:latin typeface="Helvetica Light"/>
                    </a:defRPr>
                  </a:pPr>
                  <a:endParaRPr lang="zh-CN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#,##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0" i="0" u="none" strike="noStrike">
                    <a:solidFill>
                      <a:srgbClr val="FFFFFF"/>
                    </a:solidFill>
                    <a:effectLst>
                      <a:outerShdw blurRad="190500" dist="25400" dir="5400000" algn="tl">
                        <a:srgbClr val="000000">
                          <a:alpha val="50000"/>
                        </a:srgbClr>
                      </a:outerShdw>
                    </a:effectLst>
                    <a:latin typeface="Helvetica Light"/>
                  </a:defRPr>
                </a:pPr>
                <a:endParaRPr lang="zh-CN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&lt; bachelors</c:v>
                </c:pt>
                <c:pt idx="1">
                  <c:v>&gt; bachelors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20.0</c:v>
                </c:pt>
                <c:pt idx="1">
                  <c:v>80.0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0.0"/>
          <c:y val="0.0"/>
          <c:w val="1.0"/>
          <c:h val="0.234963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500" b="0" i="0" u="none" strike="noStrike">
              <a:solidFill>
                <a:srgbClr val="FFFFFF"/>
              </a:solidFill>
              <a:latin typeface="Helvetica Light"/>
            </a:defRPr>
          </a:pPr>
          <a:endParaRPr lang="zh-CN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c:style val="18"/>
  <c:chart>
    <c:title>
      <c:tx>
        <c:rich>
          <a:bodyPr rot="0"/>
          <a:lstStyle/>
          <a:p>
            <a:pPr>
              <a:defRPr sz="2800" b="0" i="0" u="none" strike="noStrike">
                <a:solidFill>
                  <a:srgbClr val="FFFFFF"/>
                </a:solidFill>
                <a:latin typeface="Helvetica Light"/>
              </a:defRPr>
            </a:pPr>
            <a:r>
              <a:rPr lang="en-US" sz="2800" b="0" i="0" u="none" strike="noStrike">
                <a:solidFill>
                  <a:srgbClr val="FFFFFF"/>
                </a:solidFill>
                <a:latin typeface="Helvetica Light"/>
              </a:rPr>
              <a:t>Age</a:t>
            </a:r>
          </a:p>
        </c:rich>
      </c:tx>
      <c:layout>
        <c:manualLayout>
          <c:xMode val="edge"/>
          <c:yMode val="edge"/>
          <c:x val="0.468366"/>
          <c:y val="0.0"/>
          <c:w val="0.0632682"/>
          <c:h val="0.146321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0550578"/>
          <c:y val="0.146321"/>
          <c:w val="0.935579"/>
          <c:h val="0.74943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Sheet1!$A$3</c:f>
              <c:strCache>
                <c:ptCount val="1"/>
                <c:pt idx="0">
                  <c:v>age</c:v>
                </c:pt>
              </c:strCache>
            </c:strRef>
          </c:tx>
          <c:spPr>
            <a:gradFill flip="none" rotWithShape="1">
              <a:gsLst>
                <a:gs pos="0">
                  <a:srgbClr val="1F8D0E"/>
                </a:gs>
                <a:gs pos="100000">
                  <a:srgbClr val="1A610F"/>
                </a:gs>
              </a:gsLst>
              <a:lin ang="5400000" scaled="0"/>
            </a:gradFill>
            <a:ln w="12700" cap="flat">
              <a:noFill/>
              <a:miter lim="400000"/>
            </a:ln>
            <a:effectLst>
              <a:outerShdw blurRad="50800" dist="25400" dir="5400000" algn="tl">
                <a:srgbClr val="000000">
                  <a:alpha val="50000"/>
                </a:srgbClr>
              </a:outerShdw>
            </a:effectLst>
          </c:spPr>
          <c:invertIfNegative val="0"/>
          <c:cat>
            <c:strRef>
              <c:f>Sheet1!$B$1:$D$1</c:f>
              <c:strCache>
                <c:ptCount val="3"/>
                <c:pt idx="0">
                  <c:v>20-39</c:v>
                </c:pt>
                <c:pt idx="1">
                  <c:v>39-49</c:v>
                </c:pt>
                <c:pt idx="2">
                  <c:v>&gt; 50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79.0</c:v>
                </c:pt>
                <c:pt idx="1">
                  <c:v>16.0</c:v>
                </c:pt>
                <c:pt idx="2">
                  <c:v>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-2122371648"/>
        <c:axId val="-2122568960"/>
      </c:barChart>
      <c:lineChart>
        <c:grouping val="standard"/>
        <c:varyColors val="0"/>
        <c:ser>
          <c:idx val="0"/>
          <c:order val="1"/>
          <c:tx>
            <c:strRef>
              <c:f>Sheet1!$A$2</c:f>
              <c:strCache>
                <c:ptCount val="1"/>
                <c:pt idx="0">
                  <c:v>age</c:v>
                </c:pt>
              </c:strCache>
            </c:strRef>
          </c:tx>
          <c:spPr>
            <a:ln w="76200" cap="flat">
              <a:solidFill>
                <a:srgbClr val="686A69"/>
              </a:solidFill>
              <a:prstDash val="solid"/>
              <a:miter lim="400000"/>
            </a:ln>
            <a:effectLst>
              <a:outerShdw blurRad="50800" dist="25400" dir="5400000" algn="tl">
                <a:srgbClr val="000000">
                  <a:alpha val="50000"/>
                </a:srgbClr>
              </a:outerShdw>
            </a:effectLst>
          </c:spPr>
          <c:marker>
            <c:symbol val="circle"/>
            <c:size val="14"/>
            <c:spPr>
              <a:noFill/>
              <a:ln w="76200" cap="flat">
                <a:solidFill>
                  <a:srgbClr val="686A69"/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Sheet1!$B$1:$D$1</c:f>
              <c:strCache>
                <c:ptCount val="3"/>
                <c:pt idx="0">
                  <c:v>20-39</c:v>
                </c:pt>
                <c:pt idx="1">
                  <c:v>39-49</c:v>
                </c:pt>
                <c:pt idx="2">
                  <c:v>&gt; 50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79.0</c:v>
                </c:pt>
                <c:pt idx="1">
                  <c:v>16.0</c:v>
                </c:pt>
                <c:pt idx="2">
                  <c:v>5.0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22371648"/>
        <c:axId val="-2122568960"/>
      </c:lineChart>
      <c:catAx>
        <c:axId val="-21223716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8A8B89"/>
            </a:solidFill>
            <a:prstDash val="solid"/>
            <a:miter lim="400000"/>
          </a:ln>
        </c:spPr>
        <c:txPr>
          <a:bodyPr rot="0"/>
          <a:lstStyle/>
          <a:p>
            <a:pPr>
              <a:defRPr sz="2400" b="0" i="0" u="none" strike="noStrike">
                <a:solidFill>
                  <a:srgbClr val="FFFFFF"/>
                </a:solidFill>
                <a:latin typeface="Helvetica Light"/>
              </a:defRPr>
            </a:pPr>
            <a:endParaRPr lang="zh-CN"/>
          </a:p>
        </c:txPr>
        <c:crossAx val="-2122568960"/>
        <c:crosses val="autoZero"/>
        <c:auto val="1"/>
        <c:lblAlgn val="ctr"/>
        <c:lblOffset val="100"/>
        <c:noMultiLvlLbl val="1"/>
      </c:catAx>
      <c:valAx>
        <c:axId val="-2122568960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400" b="0" i="0" u="none" strike="noStrike">
                <a:solidFill>
                  <a:srgbClr val="FFFFFF"/>
                </a:solidFill>
                <a:latin typeface="Helvetica Light"/>
              </a:defRPr>
            </a:pPr>
            <a:endParaRPr lang="zh-CN"/>
          </a:p>
        </c:txPr>
        <c:crossAx val="-2122371648"/>
        <c:crosses val="autoZero"/>
        <c:crossBetween val="between"/>
        <c:majorUnit val="20.0"/>
        <c:minorUnit val="10.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0020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300" y="762000"/>
            <a:ext cx="5334000" cy="8242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标题文本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18300" y="762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762884"/>
            <a:ext cx="5334000" cy="822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533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4000"/>
            </a:lvl1pPr>
          </a:lstStyle>
          <a:p>
            <a:r>
              <a:t>“在此键入引文。”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57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914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71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828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860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743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200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657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114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543305">
              <a:defRPr sz="7440"/>
            </a:lvl1pPr>
          </a:lstStyle>
          <a:p>
            <a:r>
              <a:t>Task recommendation in crowdsourcing system</a:t>
            </a:r>
          </a:p>
        </p:txBody>
      </p:sp>
      <p:sp>
        <p:nvSpPr>
          <p:cNvPr id="120" name="Shape 120"/>
          <p:cNvSpPr>
            <a:spLocks noGrp="1"/>
          </p:cNvSpPr>
          <p:nvPr>
            <p:ph type="subTitle" sz="quarter" idx="1"/>
          </p:nvPr>
        </p:nvSpPr>
        <p:spPr>
          <a:xfrm>
            <a:off x="1270000" y="5372100"/>
            <a:ext cx="10464800" cy="1143000"/>
          </a:xfrm>
          <a:prstGeom prst="rect">
            <a:avLst/>
          </a:prstGeom>
        </p:spPr>
        <p:txBody>
          <a:bodyPr/>
          <a:lstStyle/>
          <a:p>
            <a:pPr defTabSz="327152">
              <a:defRPr sz="2240"/>
            </a:pPr>
            <a:r>
              <a:t>Man-Ching Yuen, Irwin King, and Kwong-Sak Leung </a:t>
            </a:r>
          </a:p>
          <a:p>
            <a:pPr defTabSz="327152">
              <a:defRPr sz="2240"/>
            </a:pPr>
            <a:r>
              <a:t>Department of Computer Science and Engineering </a:t>
            </a:r>
          </a:p>
          <a:p>
            <a:pPr defTabSz="327152">
              <a:defRPr sz="2240"/>
            </a:pPr>
            <a:r>
              <a:t>The Chinese University of Hong Kong</a:t>
            </a:r>
          </a:p>
        </p:txBody>
      </p:sp>
      <p:sp>
        <p:nvSpPr>
          <p:cNvPr id="121" name="Shape 121"/>
          <p:cNvSpPr/>
          <p:nvPr/>
        </p:nvSpPr>
        <p:spPr>
          <a:xfrm>
            <a:off x="1120371" y="641350"/>
            <a:ext cx="104648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defTabSz="479044">
              <a:defRPr sz="3280"/>
            </a:pPr>
            <a:endParaRPr/>
          </a:p>
          <a:p>
            <a:pPr defTabSz="479044">
              <a:defRPr sz="3280"/>
            </a:pPr>
            <a:r>
              <a:rPr dirty="0"/>
              <a:t>Crowd KDD 2012</a:t>
            </a:r>
          </a:p>
        </p:txBody>
      </p:sp>
      <p:sp>
        <p:nvSpPr>
          <p:cNvPr id="122" name="Shape 122"/>
          <p:cNvSpPr/>
          <p:nvPr/>
        </p:nvSpPr>
        <p:spPr>
          <a:xfrm>
            <a:off x="8940799" y="7670800"/>
            <a:ext cx="2273301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lnSpcReduction="10000"/>
          </a:bodyPr>
          <a:lstStyle/>
          <a:p>
            <a:pPr defTabSz="403097">
              <a:defRPr sz="2760"/>
            </a:pPr>
            <a:r>
              <a:t>Yang Yu</a:t>
            </a:r>
          </a:p>
          <a:p>
            <a:pPr defTabSz="403097">
              <a:defRPr sz="2760"/>
            </a:pPr>
            <a:r>
              <a:t>2015-12-23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Outline</a:t>
            </a:r>
          </a:p>
        </p:txBody>
      </p:sp>
      <p:sp>
        <p:nvSpPr>
          <p:cNvPr id="125" name="Shape 12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Introduction</a:t>
            </a:r>
          </a:p>
          <a:p>
            <a:r>
              <a:t>Relate work</a:t>
            </a:r>
          </a:p>
          <a:p>
            <a:r>
              <a:t>Study on selection preferences</a:t>
            </a:r>
          </a:p>
          <a:p>
            <a:r>
              <a:t>Task recommendation framework</a:t>
            </a:r>
          </a:p>
          <a:p>
            <a:r>
              <a:t>Conclusion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Introduction</a:t>
            </a:r>
          </a:p>
        </p:txBody>
      </p:sp>
      <p:sp>
        <p:nvSpPr>
          <p:cNvPr id="128" name="Shape 12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Problem:</a:t>
            </a:r>
          </a:p>
          <a:p>
            <a:pPr lvl="1"/>
            <a:r>
              <a:t>difficult to find the right task</a:t>
            </a:r>
          </a:p>
          <a:p>
            <a:pPr lvl="1"/>
            <a:r>
              <a:t>reward few</a:t>
            </a:r>
          </a:p>
          <a:p>
            <a:pPr lvl="1"/>
            <a:r>
              <a:t>not efficient</a:t>
            </a:r>
          </a:p>
          <a:p>
            <a:pPr lvl="1"/>
            <a:r>
              <a:t>time-consuming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Introduction</a:t>
            </a:r>
          </a:p>
        </p:txBody>
      </p:sp>
      <p:sp>
        <p:nvSpPr>
          <p:cNvPr id="131" name="Shape 13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Workers: How to find right tasks faster?</a:t>
            </a:r>
          </a:p>
          <a:p>
            <a:r>
              <a:t>Requesters: How to receive good quality output?</a:t>
            </a:r>
          </a:p>
          <a:p>
            <a:endParaRPr/>
          </a:p>
          <a:p>
            <a:r>
              <a:t>This Paper: How to support task workers to select tasks on crowdsourcing platforms 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easily</a:t>
            </a:r>
            <a:r>
              <a:t> and 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effectively</a:t>
            </a:r>
            <a:r>
              <a:t>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1270000" y="3454400"/>
            <a:ext cx="1046480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spcBef>
                <a:spcPts val="2400"/>
              </a:spcBef>
              <a:defRPr sz="4000"/>
            </a:lvl1pPr>
          </a:lstStyle>
          <a:p>
            <a:r>
              <a:t>“A preference-based task recommendation ”</a:t>
            </a:r>
          </a:p>
        </p:txBody>
      </p:sp>
      <p:sp>
        <p:nvSpPr>
          <p:cNvPr id="134" name="Shape 134"/>
          <p:cNvSpPr/>
          <p:nvPr/>
        </p:nvSpPr>
        <p:spPr>
          <a:xfrm>
            <a:off x="1270000" y="5664200"/>
            <a:ext cx="10464800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spcBef>
                <a:spcPts val="2400"/>
              </a:spcBef>
              <a:defRPr sz="4000"/>
            </a:lvl1pPr>
          </a:lstStyle>
          <a:p>
            <a:r>
              <a:t>“A task recommendation framework for task preference modeling”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Introduction</a:t>
            </a:r>
          </a:p>
        </p:txBody>
      </p:sp>
      <p:pic>
        <p:nvPicPr>
          <p:cNvPr id="137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56458" y="4847599"/>
            <a:ext cx="9491884" cy="17856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Introduction</a:t>
            </a:r>
          </a:p>
        </p:txBody>
      </p:sp>
      <p:pic>
        <p:nvPicPr>
          <p:cNvPr id="140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19350" y="3727450"/>
            <a:ext cx="8166100" cy="4025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Introduction</a:t>
            </a:r>
          </a:p>
        </p:txBody>
      </p:sp>
      <p:grpSp>
        <p:nvGrpSpPr>
          <p:cNvPr id="145" name="Group 145"/>
          <p:cNvGrpSpPr/>
          <p:nvPr/>
        </p:nvGrpSpPr>
        <p:grpSpPr>
          <a:xfrm>
            <a:off x="4195575" y="3652616"/>
            <a:ext cx="4613650" cy="4327968"/>
            <a:chOff x="0" y="0"/>
            <a:chExt cx="4613649" cy="4327966"/>
          </a:xfrm>
        </p:grpSpPr>
        <p:pic>
          <p:nvPicPr>
            <p:cNvPr id="144" name="31c5a7f2-a13f-37a9-b7a6-e07e92bbd87d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15900" y="139700"/>
              <a:ext cx="4181850" cy="37691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3" name="图片 142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613650" cy="4327967"/>
            </a:xfrm>
            <a:prstGeom prst="rect">
              <a:avLst/>
            </a:prstGeom>
            <a:effectLst/>
          </p:spPr>
        </p:pic>
      </p:grpSp>
      <p:sp>
        <p:nvSpPr>
          <p:cNvPr id="146" name="Shape 146"/>
          <p:cNvSpPr/>
          <p:nvPr/>
        </p:nvSpPr>
        <p:spPr>
          <a:xfrm>
            <a:off x="1270000" y="2844800"/>
            <a:ext cx="10464800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spcBef>
                <a:spcPts val="2400"/>
              </a:spcBef>
              <a:defRPr sz="4000"/>
            </a:lvl1pPr>
          </a:lstStyle>
          <a:p>
            <a:r>
              <a:t>the first to use matrix factorization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Related Work</a:t>
            </a:r>
          </a:p>
        </p:txBody>
      </p:sp>
      <p:pic>
        <p:nvPicPr>
          <p:cNvPr id="149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08150" y="4699000"/>
            <a:ext cx="9144000" cy="4356100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Shape 150"/>
          <p:cNvSpPr>
            <a:spLocks noGrp="1"/>
          </p:cNvSpPr>
          <p:nvPr>
            <p:ph type="body" sz="quarter" idx="4294967295"/>
          </p:nvPr>
        </p:nvSpPr>
        <p:spPr>
          <a:xfrm>
            <a:off x="927100" y="2718866"/>
            <a:ext cx="9664701" cy="1788568"/>
          </a:xfrm>
          <a:prstGeom prst="rect">
            <a:avLst/>
          </a:prstGeom>
        </p:spPr>
        <p:txBody>
          <a:bodyPr/>
          <a:lstStyle/>
          <a:p>
            <a:pPr marL="381000" indent="-381000">
              <a:spcBef>
                <a:spcPts val="3800"/>
              </a:spcBef>
              <a:defRPr sz="2800"/>
            </a:pPr>
            <a:r>
              <a:t>cannot address the system’s new products and users</a:t>
            </a:r>
          </a:p>
          <a:p>
            <a:pPr marL="381000" indent="-381000">
              <a:spcBef>
                <a:spcPts val="3800"/>
              </a:spcBef>
              <a:defRPr sz="2800"/>
            </a:pPr>
            <a:r>
              <a:t>the profile information might not be available to col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19177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55675">
              <a:defRPr sz="6240"/>
            </a:lvl1pPr>
          </a:lstStyle>
          <a:p>
            <a:r>
              <a:t>Study on selection preferences</a:t>
            </a:r>
          </a:p>
        </p:txBody>
      </p:sp>
      <p:sp>
        <p:nvSpPr>
          <p:cNvPr id="153" name="Shape 153"/>
          <p:cNvSpPr>
            <a:spLocks noGrp="1"/>
          </p:cNvSpPr>
          <p:nvPr>
            <p:ph type="body" sz="half" idx="4294967295"/>
          </p:nvPr>
        </p:nvSpPr>
        <p:spPr>
          <a:xfrm>
            <a:off x="952500" y="2590800"/>
            <a:ext cx="5461000" cy="6286500"/>
          </a:xfrm>
          <a:prstGeom prst="rect">
            <a:avLst/>
          </a:prstGeom>
        </p:spPr>
        <p:txBody>
          <a:bodyPr/>
          <a:lstStyle/>
          <a:p>
            <a:r>
              <a:t>Collect data</a:t>
            </a:r>
          </a:p>
          <a:p>
            <a:pPr lvl="1"/>
            <a:r>
              <a:t>post a HIT on MTurk</a:t>
            </a:r>
          </a:p>
          <a:p>
            <a:pPr lvl="1"/>
            <a:r>
              <a:t>100 workers</a:t>
            </a:r>
          </a:p>
          <a:p>
            <a:pPr lvl="1"/>
            <a:r>
              <a:t>$0.5 per HIT</a:t>
            </a:r>
          </a:p>
        </p:txBody>
      </p:sp>
      <p:pic>
        <p:nvPicPr>
          <p:cNvPr id="154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29654" y="2879956"/>
            <a:ext cx="2311291" cy="57081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19177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55675">
              <a:defRPr sz="6240"/>
            </a:lvl1pPr>
          </a:lstStyle>
          <a:p>
            <a:r>
              <a:t>Study on selection preferences</a:t>
            </a:r>
          </a:p>
        </p:txBody>
      </p:sp>
      <p:grpSp>
        <p:nvGrpSpPr>
          <p:cNvPr id="159" name="Group 159"/>
          <p:cNvGrpSpPr/>
          <p:nvPr/>
        </p:nvGrpSpPr>
        <p:grpSpPr>
          <a:xfrm>
            <a:off x="2146300" y="2692400"/>
            <a:ext cx="8712200" cy="6375400"/>
            <a:chOff x="0" y="0"/>
            <a:chExt cx="8712200" cy="6375400"/>
          </a:xfrm>
        </p:grpSpPr>
        <p:pic>
          <p:nvPicPr>
            <p:cNvPr id="158" name="page2image400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15900" y="139700"/>
              <a:ext cx="8280400" cy="58166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57" name="图片 156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8712200" cy="6375400"/>
            </a:xfrm>
            <a:prstGeom prst="rect">
              <a:avLst/>
            </a:prstGeom>
            <a:effectLst/>
          </p:spPr>
        </p:pic>
      </p:grpSp>
      <p:sp>
        <p:nvSpPr>
          <p:cNvPr id="160" name="Shape 160"/>
          <p:cNvSpPr/>
          <p:nvPr/>
        </p:nvSpPr>
        <p:spPr>
          <a:xfrm>
            <a:off x="1073150" y="243204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1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19177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55675">
              <a:defRPr sz="6240"/>
            </a:lvl1pPr>
          </a:lstStyle>
          <a:p>
            <a:r>
              <a:t>Study on selection preferences</a:t>
            </a:r>
          </a:p>
        </p:txBody>
      </p:sp>
      <p:pic>
        <p:nvPicPr>
          <p:cNvPr id="163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35800" y="4583518"/>
            <a:ext cx="4394356" cy="2313764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Shape 164"/>
          <p:cNvSpPr>
            <a:spLocks noGrp="1"/>
          </p:cNvSpPr>
          <p:nvPr>
            <p:ph type="body" sz="half" idx="4294967295"/>
          </p:nvPr>
        </p:nvSpPr>
        <p:spPr>
          <a:xfrm>
            <a:off x="1028700" y="2070100"/>
            <a:ext cx="6302971" cy="6286500"/>
          </a:xfrm>
          <a:prstGeom prst="rect">
            <a:avLst/>
          </a:prstGeom>
        </p:spPr>
        <p:txBody>
          <a:bodyPr/>
          <a:lstStyle/>
          <a:p>
            <a:r>
              <a:t>Categories</a:t>
            </a:r>
          </a:p>
          <a:p>
            <a:pPr lvl="1"/>
            <a:r>
              <a:t>IS - information search</a:t>
            </a:r>
          </a:p>
          <a:p>
            <a:pPr lvl="1"/>
            <a:r>
              <a:t>DM - decision making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1917700"/>
          </a:xfrm>
          <a:prstGeom prst="rect">
            <a:avLst/>
          </a:prstGeom>
        </p:spPr>
        <p:txBody>
          <a:bodyPr/>
          <a:lstStyle>
            <a:lvl1pPr defTabSz="455675">
              <a:defRPr sz="6240"/>
            </a:lvl1pPr>
          </a:lstStyle>
          <a:p>
            <a:r>
              <a:t>Study on selection preferences</a:t>
            </a:r>
          </a:p>
        </p:txBody>
      </p:sp>
      <p:sp>
        <p:nvSpPr>
          <p:cNvPr id="167" name="Shape 167"/>
          <p:cNvSpPr>
            <a:spLocks noGrp="1"/>
          </p:cNvSpPr>
          <p:nvPr>
            <p:ph type="body" idx="4294967295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an individual worker has his own selection preference on tasks of different categories</a:t>
            </a:r>
          </a:p>
          <a:p>
            <a:r>
              <a:t>an individual worker has his own selection preference on allotted time for tasks of different categories</a:t>
            </a:r>
          </a:p>
          <a:p>
            <a:r>
              <a:t>an individual worker has his own selection preference on monetary reward for tasks of different categories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1917700"/>
          </a:xfrm>
          <a:prstGeom prst="rect">
            <a:avLst/>
          </a:prstGeom>
        </p:spPr>
        <p:txBody>
          <a:bodyPr/>
          <a:lstStyle>
            <a:lvl1pPr defTabSz="455675">
              <a:defRPr sz="6240"/>
            </a:lvl1pPr>
          </a:lstStyle>
          <a:p>
            <a:r>
              <a:t>Study on selection preferences</a:t>
            </a:r>
          </a:p>
        </p:txBody>
      </p:sp>
      <p:pic>
        <p:nvPicPr>
          <p:cNvPr id="170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81150" y="3632200"/>
            <a:ext cx="9652000" cy="3187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1917700"/>
          </a:xfrm>
          <a:prstGeom prst="rect">
            <a:avLst/>
          </a:prstGeom>
        </p:spPr>
        <p:txBody>
          <a:bodyPr/>
          <a:lstStyle>
            <a:lvl1pPr defTabSz="455675">
              <a:defRPr sz="6240"/>
            </a:lvl1pPr>
          </a:lstStyle>
          <a:p>
            <a:r>
              <a:t>Study on selection preferences</a:t>
            </a:r>
          </a:p>
        </p:txBody>
      </p:sp>
      <p:graphicFrame>
        <p:nvGraphicFramePr>
          <p:cNvPr id="173" name="Chart 173"/>
          <p:cNvGraphicFramePr/>
          <p:nvPr/>
        </p:nvGraphicFramePr>
        <p:xfrm>
          <a:off x="1558353" y="3486540"/>
          <a:ext cx="2750694" cy="3629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4" name="Chart 174"/>
          <p:cNvGraphicFramePr/>
          <p:nvPr/>
        </p:nvGraphicFramePr>
        <p:xfrm>
          <a:off x="5391365" y="3486540"/>
          <a:ext cx="2780870" cy="3629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5" name="Chart 175"/>
          <p:cNvGraphicFramePr/>
          <p:nvPr/>
        </p:nvGraphicFramePr>
        <p:xfrm>
          <a:off x="8420315" y="3486540"/>
          <a:ext cx="4419170" cy="3629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1917700"/>
          </a:xfrm>
          <a:prstGeom prst="rect">
            <a:avLst/>
          </a:prstGeom>
        </p:spPr>
        <p:txBody>
          <a:bodyPr/>
          <a:lstStyle>
            <a:lvl1pPr defTabSz="455675">
              <a:defRPr sz="6240"/>
            </a:lvl1pPr>
          </a:lstStyle>
          <a:p>
            <a:r>
              <a:t>Study on selection preferences</a:t>
            </a:r>
          </a:p>
        </p:txBody>
      </p:sp>
      <p:graphicFrame>
        <p:nvGraphicFramePr>
          <p:cNvPr id="178" name="Chart 178"/>
          <p:cNvGraphicFramePr/>
          <p:nvPr/>
        </p:nvGraphicFramePr>
        <p:xfrm>
          <a:off x="1426768" y="3075432"/>
          <a:ext cx="10308032" cy="546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1917700"/>
          </a:xfrm>
          <a:prstGeom prst="rect">
            <a:avLst/>
          </a:prstGeom>
        </p:spPr>
        <p:txBody>
          <a:bodyPr/>
          <a:lstStyle>
            <a:lvl1pPr defTabSz="455675">
              <a:defRPr sz="6240"/>
            </a:lvl1pPr>
          </a:lstStyle>
          <a:p>
            <a:r>
              <a:t>Study on selection preferences</a:t>
            </a:r>
          </a:p>
        </p:txBody>
      </p:sp>
      <p:grpSp>
        <p:nvGrpSpPr>
          <p:cNvPr id="183" name="Group 183"/>
          <p:cNvGrpSpPr/>
          <p:nvPr/>
        </p:nvGrpSpPr>
        <p:grpSpPr>
          <a:xfrm>
            <a:off x="536575" y="3420482"/>
            <a:ext cx="6032500" cy="4639836"/>
            <a:chOff x="0" y="0"/>
            <a:chExt cx="6032500" cy="4639835"/>
          </a:xfrm>
        </p:grpSpPr>
        <p:pic>
          <p:nvPicPr>
            <p:cNvPr id="182" name="page3image26224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15900" y="139700"/>
              <a:ext cx="5600700" cy="408103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81" name="图片 180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032500" cy="4639836"/>
            </a:xfrm>
            <a:prstGeom prst="rect">
              <a:avLst/>
            </a:prstGeom>
            <a:effectLst/>
          </p:spPr>
        </p:pic>
      </p:grpSp>
      <p:sp>
        <p:nvSpPr>
          <p:cNvPr id="184" name="Shape 184"/>
          <p:cNvSpPr/>
          <p:nvPr/>
        </p:nvSpPr>
        <p:spPr>
          <a:xfrm>
            <a:off x="3505200" y="266699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1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 </a:t>
            </a:r>
          </a:p>
        </p:txBody>
      </p:sp>
      <p:grpSp>
        <p:nvGrpSpPr>
          <p:cNvPr id="187" name="Group 187"/>
          <p:cNvGrpSpPr/>
          <p:nvPr/>
        </p:nvGrpSpPr>
        <p:grpSpPr>
          <a:xfrm>
            <a:off x="6556199" y="3426832"/>
            <a:ext cx="5912026" cy="4627136"/>
            <a:chOff x="0" y="0"/>
            <a:chExt cx="5912025" cy="4627135"/>
          </a:xfrm>
        </p:grpSpPr>
        <p:pic>
          <p:nvPicPr>
            <p:cNvPr id="186" name="page3image416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15900" y="139700"/>
              <a:ext cx="5480226" cy="406833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85" name="图片 184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5912026" cy="4627136"/>
            </a:xfrm>
            <a:prstGeom prst="rect">
              <a:avLst/>
            </a:prstGeom>
            <a:effectLst/>
          </p:spPr>
        </p:pic>
      </p:grpSp>
      <p:sp>
        <p:nvSpPr>
          <p:cNvPr id="188" name="Shape 188"/>
          <p:cNvSpPr/>
          <p:nvPr/>
        </p:nvSpPr>
        <p:spPr>
          <a:xfrm>
            <a:off x="5937250" y="229234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1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19177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455675">
              <a:defRPr sz="6240"/>
            </a:lvl1pPr>
          </a:lstStyle>
          <a:p>
            <a:r>
              <a:t>Study on selection preferences</a:t>
            </a:r>
          </a:p>
        </p:txBody>
      </p:sp>
      <p:grpSp>
        <p:nvGrpSpPr>
          <p:cNvPr id="193" name="Group 193"/>
          <p:cNvGrpSpPr/>
          <p:nvPr/>
        </p:nvGrpSpPr>
        <p:grpSpPr>
          <a:xfrm>
            <a:off x="2552700" y="3244850"/>
            <a:ext cx="7899400" cy="5283201"/>
            <a:chOff x="0" y="0"/>
            <a:chExt cx="7899400" cy="5283200"/>
          </a:xfrm>
        </p:grpSpPr>
        <p:pic>
          <p:nvPicPr>
            <p:cNvPr id="192" name="page3image584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15900" y="139700"/>
              <a:ext cx="7467600" cy="47244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91" name="图片 190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7899400" cy="5283200"/>
            </a:xfrm>
            <a:prstGeom prst="rect">
              <a:avLst/>
            </a:prstGeom>
            <a:effectLst/>
          </p:spPr>
        </p:pic>
      </p:grpSp>
      <p:sp>
        <p:nvSpPr>
          <p:cNvPr id="194" name="Shape 194"/>
          <p:cNvSpPr/>
          <p:nvPr/>
        </p:nvSpPr>
        <p:spPr>
          <a:xfrm>
            <a:off x="2768600" y="3155949"/>
            <a:ext cx="1905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1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1917700"/>
          </a:xfrm>
          <a:prstGeom prst="rect">
            <a:avLst/>
          </a:prstGeom>
        </p:spPr>
        <p:txBody>
          <a:bodyPr/>
          <a:lstStyle>
            <a:lvl1pPr defTabSz="455675">
              <a:defRPr sz="6240"/>
            </a:lvl1pPr>
          </a:lstStyle>
          <a:p>
            <a:r>
              <a:t>Study on selection preferences</a:t>
            </a:r>
          </a:p>
        </p:txBody>
      </p:sp>
      <p:sp>
        <p:nvSpPr>
          <p:cNvPr id="197" name="Shape 197"/>
          <p:cNvSpPr/>
          <p:nvPr/>
        </p:nvSpPr>
        <p:spPr>
          <a:xfrm>
            <a:off x="1270000" y="3911600"/>
            <a:ext cx="10464800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spcBef>
                <a:spcPts val="2400"/>
              </a:spcBef>
              <a:defRPr sz="4000"/>
            </a:lvl1pPr>
          </a:lstStyle>
          <a:p>
            <a:r>
              <a:t>“In short,    worker histories   can help to indicate    workers’ preference    on tasks in crowdsourcing systems.”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1917700"/>
          </a:xfrm>
          <a:prstGeom prst="rect">
            <a:avLst/>
          </a:prstGeom>
        </p:spPr>
        <p:txBody>
          <a:bodyPr/>
          <a:lstStyle>
            <a:lvl1pPr defTabSz="426466">
              <a:defRPr sz="5840"/>
            </a:lvl1pPr>
          </a:lstStyle>
          <a:p>
            <a:r>
              <a:t>Task recommendation framework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6097" y="3525289"/>
            <a:ext cx="8832605" cy="4089169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1917700"/>
          </a:xfrm>
          <a:prstGeom prst="rect">
            <a:avLst/>
          </a:prstGeom>
        </p:spPr>
        <p:txBody>
          <a:bodyPr/>
          <a:lstStyle>
            <a:lvl1pPr defTabSz="426466">
              <a:defRPr sz="5840"/>
            </a:lvl1pPr>
          </a:lstStyle>
          <a:p>
            <a:r>
              <a:t>Task recommendation framework</a:t>
            </a:r>
          </a:p>
        </p:txBody>
      </p:sp>
      <p:sp>
        <p:nvSpPr>
          <p:cNvPr id="203" name="Shape 203"/>
          <p:cNvSpPr/>
          <p:nvPr/>
        </p:nvSpPr>
        <p:spPr>
          <a:xfrm>
            <a:off x="678472" y="2800350"/>
            <a:ext cx="11457357" cy="4191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a 5-point integer scale (from 1 to 5)</a:t>
            </a:r>
          </a:p>
          <a:p>
            <a:endParaRPr/>
          </a:p>
          <a:p>
            <a:pPr marL="685799" indent="-685799" algn="l">
              <a:buSzPct val="100000"/>
              <a:buAutoNum type="arabicPeriod"/>
            </a:pPr>
            <a:r>
              <a:t>Worker does not browse the task information. </a:t>
            </a:r>
          </a:p>
          <a:p>
            <a:pPr marL="685799" indent="-685799" algn="l">
              <a:buSzPct val="100000"/>
              <a:buAutoNum type="arabicPeriod"/>
            </a:pPr>
            <a:r>
              <a:t>Worker browses the task information.</a:t>
            </a:r>
          </a:p>
          <a:p>
            <a:pPr marL="685799" indent="-685799" algn="l">
              <a:buSzPct val="100000"/>
              <a:buAutoNum type="arabicPeriod"/>
            </a:pPr>
            <a:r>
              <a:t>Worker selects the task to work on.</a:t>
            </a:r>
          </a:p>
          <a:p>
            <a:pPr marL="685799" indent="-685799" algn="l">
              <a:buSzPct val="100000"/>
              <a:buAutoNum type="arabicPeriod"/>
            </a:pPr>
            <a:r>
              <a:t>Worker completes the task.</a:t>
            </a:r>
          </a:p>
          <a:p>
            <a:pPr marL="685799" indent="-685799" algn="l">
              <a:buSzPct val="100000"/>
              <a:buAutoNum type="arabicPeriod"/>
            </a:pPr>
            <a:r>
              <a:t>Worker’s work done is accepted by the requester.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1917700"/>
          </a:xfrm>
          <a:prstGeom prst="rect">
            <a:avLst/>
          </a:prstGeom>
        </p:spPr>
        <p:txBody>
          <a:bodyPr/>
          <a:lstStyle>
            <a:lvl1pPr defTabSz="426466">
              <a:defRPr sz="5840"/>
            </a:lvl1pPr>
          </a:lstStyle>
          <a:p>
            <a:r>
              <a:t>Task recommendation framework</a:t>
            </a:r>
          </a:p>
        </p:txBody>
      </p:sp>
      <p:sp>
        <p:nvSpPr>
          <p:cNvPr id="206" name="Shape 206"/>
          <p:cNvSpPr/>
          <p:nvPr/>
        </p:nvSpPr>
        <p:spPr>
          <a:xfrm>
            <a:off x="1852523" y="2800350"/>
            <a:ext cx="4181654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Worker-Task Matrix</a:t>
            </a:r>
          </a:p>
        </p:txBody>
      </p:sp>
      <p:grpSp>
        <p:nvGrpSpPr>
          <p:cNvPr id="209" name="Group 209"/>
          <p:cNvGrpSpPr/>
          <p:nvPr/>
        </p:nvGrpSpPr>
        <p:grpSpPr>
          <a:xfrm>
            <a:off x="3333749" y="3962400"/>
            <a:ext cx="7202325" cy="4239862"/>
            <a:chOff x="0" y="0"/>
            <a:chExt cx="7202323" cy="4239861"/>
          </a:xfrm>
        </p:grpSpPr>
        <p:pic>
          <p:nvPicPr>
            <p:cNvPr id="208" name="屏幕快照 2015-12-23 17.07.23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15900" y="139700"/>
              <a:ext cx="6770524" cy="368106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07" name="图片 206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7202324" cy="423986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1917700"/>
          </a:xfrm>
          <a:prstGeom prst="rect">
            <a:avLst/>
          </a:prstGeom>
        </p:spPr>
        <p:txBody>
          <a:bodyPr/>
          <a:lstStyle>
            <a:lvl1pPr defTabSz="426466">
              <a:defRPr sz="5840"/>
            </a:lvl1pPr>
          </a:lstStyle>
          <a:p>
            <a:r>
              <a:t>Task recommendation framework</a:t>
            </a:r>
          </a:p>
        </p:txBody>
      </p:sp>
      <p:sp>
        <p:nvSpPr>
          <p:cNvPr id="212" name="Shape 212"/>
          <p:cNvSpPr/>
          <p:nvPr/>
        </p:nvSpPr>
        <p:spPr>
          <a:xfrm>
            <a:off x="1270000" y="4216400"/>
            <a:ext cx="10464800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spcBef>
                <a:spcPts val="2400"/>
              </a:spcBef>
              <a:defRPr sz="4000"/>
            </a:lvl1pPr>
          </a:lstStyle>
          <a:p>
            <a:r>
              <a:t>“How to effectively predict the missing values in the worker-task matrix ?”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1917700"/>
          </a:xfrm>
          <a:prstGeom prst="rect">
            <a:avLst/>
          </a:prstGeom>
        </p:spPr>
        <p:txBody>
          <a:bodyPr/>
          <a:lstStyle>
            <a:lvl1pPr defTabSz="426466">
              <a:defRPr sz="5840"/>
            </a:lvl1pPr>
          </a:lstStyle>
          <a:p>
            <a:r>
              <a:t>Task recommendation framework</a:t>
            </a:r>
          </a:p>
        </p:txBody>
      </p:sp>
      <p:sp>
        <p:nvSpPr>
          <p:cNvPr id="215" name="Shape 215"/>
          <p:cNvSpPr/>
          <p:nvPr/>
        </p:nvSpPr>
        <p:spPr>
          <a:xfrm>
            <a:off x="3527247" y="2051050"/>
            <a:ext cx="4896206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/>
            </a:lvl1pPr>
          </a:lstStyle>
          <a:p>
            <a:r>
              <a:t>Task Preference Modeling</a:t>
            </a:r>
          </a:p>
        </p:txBody>
      </p:sp>
      <p:sp>
        <p:nvSpPr>
          <p:cNvPr id="216" name="Shape 216"/>
          <p:cNvSpPr/>
          <p:nvPr/>
        </p:nvSpPr>
        <p:spPr>
          <a:xfrm>
            <a:off x="452894" y="3651250"/>
            <a:ext cx="5469612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/>
            </a:lvl1pPr>
          </a:lstStyle>
          <a:p>
            <a:r>
              <a:t>a Gaussian distribution</a:t>
            </a:r>
          </a:p>
        </p:txBody>
      </p:sp>
      <p:grpSp>
        <p:nvGrpSpPr>
          <p:cNvPr id="219" name="Group 219"/>
          <p:cNvGrpSpPr/>
          <p:nvPr/>
        </p:nvGrpSpPr>
        <p:grpSpPr>
          <a:xfrm>
            <a:off x="2540000" y="6381750"/>
            <a:ext cx="7924800" cy="3022600"/>
            <a:chOff x="0" y="0"/>
            <a:chExt cx="7924800" cy="3022600"/>
          </a:xfrm>
        </p:grpSpPr>
        <p:pic>
          <p:nvPicPr>
            <p:cNvPr id="218" name="屏幕快照 2015-12-23 17.13.4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15900" y="139700"/>
              <a:ext cx="7493000" cy="24638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17" name="图片 216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7924800" cy="3022600"/>
            </a:xfrm>
            <a:prstGeom prst="rect">
              <a:avLst/>
            </a:prstGeom>
            <a:effectLst/>
          </p:spPr>
        </p:pic>
      </p:grpSp>
      <p:grpSp>
        <p:nvGrpSpPr>
          <p:cNvPr id="222" name="Group 222"/>
          <p:cNvGrpSpPr/>
          <p:nvPr/>
        </p:nvGrpSpPr>
        <p:grpSpPr>
          <a:xfrm>
            <a:off x="1663700" y="4267200"/>
            <a:ext cx="9677400" cy="2057400"/>
            <a:chOff x="0" y="0"/>
            <a:chExt cx="9677400" cy="2057400"/>
          </a:xfrm>
        </p:grpSpPr>
        <p:pic>
          <p:nvPicPr>
            <p:cNvPr id="221" name="屏幕快照 2015-12-23 17.13.29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15900" y="139700"/>
              <a:ext cx="9245600" cy="14986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0" name="图片 219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9677400" cy="20574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1917700"/>
          </a:xfrm>
          <a:prstGeom prst="rect">
            <a:avLst/>
          </a:prstGeom>
        </p:spPr>
        <p:txBody>
          <a:bodyPr/>
          <a:lstStyle>
            <a:lvl1pPr defTabSz="426466">
              <a:defRPr sz="5840"/>
            </a:lvl1pPr>
          </a:lstStyle>
          <a:p>
            <a:r>
              <a:t>Task recommendation framework</a:t>
            </a:r>
          </a:p>
        </p:txBody>
      </p:sp>
      <p:sp>
        <p:nvSpPr>
          <p:cNvPr id="225" name="Shape 225"/>
          <p:cNvSpPr/>
          <p:nvPr/>
        </p:nvSpPr>
        <p:spPr>
          <a:xfrm>
            <a:off x="3527247" y="2051049"/>
            <a:ext cx="4896206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/>
            </a:lvl1pPr>
          </a:lstStyle>
          <a:p>
            <a:r>
              <a:t>Task Preference Modeling</a:t>
            </a:r>
          </a:p>
        </p:txBody>
      </p:sp>
      <p:sp>
        <p:nvSpPr>
          <p:cNvPr id="226" name="Shape 226"/>
          <p:cNvSpPr/>
          <p:nvPr/>
        </p:nvSpPr>
        <p:spPr>
          <a:xfrm>
            <a:off x="452894" y="3651250"/>
            <a:ext cx="5469612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/>
            </a:lvl1pPr>
          </a:lstStyle>
          <a:p>
            <a:r>
              <a:t>through a Bayesian inference</a:t>
            </a:r>
          </a:p>
        </p:txBody>
      </p:sp>
      <p:grpSp>
        <p:nvGrpSpPr>
          <p:cNvPr id="229" name="Group 229"/>
          <p:cNvGrpSpPr/>
          <p:nvPr/>
        </p:nvGrpSpPr>
        <p:grpSpPr>
          <a:xfrm>
            <a:off x="2247900" y="4552950"/>
            <a:ext cx="8509000" cy="4521200"/>
            <a:chOff x="0" y="0"/>
            <a:chExt cx="8509000" cy="4521200"/>
          </a:xfrm>
        </p:grpSpPr>
        <p:pic>
          <p:nvPicPr>
            <p:cNvPr id="228" name="屏幕快照 2015-12-23 17.13.50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15900" y="139700"/>
              <a:ext cx="8077200" cy="39624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7" name="图片 226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8509000" cy="45212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1917700"/>
          </a:xfrm>
          <a:prstGeom prst="rect">
            <a:avLst/>
          </a:prstGeom>
        </p:spPr>
        <p:txBody>
          <a:bodyPr/>
          <a:lstStyle>
            <a:lvl1pPr defTabSz="426466">
              <a:defRPr sz="5840"/>
            </a:lvl1pPr>
          </a:lstStyle>
          <a:p>
            <a:r>
              <a:t>Task recommendation framework</a:t>
            </a:r>
          </a:p>
        </p:txBody>
      </p:sp>
      <p:grpSp>
        <p:nvGrpSpPr>
          <p:cNvPr id="234" name="Group 234"/>
          <p:cNvGrpSpPr/>
          <p:nvPr/>
        </p:nvGrpSpPr>
        <p:grpSpPr>
          <a:xfrm>
            <a:off x="3352800" y="4768850"/>
            <a:ext cx="6299200" cy="1625600"/>
            <a:chOff x="0" y="0"/>
            <a:chExt cx="6299200" cy="1625600"/>
          </a:xfrm>
        </p:grpSpPr>
        <p:pic>
          <p:nvPicPr>
            <p:cNvPr id="233" name="屏幕快照 2015-12-23 17.13.57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15900" y="139700"/>
              <a:ext cx="5867400" cy="10668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32" name="图片 231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299200" cy="1625600"/>
            </a:xfrm>
            <a:prstGeom prst="rect">
              <a:avLst/>
            </a:prstGeom>
            <a:effectLst/>
          </p:spPr>
        </p:pic>
      </p:grpSp>
      <p:sp>
        <p:nvSpPr>
          <p:cNvPr id="235" name="Shape 235"/>
          <p:cNvSpPr/>
          <p:nvPr/>
        </p:nvSpPr>
        <p:spPr>
          <a:xfrm>
            <a:off x="1489989" y="3613150"/>
            <a:ext cx="7624522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Task Ranking for Recommendation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1917700"/>
          </a:xfrm>
          <a:prstGeom prst="rect">
            <a:avLst/>
          </a:prstGeom>
        </p:spPr>
        <p:txBody>
          <a:bodyPr/>
          <a:lstStyle/>
          <a:p>
            <a:r>
              <a:t>Conclusion</a:t>
            </a:r>
          </a:p>
        </p:txBody>
      </p:sp>
      <p:sp>
        <p:nvSpPr>
          <p:cNvPr id="238" name="Shape 238"/>
          <p:cNvSpPr>
            <a:spLocks noGrp="1"/>
          </p:cNvSpPr>
          <p:nvPr>
            <p:ph type="body" idx="4294967295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accuracy</a:t>
            </a:r>
          </a:p>
          <a:p>
            <a:r>
              <a:t>matrix factorization</a:t>
            </a:r>
          </a:p>
          <a:p>
            <a:endParaRPr/>
          </a:p>
          <a:p>
            <a:r>
              <a:t>workers’ searching history is difficult to obtain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120614_familyalaskaoutdoorssummer_tg_00795_2892x1928.jpe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5555" r="5555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41" name="Shape 241"/>
          <p:cNvSpPr>
            <a:spLocks noGrp="1"/>
          </p:cNvSpPr>
          <p:nvPr>
            <p:ph type="title" idx="4294967295"/>
          </p:nvPr>
        </p:nvSpPr>
        <p:spPr>
          <a:xfrm>
            <a:off x="952500" y="2070100"/>
            <a:ext cx="11099800" cy="1225550"/>
          </a:xfrm>
          <a:prstGeom prst="rect">
            <a:avLst/>
          </a:prstGeom>
        </p:spPr>
        <p:txBody>
          <a:bodyPr/>
          <a:lstStyle>
            <a:lvl1pPr defTabSz="531622">
              <a:defRPr sz="7280" b="1">
                <a:solidFill>
                  <a:schemeClr val="accent1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Thanks!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" grpId="2" animBg="1" advAuto="0"/>
      <p:bldP spid="241" grpId="1" animBg="1" advAuto="0"/>
    </p:bldLst>
  </p:timing>
</p:sld>
</file>

<file path=ppt/theme/theme1.xml><?xml version="1.0" encoding="utf-8"?>
<a:theme xmlns:a="http://schemas.openxmlformats.org/drawingml/2006/main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389</Words>
  <Application>Microsoft Macintosh PowerPoint</Application>
  <PresentationFormat>自定义</PresentationFormat>
  <Paragraphs>93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3" baseType="lpstr">
      <vt:lpstr>Helvetica</vt:lpstr>
      <vt:lpstr>Helvetica Light</vt:lpstr>
      <vt:lpstr>Helvetica Neue</vt:lpstr>
      <vt:lpstr>Times</vt:lpstr>
      <vt:lpstr>Gradient</vt:lpstr>
      <vt:lpstr>Task recommendation in crowdsourcing system</vt:lpstr>
      <vt:lpstr>Outline</vt:lpstr>
      <vt:lpstr>Introduction</vt:lpstr>
      <vt:lpstr>Introduction</vt:lpstr>
      <vt:lpstr>PowerPoint 演示文稿</vt:lpstr>
      <vt:lpstr>Introduction</vt:lpstr>
      <vt:lpstr>Introduction</vt:lpstr>
      <vt:lpstr>Introduction</vt:lpstr>
      <vt:lpstr>Related Work</vt:lpstr>
      <vt:lpstr>Study on selection preferences</vt:lpstr>
      <vt:lpstr>Study on selection preferences</vt:lpstr>
      <vt:lpstr>Study on selection preferences</vt:lpstr>
      <vt:lpstr>Study on selection preferences</vt:lpstr>
      <vt:lpstr>Study on selection preferences</vt:lpstr>
      <vt:lpstr>Study on selection preferences</vt:lpstr>
      <vt:lpstr>Study on selection preferences</vt:lpstr>
      <vt:lpstr>Study on selection preferences</vt:lpstr>
      <vt:lpstr>Study on selection preferences</vt:lpstr>
      <vt:lpstr>Study on selection preferences</vt:lpstr>
      <vt:lpstr>Task recommendation framework</vt:lpstr>
      <vt:lpstr>Task recommendation framework</vt:lpstr>
      <vt:lpstr>Task recommendation framework</vt:lpstr>
      <vt:lpstr>Task recommendation framework</vt:lpstr>
      <vt:lpstr>Task recommendation framework</vt:lpstr>
      <vt:lpstr>Task recommendation framework</vt:lpstr>
      <vt:lpstr>Task recommendation framework</vt:lpstr>
      <vt:lpstr>Conclusion</vt:lpstr>
      <vt:lpstr>Thanks!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recommendation in crowdsourcing system</dc:title>
  <cp:lastModifiedBy>Microsoft Office 用户</cp:lastModifiedBy>
  <cp:revision>1</cp:revision>
  <dcterms:modified xsi:type="dcterms:W3CDTF">2015-12-23T09:28:29Z</dcterms:modified>
</cp:coreProperties>
</file>