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56" r:id="rId4"/>
    <p:sldId id="257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62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C8C6-A709-4F44-B0AB-EAC7E6F3A117}" type="datetimeFigureOut">
              <a:rPr lang="zh-CN" altLang="en-US" smtClean="0"/>
              <a:t>2016/3/20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E2B10-421C-48A2-A824-24CDFEC566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4902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C8C6-A709-4F44-B0AB-EAC7E6F3A117}" type="datetimeFigureOut">
              <a:rPr lang="zh-CN" altLang="en-US" smtClean="0"/>
              <a:t>2016/3/20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E2B10-421C-48A2-A824-24CDFEC566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9349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C8C6-A709-4F44-B0AB-EAC7E6F3A117}" type="datetimeFigureOut">
              <a:rPr lang="zh-CN" altLang="en-US" smtClean="0"/>
              <a:t>2016/3/20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E2B10-421C-48A2-A824-24CDFEC566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476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C8C6-A709-4F44-B0AB-EAC7E6F3A117}" type="datetimeFigureOut">
              <a:rPr lang="zh-CN" altLang="en-US" smtClean="0"/>
              <a:t>2016/3/20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E2B10-421C-48A2-A824-24CDFEC566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6524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C8C6-A709-4F44-B0AB-EAC7E6F3A117}" type="datetimeFigureOut">
              <a:rPr lang="zh-CN" altLang="en-US" smtClean="0"/>
              <a:t>2016/3/20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E2B10-421C-48A2-A824-24CDFEC566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4095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C8C6-A709-4F44-B0AB-EAC7E6F3A117}" type="datetimeFigureOut">
              <a:rPr lang="zh-CN" altLang="en-US" smtClean="0"/>
              <a:t>2016/3/20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E2B10-421C-48A2-A824-24CDFEC566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3218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C8C6-A709-4F44-B0AB-EAC7E6F3A117}" type="datetimeFigureOut">
              <a:rPr lang="zh-CN" altLang="en-US" smtClean="0"/>
              <a:t>2016/3/20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E2B10-421C-48A2-A824-24CDFEC566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8147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C8C6-A709-4F44-B0AB-EAC7E6F3A117}" type="datetimeFigureOut">
              <a:rPr lang="zh-CN" altLang="en-US" smtClean="0"/>
              <a:t>2016/3/20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E2B10-421C-48A2-A824-24CDFEC566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314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C8C6-A709-4F44-B0AB-EAC7E6F3A117}" type="datetimeFigureOut">
              <a:rPr lang="zh-CN" altLang="en-US" smtClean="0"/>
              <a:t>2016/3/20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E2B10-421C-48A2-A824-24CDFEC566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4650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C8C6-A709-4F44-B0AB-EAC7E6F3A117}" type="datetimeFigureOut">
              <a:rPr lang="zh-CN" altLang="en-US" smtClean="0"/>
              <a:t>2016/3/20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E2B10-421C-48A2-A824-24CDFEC566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1222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C8C6-A709-4F44-B0AB-EAC7E6F3A117}" type="datetimeFigureOut">
              <a:rPr lang="zh-CN" altLang="en-US" smtClean="0"/>
              <a:t>2016/3/20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E2B10-421C-48A2-A824-24CDFEC566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2647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056063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5235719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00276320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31800" y="1268413"/>
            <a:ext cx="4038600" cy="5065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2800" y="1268413"/>
            <a:ext cx="4038600" cy="5065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4947461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4892054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0332598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595659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207750879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879821628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3501812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910388" y="179388"/>
            <a:ext cx="2159000" cy="61547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31800" y="179388"/>
            <a:ext cx="6326188" cy="61547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8037695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201741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125341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745505948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31800" y="1268413"/>
            <a:ext cx="4038600" cy="5065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2800" y="1268413"/>
            <a:ext cx="4038600" cy="5065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3812670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0691961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2835835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2340300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884932531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4917791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4519730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910388" y="179388"/>
            <a:ext cx="2159000" cy="61547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31800" y="179388"/>
            <a:ext cx="6326188" cy="61547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393843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18" Type="http://schemas.openxmlformats.org/officeDocument/2006/relationships/image" Target="../media/image6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5.wmf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4.wmf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7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9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23C8C6-A709-4F44-B0AB-EAC7E6F3A117}" type="datetimeFigureOut">
              <a:rPr lang="zh-CN" altLang="en-US" smtClean="0"/>
              <a:t>2016/3/20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E2B10-421C-48A2-A824-24CDFEC566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2644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2" descr="B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13"/>
          <p:cNvSpPr>
            <a:spLocks noChangeArrowheads="1"/>
          </p:cNvSpPr>
          <p:nvPr/>
        </p:nvSpPr>
        <p:spPr bwMode="auto">
          <a:xfrm>
            <a:off x="1835150" y="574675"/>
            <a:ext cx="7197725" cy="7143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16388A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 sz="1800" b="0">
              <a:solidFill>
                <a:schemeClr val="tx1"/>
              </a:solidFill>
            </a:endParaRPr>
          </a:p>
        </p:txBody>
      </p:sp>
      <p:sp>
        <p:nvSpPr>
          <p:cNvPr id="2052" name="Rectangle 14"/>
          <p:cNvSpPr>
            <a:spLocks noChangeArrowheads="1"/>
          </p:cNvSpPr>
          <p:nvPr/>
        </p:nvSpPr>
        <p:spPr bwMode="auto">
          <a:xfrm>
            <a:off x="4826000" y="179388"/>
            <a:ext cx="4318000" cy="71437"/>
          </a:xfrm>
          <a:prstGeom prst="rect">
            <a:avLst/>
          </a:prstGeom>
          <a:gradFill rotWithShape="1">
            <a:gsLst>
              <a:gs pos="0">
                <a:srgbClr val="16388A"/>
              </a:gs>
              <a:gs pos="100000">
                <a:srgbClr val="E7EBF3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 sz="1800" b="0">
              <a:solidFill>
                <a:schemeClr val="tx1"/>
              </a:solidFill>
            </a:endParaRPr>
          </a:p>
        </p:txBody>
      </p:sp>
      <p:pic>
        <p:nvPicPr>
          <p:cNvPr id="2053" name="Picture 15" descr="xm_3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79388"/>
            <a:ext cx="755650" cy="503237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16" descr="xm_5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179388"/>
            <a:ext cx="755650" cy="503237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17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78"/>
          <a:stretch>
            <a:fillRect/>
          </a:stretch>
        </p:blipFill>
        <p:spPr bwMode="auto">
          <a:xfrm>
            <a:off x="5041900" y="179388"/>
            <a:ext cx="755650" cy="503237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18"/>
          <p:cNvPicPr preferRelativeResize="0">
            <a:picLocks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550" y="179388"/>
            <a:ext cx="755650" cy="503237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19" descr="DPP_0016"/>
          <p:cNvPicPr>
            <a:picLocks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500" y="179388"/>
            <a:ext cx="755650" cy="503237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8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871663" y="179388"/>
            <a:ext cx="7197725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2059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1268413"/>
            <a:ext cx="8229600" cy="506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9pPr>
    </p:titleStyle>
    <p:bodyStyle>
      <a:lvl1pPr marL="449263" indent="-4492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SzPct val="120000"/>
        <a:buBlip>
          <a:blip r:embed="rId19"/>
        </a:buBlip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28575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rgbClr val="000066"/>
        </a:buClr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322388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730375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138363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95563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3052763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509963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967163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7"/>
          <p:cNvSpPr>
            <a:spLocks noChangeArrowheads="1"/>
          </p:cNvSpPr>
          <p:nvPr/>
        </p:nvSpPr>
        <p:spPr bwMode="auto">
          <a:xfrm>
            <a:off x="287338" y="833438"/>
            <a:ext cx="4318000" cy="2857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133984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 sz="1800" b="0">
              <a:solidFill>
                <a:schemeClr val="tx1"/>
              </a:solidFill>
            </a:endParaRPr>
          </a:p>
        </p:txBody>
      </p:sp>
      <p:sp>
        <p:nvSpPr>
          <p:cNvPr id="1027" name="Rectangle 8"/>
          <p:cNvSpPr>
            <a:spLocks noChangeArrowheads="1"/>
          </p:cNvSpPr>
          <p:nvPr/>
        </p:nvSpPr>
        <p:spPr bwMode="auto">
          <a:xfrm>
            <a:off x="4826000" y="6477000"/>
            <a:ext cx="4318000" cy="2857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133984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 sz="1800" b="0">
              <a:solidFill>
                <a:schemeClr val="tx1"/>
              </a:solidFill>
            </a:endParaRPr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871663" y="179388"/>
            <a:ext cx="7197725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9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1268413"/>
            <a:ext cx="8229600" cy="506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</p:txBody>
      </p:sp>
      <p:grpSp>
        <p:nvGrpSpPr>
          <p:cNvPr id="1030" name="Group 6"/>
          <p:cNvGrpSpPr>
            <a:grpSpLocks/>
          </p:cNvGrpSpPr>
          <p:nvPr/>
        </p:nvGrpSpPr>
        <p:grpSpPr bwMode="auto">
          <a:xfrm>
            <a:off x="0" y="358775"/>
            <a:ext cx="2881313" cy="523875"/>
            <a:chOff x="0" y="0"/>
            <a:chExt cx="1815" cy="330"/>
          </a:xfrm>
        </p:grpSpPr>
        <p:grpSp>
          <p:nvGrpSpPr>
            <p:cNvPr id="1032" name="Group 7"/>
            <p:cNvGrpSpPr>
              <a:grpSpLocks/>
            </p:cNvGrpSpPr>
            <p:nvPr/>
          </p:nvGrpSpPr>
          <p:grpSpPr bwMode="auto">
            <a:xfrm>
              <a:off x="0" y="211"/>
              <a:ext cx="1815" cy="102"/>
              <a:chOff x="0" y="0"/>
              <a:chExt cx="1815" cy="102"/>
            </a:xfrm>
          </p:grpSpPr>
          <p:sp>
            <p:nvSpPr>
              <p:cNvPr id="1035" name="Rectangle 1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814" cy="91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16388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Ins="180000" anchor="ctr"/>
              <a:lstStyle/>
              <a:p>
                <a:pPr algn="r"/>
                <a:r>
                  <a:rPr lang="en-US" altLang="zh-CN" sz="900">
                    <a:solidFill>
                      <a:schemeClr val="bg1"/>
                    </a:solidFill>
                  </a:rPr>
                  <a:t>Shanghai Jiao Tong University</a:t>
                </a:r>
              </a:p>
            </p:txBody>
          </p:sp>
          <p:sp>
            <p:nvSpPr>
              <p:cNvPr id="1036" name="AutoShape 14"/>
              <p:cNvSpPr>
                <a:spLocks noChangeArrowheads="1"/>
              </p:cNvSpPr>
              <p:nvPr/>
            </p:nvSpPr>
            <p:spPr bwMode="auto">
              <a:xfrm flipH="1">
                <a:off x="1747" y="0"/>
                <a:ext cx="68" cy="102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1800" b="0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1033" name="Picture 15" descr="上海交通大学校徽"/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" y="0"/>
              <a:ext cx="330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" name="Picture 16" descr="上海交通大学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" y="23"/>
              <a:ext cx="747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31" name="矩形 11"/>
          <p:cNvSpPr>
            <a:spLocks noChangeArrowheads="1"/>
          </p:cNvSpPr>
          <p:nvPr/>
        </p:nvSpPr>
        <p:spPr bwMode="auto">
          <a:xfrm>
            <a:off x="7115175" y="6143625"/>
            <a:ext cx="2016125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 b="0">
                <a:solidFill>
                  <a:srgbClr val="000066"/>
                </a:solidFill>
                <a:latin typeface="微软雅黑" pitchFamily="34" charset="-122"/>
                <a:ea typeface="微软雅黑" pitchFamily="34" charset="-122"/>
              </a:rPr>
              <a:t>School of Software</a:t>
            </a:r>
            <a:endParaRPr lang="zh-CN" altLang="en-US" sz="1600">
              <a:solidFill>
                <a:srgbClr val="000066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fade/>
  </p:transition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9pPr>
    </p:titleStyle>
    <p:bodyStyle>
      <a:lvl1pPr marL="449263" indent="-4492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SzPct val="120000"/>
        <a:buBlip>
          <a:blip r:embed="rId15"/>
        </a:buBlip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28575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rgbClr val="000066"/>
        </a:buClr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322388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730375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138363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95563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3052763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509963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967163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27584" y="1412776"/>
            <a:ext cx="7632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 err="1"/>
              <a:t>GitHub</a:t>
            </a:r>
            <a:r>
              <a:rPr lang="en-US" altLang="zh-CN" sz="2800" b="1" dirty="0"/>
              <a:t> </a:t>
            </a:r>
            <a:r>
              <a:rPr lang="en-US" altLang="zh-CN" sz="2800" b="1" dirty="0" smtClean="0"/>
              <a:t>Projects.</a:t>
            </a:r>
          </a:p>
          <a:p>
            <a:pPr algn="ctr"/>
            <a:r>
              <a:rPr lang="en-US" altLang="zh-CN" sz="2800" b="1" dirty="0" smtClean="0"/>
              <a:t>Quality </a:t>
            </a:r>
            <a:r>
              <a:rPr lang="en-US" altLang="zh-CN" sz="2800" b="1" dirty="0"/>
              <a:t>Analysis of Open-Source Software</a:t>
            </a:r>
            <a:endParaRPr lang="zh-CN" altLang="en-US" sz="2800" dirty="0"/>
          </a:p>
        </p:txBody>
      </p:sp>
      <p:sp>
        <p:nvSpPr>
          <p:cNvPr id="3" name="矩形 2"/>
          <p:cNvSpPr/>
          <p:nvPr/>
        </p:nvSpPr>
        <p:spPr>
          <a:xfrm>
            <a:off x="1871700" y="2708919"/>
            <a:ext cx="55446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altLang="zh-CN" dirty="0"/>
              <a:t>Oskar </a:t>
            </a:r>
            <a:r>
              <a:rPr lang="pl-PL" altLang="zh-CN" dirty="0" smtClean="0"/>
              <a:t>Jarczyk, Blazej Gruszka, </a:t>
            </a:r>
            <a:r>
              <a:rPr lang="pl-PL" altLang="zh-CN" dirty="0"/>
              <a:t>Szymon </a:t>
            </a:r>
            <a:r>
              <a:rPr lang="pl-PL" altLang="zh-CN" dirty="0" smtClean="0"/>
              <a:t>Jaroszewicz</a:t>
            </a:r>
            <a:r>
              <a:rPr lang="pl-PL" altLang="zh-CN" i="1" dirty="0" smtClean="0"/>
              <a:t>,</a:t>
            </a:r>
            <a:r>
              <a:rPr lang="pl-PL" altLang="zh-CN" dirty="0" smtClean="0"/>
              <a:t> </a:t>
            </a:r>
            <a:r>
              <a:rPr lang="pl-PL" altLang="zh-CN" dirty="0"/>
              <a:t>Leszek </a:t>
            </a:r>
            <a:r>
              <a:rPr lang="pl-PL" altLang="zh-CN" dirty="0" smtClean="0"/>
              <a:t>Bukowski,</a:t>
            </a:r>
            <a:r>
              <a:rPr lang="en-US" altLang="zh-CN" dirty="0" smtClean="0"/>
              <a:t>and </a:t>
            </a:r>
            <a:r>
              <a:rPr lang="en-US" altLang="zh-CN" dirty="0"/>
              <a:t>Adam </a:t>
            </a:r>
            <a:r>
              <a:rPr lang="en-US" altLang="zh-CN" dirty="0" err="1" smtClean="0"/>
              <a:t>Wierzbicki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763688" y="3822125"/>
            <a:ext cx="64087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i="1" dirty="0"/>
              <a:t>the series Lecture Notes in Computer </a:t>
            </a:r>
            <a:r>
              <a:rPr lang="en-US" altLang="zh-CN" i="1" dirty="0" smtClean="0"/>
              <a:t>Science, springer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39552" y="566124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 smtClean="0"/>
              <a:t>Presented by </a:t>
            </a:r>
            <a:r>
              <a:rPr lang="en-US" altLang="zh-CN" dirty="0" err="1" smtClean="0"/>
              <a:t>Yutao</a:t>
            </a:r>
            <a:r>
              <a:rPr lang="en-US" altLang="zh-CN" dirty="0" smtClean="0"/>
              <a:t> Huang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179490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7467" y="1829723"/>
            <a:ext cx="80648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/>
              <a:t>Very often </a:t>
            </a:r>
            <a:r>
              <a:rPr lang="en-US" altLang="zh-CN" sz="2000" i="1" dirty="0"/>
              <a:t>Open-Source Software </a:t>
            </a:r>
            <a:r>
              <a:rPr lang="en-US" altLang="zh-CN" sz="2000" dirty="0"/>
              <a:t>(</a:t>
            </a:r>
            <a:r>
              <a:rPr lang="en-US" altLang="zh-CN" sz="2000" i="1" dirty="0"/>
              <a:t>OSS</a:t>
            </a:r>
            <a:r>
              <a:rPr lang="en-US" altLang="zh-CN" sz="2000" dirty="0"/>
              <a:t>) is developed by </a:t>
            </a:r>
            <a:r>
              <a:rPr lang="en-US" altLang="zh-CN" sz="2000" dirty="0">
                <a:solidFill>
                  <a:srgbClr val="FF0000"/>
                </a:solidFill>
              </a:rPr>
              <a:t>decentralized</a:t>
            </a:r>
            <a:r>
              <a:rPr lang="en-US" altLang="zh-CN" sz="2000" dirty="0"/>
              <a:t> teams </a:t>
            </a:r>
            <a:r>
              <a:rPr lang="en-US" altLang="zh-CN" sz="2000" dirty="0" smtClean="0"/>
              <a:t>of programmers</a:t>
            </a:r>
            <a:r>
              <a:rPr lang="en-US" altLang="zh-CN" sz="2000" dirty="0"/>
              <a:t>, who cooperate globally </a:t>
            </a:r>
            <a:r>
              <a:rPr lang="en-US" altLang="zh-CN" sz="2000" dirty="0">
                <a:solidFill>
                  <a:srgbClr val="FF0000"/>
                </a:solidFill>
              </a:rPr>
              <a:t>using web-based source code repositories</a:t>
            </a:r>
            <a:r>
              <a:rPr lang="en-US" altLang="zh-CN" sz="2000" dirty="0" smtClean="0"/>
              <a:t>.</a:t>
            </a:r>
          </a:p>
          <a:p>
            <a:endParaRPr lang="en-US" altLang="zh-CN" sz="2000" dirty="0"/>
          </a:p>
          <a:p>
            <a:r>
              <a:rPr lang="en-US" altLang="zh-CN" sz="2000" dirty="0"/>
              <a:t>There are several features typically associated with such </a:t>
            </a:r>
            <a:r>
              <a:rPr lang="en-US" altLang="zh-CN" sz="2000" i="1" dirty="0"/>
              <a:t>Collaborative </a:t>
            </a:r>
            <a:r>
              <a:rPr lang="en-US" altLang="zh-CN" sz="2000" i="1" dirty="0" smtClean="0"/>
              <a:t>Innovation Networks </a:t>
            </a:r>
            <a:r>
              <a:rPr lang="en-US" altLang="zh-CN" sz="2000" dirty="0"/>
              <a:t>(</a:t>
            </a:r>
            <a:r>
              <a:rPr lang="en-US" altLang="zh-CN" sz="2000" i="1" dirty="0"/>
              <a:t>COINs</a:t>
            </a:r>
            <a:r>
              <a:rPr lang="en-US" altLang="zh-CN" sz="2000" dirty="0"/>
              <a:t>): </a:t>
            </a:r>
            <a:r>
              <a:rPr lang="en-US" altLang="zh-CN" sz="2000" dirty="0">
                <a:solidFill>
                  <a:srgbClr val="FF0000"/>
                </a:solidFill>
              </a:rPr>
              <a:t>(a) voluntary work; (b) low organizational costs; (</a:t>
            </a:r>
            <a:r>
              <a:rPr lang="en-US" altLang="zh-CN" sz="2000" dirty="0" smtClean="0">
                <a:solidFill>
                  <a:srgbClr val="FF0000"/>
                </a:solidFill>
              </a:rPr>
              <a:t>c) meritocracy</a:t>
            </a:r>
            <a:r>
              <a:rPr lang="en-US" altLang="zh-CN" sz="2000" dirty="0" smtClean="0"/>
              <a:t>.</a:t>
            </a:r>
          </a:p>
          <a:p>
            <a:endParaRPr lang="en-US" altLang="zh-CN" sz="2000" dirty="0"/>
          </a:p>
          <a:p>
            <a:r>
              <a:rPr lang="en-US" altLang="zh-CN" sz="2000" dirty="0" err="1" smtClean="0"/>
              <a:t>COINs’s</a:t>
            </a:r>
            <a:r>
              <a:rPr lang="en-US" altLang="zh-CN" sz="2000" dirty="0" smtClean="0"/>
              <a:t> typical example is </a:t>
            </a:r>
            <a:r>
              <a:rPr lang="en-US" altLang="zh-CN" sz="2000" b="1" i="1" dirty="0" err="1" smtClean="0"/>
              <a:t>Github</a:t>
            </a:r>
            <a:r>
              <a:rPr lang="en-US" altLang="zh-CN" sz="2000" b="1" i="1" dirty="0" smtClean="0"/>
              <a:t> website</a:t>
            </a:r>
            <a:r>
              <a:rPr lang="en-US" altLang="zh-CN" sz="2000" dirty="0" smtClean="0"/>
              <a:t>.</a:t>
            </a:r>
            <a:endParaRPr lang="zh-CN" alt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951111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</a:rPr>
              <a:t>Introduction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0131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27879"/>
            <a:ext cx="8681177" cy="5564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 bwMode="auto">
          <a:xfrm>
            <a:off x="6732240" y="1062744"/>
            <a:ext cx="864096" cy="456905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800" b="1" i="0" u="none" strike="noStrike" cap="none" normalizeH="0" baseline="0" smtClean="0">
              <a:ln>
                <a:noFill/>
              </a:ln>
              <a:solidFill>
                <a:srgbClr val="16388A"/>
              </a:solidFill>
              <a:effectLst/>
              <a:latin typeface="Arial" pitchFamily="34" charset="0"/>
              <a:ea typeface="黑体" pitchFamily="49" charset="-122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1475656" y="1435869"/>
            <a:ext cx="720080" cy="336948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4800" b="1" i="0" u="none" strike="noStrike" cap="none" normalizeH="0" baseline="0" smtClean="0">
              <a:ln>
                <a:noFill/>
              </a:ln>
              <a:solidFill>
                <a:srgbClr val="16388A"/>
              </a:solidFill>
              <a:effectLst/>
              <a:latin typeface="Arial" pitchFamily="34" charset="0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506601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951111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</a:rPr>
              <a:t>Introduction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17467" y="1829723"/>
            <a:ext cx="80648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/>
              <a:t>This paper finds the interest </a:t>
            </a:r>
            <a:r>
              <a:rPr lang="en-US" altLang="zh-CN" sz="2000" dirty="0"/>
              <a:t>in investigating if there are any </a:t>
            </a:r>
            <a:r>
              <a:rPr lang="en-US" altLang="zh-CN" sz="2000" dirty="0" smtClean="0"/>
              <a:t>significant correlations </a:t>
            </a:r>
            <a:r>
              <a:rPr lang="en-US" altLang="zh-CN" sz="2000" dirty="0"/>
              <a:t>between </a:t>
            </a:r>
            <a:r>
              <a:rPr lang="en-US" altLang="zh-CN" sz="2000" i="1" dirty="0">
                <a:solidFill>
                  <a:srgbClr val="FF0000"/>
                </a:solidFill>
              </a:rPr>
              <a:t>project quality</a:t>
            </a:r>
            <a:r>
              <a:rPr lang="en-US" altLang="zh-CN" sz="2000" i="1" dirty="0"/>
              <a:t> </a:t>
            </a:r>
            <a:r>
              <a:rPr lang="en-US" altLang="zh-CN" sz="2000" dirty="0"/>
              <a:t>and characteristics of the </a:t>
            </a:r>
            <a:r>
              <a:rPr lang="en-US" altLang="zh-CN" sz="2000" i="1" dirty="0">
                <a:solidFill>
                  <a:srgbClr val="FF0000"/>
                </a:solidFill>
              </a:rPr>
              <a:t>team members</a:t>
            </a:r>
            <a:r>
              <a:rPr lang="en-US" altLang="zh-CN" sz="2000" dirty="0" smtClean="0"/>
              <a:t>.</a:t>
            </a:r>
          </a:p>
          <a:p>
            <a:endParaRPr lang="en-US" altLang="zh-CN" sz="2000" dirty="0"/>
          </a:p>
          <a:p>
            <a:r>
              <a:rPr lang="en-US" altLang="zh-CN" sz="2000" dirty="0" smtClean="0"/>
              <a:t>Consider </a:t>
            </a:r>
            <a:r>
              <a:rPr lang="en-US" altLang="zh-CN" sz="2000" dirty="0"/>
              <a:t>project quality as consisting of </a:t>
            </a:r>
            <a:r>
              <a:rPr lang="en-US" altLang="zh-CN" sz="2000" dirty="0">
                <a:solidFill>
                  <a:srgbClr val="FF0000"/>
                </a:solidFill>
              </a:rPr>
              <a:t>two</a:t>
            </a:r>
            <a:r>
              <a:rPr lang="en-US" altLang="zh-CN" sz="2000" dirty="0"/>
              <a:t> aspects: </a:t>
            </a:r>
            <a:r>
              <a:rPr lang="en-US" altLang="zh-CN" sz="2000" dirty="0" smtClean="0"/>
              <a:t>one is </a:t>
            </a:r>
            <a:r>
              <a:rPr lang="en-US" altLang="zh-CN" sz="2000" dirty="0"/>
              <a:t>the </a:t>
            </a:r>
            <a:r>
              <a:rPr lang="en-US" altLang="zh-CN" sz="2000" i="1" dirty="0">
                <a:solidFill>
                  <a:srgbClr val="FF0000"/>
                </a:solidFill>
              </a:rPr>
              <a:t>number </a:t>
            </a:r>
            <a:r>
              <a:rPr lang="en-US" altLang="zh-CN" sz="2000" i="1" dirty="0" smtClean="0">
                <a:solidFill>
                  <a:srgbClr val="FF0000"/>
                </a:solidFill>
              </a:rPr>
              <a:t>of stars</a:t>
            </a:r>
            <a:r>
              <a:rPr lang="en-US" altLang="zh-CN" sz="2000" i="1" dirty="0" smtClean="0"/>
              <a:t> </a:t>
            </a:r>
            <a:r>
              <a:rPr lang="en-US" altLang="zh-CN" sz="2000" dirty="0"/>
              <a:t>that any project might receive from </a:t>
            </a:r>
            <a:r>
              <a:rPr lang="en-US" altLang="zh-CN" sz="2000" dirty="0" err="1"/>
              <a:t>GitHub</a:t>
            </a:r>
            <a:r>
              <a:rPr lang="en-US" altLang="zh-CN" sz="2000" dirty="0"/>
              <a:t> users, </a:t>
            </a:r>
            <a:endParaRPr lang="en-US" altLang="zh-CN" sz="2000" dirty="0" smtClean="0"/>
          </a:p>
          <a:p>
            <a:r>
              <a:rPr lang="en-US" altLang="zh-CN" sz="2000" dirty="0" smtClean="0"/>
              <a:t>and </a:t>
            </a:r>
            <a:r>
              <a:rPr lang="en-US" altLang="zh-CN" sz="2000" dirty="0"/>
              <a:t>the second one </a:t>
            </a:r>
            <a:r>
              <a:rPr lang="en-US" altLang="zh-CN" sz="2000" dirty="0" smtClean="0"/>
              <a:t>is the </a:t>
            </a:r>
            <a:r>
              <a:rPr lang="en-US" altLang="zh-CN" sz="2000" dirty="0"/>
              <a:t>response of project team to </a:t>
            </a:r>
            <a:r>
              <a:rPr lang="en-US" altLang="zh-CN" sz="2000" i="1" dirty="0">
                <a:solidFill>
                  <a:srgbClr val="FF0000"/>
                </a:solidFill>
              </a:rPr>
              <a:t>issues</a:t>
            </a:r>
            <a:r>
              <a:rPr lang="en-US" altLang="zh-CN" sz="2000" dirty="0"/>
              <a:t> reported for a given repository.</a:t>
            </a:r>
            <a:endParaRPr lang="en-US" altLang="zh-CN" sz="2000" dirty="0"/>
          </a:p>
          <a:p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4206127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951111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</a:rPr>
              <a:t>Dataset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11560" y="1844824"/>
            <a:ext cx="79208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/>
              <a:t>Data source for </a:t>
            </a:r>
            <a:r>
              <a:rPr lang="en-US" altLang="zh-CN" sz="2000" b="1" i="1" dirty="0" smtClean="0"/>
              <a:t>projects</a:t>
            </a:r>
            <a:r>
              <a:rPr lang="en-US" altLang="zh-CN" sz="2000" b="1" dirty="0" smtClean="0"/>
              <a:t>:</a:t>
            </a:r>
          </a:p>
          <a:p>
            <a:endParaRPr lang="en-US" altLang="zh-CN" sz="2000" dirty="0" smtClean="0"/>
          </a:p>
          <a:p>
            <a:r>
              <a:rPr lang="en-US" altLang="zh-CN" sz="2000" dirty="0" smtClean="0"/>
              <a:t>Selected </a:t>
            </a:r>
            <a:r>
              <a:rPr lang="en-US" altLang="zh-CN" sz="2000" dirty="0" smtClean="0">
                <a:solidFill>
                  <a:srgbClr val="FF0000"/>
                </a:solidFill>
              </a:rPr>
              <a:t>2000</a:t>
            </a:r>
            <a:r>
              <a:rPr lang="en-US" altLang="zh-CN" sz="2000" dirty="0" smtClean="0"/>
              <a:t> of the </a:t>
            </a:r>
            <a:r>
              <a:rPr lang="en-US" altLang="zh-CN" sz="2000" dirty="0" err="1" smtClean="0"/>
              <a:t>github</a:t>
            </a:r>
            <a:r>
              <a:rPr lang="en-US" altLang="zh-CN" sz="2000" dirty="0" smtClean="0"/>
              <a:t> repos with the highest </a:t>
            </a:r>
            <a:r>
              <a:rPr lang="en-US" altLang="zh-CN" sz="2000" dirty="0" smtClean="0">
                <a:solidFill>
                  <a:srgbClr val="FF0000"/>
                </a:solidFill>
              </a:rPr>
              <a:t>increase</a:t>
            </a:r>
            <a:r>
              <a:rPr lang="en-US" altLang="zh-CN" sz="2000" dirty="0" smtClean="0"/>
              <a:t> in </a:t>
            </a:r>
            <a:r>
              <a:rPr lang="en-US" altLang="zh-CN" sz="2000" dirty="0" smtClean="0">
                <a:solidFill>
                  <a:srgbClr val="FF0000"/>
                </a:solidFill>
              </a:rPr>
              <a:t>popularity</a:t>
            </a:r>
            <a:r>
              <a:rPr lang="en-US" altLang="zh-CN" sz="2000" dirty="0" smtClean="0"/>
              <a:t> during a </a:t>
            </a:r>
            <a:r>
              <a:rPr lang="en-US" altLang="zh-CN" sz="2000" dirty="0" smtClean="0">
                <a:solidFill>
                  <a:srgbClr val="FF0000"/>
                </a:solidFill>
              </a:rPr>
              <a:t>month</a:t>
            </a:r>
            <a:r>
              <a:rPr lang="en-US" altLang="zh-CN" sz="2000" dirty="0" smtClean="0"/>
              <a:t>.</a:t>
            </a:r>
          </a:p>
          <a:p>
            <a:endParaRPr lang="en-US" altLang="zh-CN" sz="2000" dirty="0"/>
          </a:p>
          <a:p>
            <a:r>
              <a:rPr lang="en-US" altLang="zh-CN" sz="2000" dirty="0" smtClean="0"/>
              <a:t>Popularity is measured by the project’s </a:t>
            </a:r>
            <a:r>
              <a:rPr lang="en-US" altLang="zh-CN" sz="2000" dirty="0" smtClean="0">
                <a:solidFill>
                  <a:srgbClr val="FF0000"/>
                </a:solidFill>
              </a:rPr>
              <a:t>number of stars(stargazers).</a:t>
            </a:r>
            <a:r>
              <a:rPr lang="en-US" altLang="zh-CN" sz="2000" dirty="0" smtClean="0"/>
              <a:t> </a:t>
            </a:r>
            <a:endParaRPr lang="zh-CN" altLang="en-US" sz="2000" dirty="0"/>
          </a:p>
        </p:txBody>
      </p:sp>
      <p:sp>
        <p:nvSpPr>
          <p:cNvPr id="7" name="矩形 6"/>
          <p:cNvSpPr/>
          <p:nvPr/>
        </p:nvSpPr>
        <p:spPr>
          <a:xfrm>
            <a:off x="755576" y="4437112"/>
            <a:ext cx="26257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/>
              <a:t>Tools: Google </a:t>
            </a:r>
            <a:r>
              <a:rPr lang="en-US" altLang="zh-CN" i="1" dirty="0" err="1"/>
              <a:t>BigQuery</a:t>
            </a:r>
            <a:endParaRPr lang="en-US" altLang="zh-CN" b="1" dirty="0"/>
          </a:p>
        </p:txBody>
      </p:sp>
    </p:spTree>
    <p:extLst>
      <p:ext uri="{BB962C8B-B14F-4D97-AF65-F5344CB8AC3E}">
        <p14:creationId xmlns:p14="http://schemas.microsoft.com/office/powerpoint/2010/main" val="19813631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951111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</a:rPr>
              <a:t>Dataset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11560" y="1844824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/>
              <a:t>Each record in the dataset has 12 Columns:</a:t>
            </a:r>
          </a:p>
        </p:txBody>
      </p:sp>
      <p:sp>
        <p:nvSpPr>
          <p:cNvPr id="2" name="矩形 1"/>
          <p:cNvSpPr/>
          <p:nvPr/>
        </p:nvSpPr>
        <p:spPr>
          <a:xfrm>
            <a:off x="4577440" y="2898810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/>
              <a:t>’wiki enabled</a:t>
            </a:r>
            <a:r>
              <a:rPr lang="en-US" altLang="zh-CN" dirty="0" smtClean="0"/>
              <a:t>’</a:t>
            </a:r>
          </a:p>
          <a:p>
            <a:r>
              <a:rPr lang="en-US" altLang="zh-CN" dirty="0" smtClean="0"/>
              <a:t>’when </a:t>
            </a:r>
            <a:r>
              <a:rPr lang="en-US" altLang="zh-CN" dirty="0"/>
              <a:t>pushed at</a:t>
            </a:r>
            <a:r>
              <a:rPr lang="en-US" altLang="zh-CN" dirty="0" smtClean="0"/>
              <a:t>’</a:t>
            </a:r>
          </a:p>
          <a:p>
            <a:r>
              <a:rPr lang="en-US" altLang="zh-CN" dirty="0" smtClean="0"/>
              <a:t>’master </a:t>
            </a:r>
            <a:r>
              <a:rPr lang="en-US" altLang="zh-CN" dirty="0"/>
              <a:t>branch</a:t>
            </a:r>
            <a:r>
              <a:rPr lang="en-US" altLang="zh-CN" dirty="0" smtClean="0"/>
              <a:t>’</a:t>
            </a:r>
          </a:p>
          <a:p>
            <a:r>
              <a:rPr lang="en-US" altLang="zh-CN" dirty="0" smtClean="0"/>
              <a:t>’issues enabled’</a:t>
            </a:r>
          </a:p>
          <a:p>
            <a:r>
              <a:rPr lang="en-US" altLang="zh-CN" dirty="0" smtClean="0"/>
              <a:t>’downloads </a:t>
            </a:r>
            <a:r>
              <a:rPr lang="en-US" altLang="zh-CN" dirty="0"/>
              <a:t>enabled</a:t>
            </a:r>
            <a:r>
              <a:rPr lang="en-US" altLang="zh-CN" dirty="0" smtClean="0"/>
              <a:t>’</a:t>
            </a:r>
          </a:p>
          <a:p>
            <a:r>
              <a:rPr lang="en-US" altLang="zh-CN" dirty="0" smtClean="0"/>
              <a:t>’repository </a:t>
            </a:r>
            <a:r>
              <a:rPr lang="en-US" altLang="zh-CN" dirty="0"/>
              <a:t>creation date</a:t>
            </a:r>
            <a:r>
              <a:rPr lang="en-US" altLang="zh-CN" dirty="0" smtClean="0"/>
              <a:t>’</a:t>
            </a:r>
            <a:endParaRPr lang="en-US" altLang="zh-CN" dirty="0"/>
          </a:p>
        </p:txBody>
      </p:sp>
      <p:sp>
        <p:nvSpPr>
          <p:cNvPr id="3" name="矩形 2"/>
          <p:cNvSpPr/>
          <p:nvPr/>
        </p:nvSpPr>
        <p:spPr>
          <a:xfrm>
            <a:off x="611560" y="2861741"/>
            <a:ext cx="33843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’repository owner’</a:t>
            </a:r>
          </a:p>
          <a:p>
            <a:r>
              <a:rPr lang="en-US" altLang="zh-CN" dirty="0"/>
              <a:t>’repository </a:t>
            </a:r>
            <a:r>
              <a:rPr lang="en-US" altLang="zh-CN" dirty="0" err="1"/>
              <a:t>url</a:t>
            </a:r>
            <a:r>
              <a:rPr lang="en-US" altLang="zh-CN" dirty="0"/>
              <a:t>’</a:t>
            </a:r>
          </a:p>
          <a:p>
            <a:r>
              <a:rPr lang="en-US" altLang="zh-CN" dirty="0"/>
              <a:t>’repository name’</a:t>
            </a:r>
          </a:p>
          <a:p>
            <a:r>
              <a:rPr lang="en-US" altLang="zh-CN" dirty="0"/>
              <a:t>’biggest increase in popularity’</a:t>
            </a:r>
          </a:p>
          <a:p>
            <a:r>
              <a:rPr lang="en-US" altLang="zh-CN" dirty="0"/>
              <a:t>’repository description’</a:t>
            </a:r>
          </a:p>
          <a:p>
            <a:r>
              <a:rPr lang="en-US" altLang="zh-CN" dirty="0"/>
              <a:t>’is a fork’</a:t>
            </a:r>
          </a:p>
        </p:txBody>
      </p:sp>
    </p:spTree>
    <p:extLst>
      <p:ext uri="{BB962C8B-B14F-4D97-AF65-F5344CB8AC3E}">
        <p14:creationId xmlns:p14="http://schemas.microsoft.com/office/powerpoint/2010/main" val="25466984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951111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</a:rPr>
              <a:t>Dataset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805880" y="1644769"/>
            <a:ext cx="7632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/>
              <a:t>Receiving information </a:t>
            </a:r>
            <a:r>
              <a:rPr lang="en-US" altLang="zh-CN" sz="2000" dirty="0"/>
              <a:t>on developers in those </a:t>
            </a:r>
            <a:r>
              <a:rPr lang="en-US" altLang="zh-CN" sz="2000" dirty="0" smtClean="0"/>
              <a:t>entry teams from the 2000 repos:</a:t>
            </a:r>
          </a:p>
        </p:txBody>
      </p:sp>
      <p:sp>
        <p:nvSpPr>
          <p:cNvPr id="9" name="矩形 8"/>
          <p:cNvSpPr/>
          <p:nvPr/>
        </p:nvSpPr>
        <p:spPr>
          <a:xfrm>
            <a:off x="414712" y="2622408"/>
            <a:ext cx="442614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’developer username (login)’</a:t>
            </a:r>
          </a:p>
          <a:p>
            <a:r>
              <a:rPr lang="en-US" altLang="zh-CN" dirty="0" smtClean="0"/>
              <a:t>’developer name’</a:t>
            </a:r>
          </a:p>
          <a:p>
            <a:r>
              <a:rPr lang="en-US" altLang="zh-CN" dirty="0" smtClean="0"/>
              <a:t>’developer followers count’</a:t>
            </a:r>
          </a:p>
          <a:p>
            <a:r>
              <a:rPr lang="en-US" altLang="zh-CN" dirty="0" smtClean="0"/>
              <a:t>’developer following count’</a:t>
            </a:r>
          </a:p>
          <a:p>
            <a:r>
              <a:rPr lang="en-US" altLang="zh-CN" dirty="0" smtClean="0"/>
              <a:t>’developer company’</a:t>
            </a:r>
          </a:p>
          <a:p>
            <a:r>
              <a:rPr lang="en-US" altLang="zh-CN" dirty="0" smtClean="0"/>
              <a:t>’number of repos developer contributed to’</a:t>
            </a:r>
          </a:p>
          <a:p>
            <a:r>
              <a:rPr lang="en-US" altLang="zh-CN" dirty="0" smtClean="0"/>
              <a:t>’number of repos he owns’</a:t>
            </a:r>
          </a:p>
        </p:txBody>
      </p:sp>
      <p:sp>
        <p:nvSpPr>
          <p:cNvPr id="10" name="矩形 9"/>
          <p:cNvSpPr/>
          <p:nvPr/>
        </p:nvSpPr>
        <p:spPr>
          <a:xfrm>
            <a:off x="5220073" y="2483909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/>
              <a:t>’date when developer registered’</a:t>
            </a:r>
          </a:p>
          <a:p>
            <a:r>
              <a:rPr lang="en-US" altLang="zh-CN" dirty="0"/>
              <a:t>’developer location’</a:t>
            </a:r>
          </a:p>
          <a:p>
            <a:r>
              <a:rPr lang="en-US" altLang="zh-CN" dirty="0"/>
              <a:t>’is developer </a:t>
            </a:r>
            <a:r>
              <a:rPr lang="en-US" altLang="zh-CN" dirty="0" err="1"/>
              <a:t>hireable</a:t>
            </a:r>
            <a:r>
              <a:rPr lang="en-US" altLang="zh-CN" dirty="0"/>
              <a:t>’</a:t>
            </a:r>
          </a:p>
          <a:p>
            <a:r>
              <a:rPr lang="en-US" altLang="zh-CN" dirty="0"/>
              <a:t>’is developer working during business hours’</a:t>
            </a:r>
          </a:p>
          <a:p>
            <a:r>
              <a:rPr lang="en-US" altLang="zh-CN" dirty="0"/>
              <a:t>’developer typical working period’</a:t>
            </a:r>
          </a:p>
          <a:p>
            <a:r>
              <a:rPr lang="en-US" altLang="zh-CN" dirty="0"/>
              <a:t>’</a:t>
            </a:r>
            <a:r>
              <a:rPr lang="en-US" altLang="zh-CN" dirty="0" err="1"/>
              <a:t>gists</a:t>
            </a:r>
            <a:r>
              <a:rPr lang="en-US" altLang="zh-CN" dirty="0"/>
              <a:t> count’</a:t>
            </a:r>
          </a:p>
          <a:p>
            <a:r>
              <a:rPr lang="en-US" altLang="zh-CN" dirty="0"/>
              <a:t>’private repos count’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819343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951111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</a:rPr>
              <a:t>Dataset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805880" y="1644769"/>
            <a:ext cx="7632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/>
              <a:t>Repositories issues attributes:</a:t>
            </a:r>
          </a:p>
        </p:txBody>
      </p:sp>
      <p:sp>
        <p:nvSpPr>
          <p:cNvPr id="2" name="矩形 1"/>
          <p:cNvSpPr/>
          <p:nvPr/>
        </p:nvSpPr>
        <p:spPr>
          <a:xfrm>
            <a:off x="1035971" y="2204864"/>
            <a:ext cx="741682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r</a:t>
            </a:r>
            <a:r>
              <a:rPr lang="en-US" altLang="zh-CN" dirty="0" smtClean="0"/>
              <a:t>epository owner </a:t>
            </a:r>
            <a:r>
              <a:rPr lang="en-US" altLang="zh-CN" dirty="0"/>
              <a:t>(a person or organization who manages the code repository as a </a:t>
            </a:r>
            <a:r>
              <a:rPr lang="en-US" altLang="zh-CN" dirty="0" smtClean="0"/>
              <a:t>privileged user</a:t>
            </a:r>
            <a:r>
              <a:rPr lang="en-US" altLang="zh-CN" dirty="0"/>
              <a:t>), </a:t>
            </a:r>
            <a:endParaRPr lang="en-US" altLang="zh-CN" dirty="0" smtClean="0"/>
          </a:p>
          <a:p>
            <a:r>
              <a:rPr lang="en-US" altLang="zh-CN" dirty="0" smtClean="0"/>
              <a:t>repository </a:t>
            </a:r>
            <a:r>
              <a:rPr lang="en-US" altLang="zh-CN" dirty="0" err="1"/>
              <a:t>url</a:t>
            </a:r>
            <a:r>
              <a:rPr lang="en-US" altLang="zh-CN" dirty="0"/>
              <a:t> (an 1-1 identifying repository key, a web address which</a:t>
            </a:r>
          </a:p>
          <a:p>
            <a:r>
              <a:rPr lang="en-US" altLang="zh-CN" dirty="0"/>
              <a:t>allows to view the repository in a browser), </a:t>
            </a:r>
            <a:endParaRPr lang="en-US" altLang="zh-CN" dirty="0" smtClean="0"/>
          </a:p>
          <a:p>
            <a:r>
              <a:rPr lang="en-US" altLang="zh-CN" dirty="0" smtClean="0"/>
              <a:t>repository </a:t>
            </a:r>
            <a:r>
              <a:rPr lang="en-US" altLang="zh-CN" dirty="0"/>
              <a:t>name, </a:t>
            </a:r>
            <a:endParaRPr lang="en-US" altLang="zh-CN" dirty="0" smtClean="0"/>
          </a:p>
          <a:p>
            <a:r>
              <a:rPr lang="en-US" altLang="zh-CN" dirty="0" smtClean="0"/>
              <a:t>issue </a:t>
            </a:r>
            <a:r>
              <a:rPr lang="en-US" altLang="zh-CN" dirty="0"/>
              <a:t>number,</a:t>
            </a:r>
          </a:p>
          <a:p>
            <a:r>
              <a:rPr lang="en-US" altLang="zh-CN" dirty="0"/>
              <a:t>issue status (opened or closed), </a:t>
            </a:r>
            <a:endParaRPr lang="en-US" altLang="zh-CN" dirty="0" smtClean="0"/>
          </a:p>
          <a:p>
            <a:r>
              <a:rPr lang="en-US" altLang="zh-CN" dirty="0" smtClean="0"/>
              <a:t>’opened </a:t>
            </a:r>
            <a:r>
              <a:rPr lang="en-US" altLang="zh-CN" dirty="0"/>
              <a:t>at’ (when was the issue created), </a:t>
            </a:r>
            <a:endParaRPr lang="en-US" altLang="zh-CN" dirty="0" smtClean="0"/>
          </a:p>
          <a:p>
            <a:r>
              <a:rPr lang="en-US" altLang="zh-CN" dirty="0" smtClean="0"/>
              <a:t>’closed at</a:t>
            </a:r>
            <a:r>
              <a:rPr lang="en-US" altLang="zh-CN" dirty="0"/>
              <a:t>’ (when was the issue last time resolved), </a:t>
            </a:r>
            <a:endParaRPr lang="en-US" altLang="zh-CN" dirty="0" smtClean="0"/>
          </a:p>
          <a:p>
            <a:r>
              <a:rPr lang="en-US" altLang="zh-CN" dirty="0" smtClean="0"/>
              <a:t>difference </a:t>
            </a:r>
            <a:r>
              <a:rPr lang="en-US" altLang="zh-CN" dirty="0"/>
              <a:t>in minutes (also hours </a:t>
            </a:r>
            <a:r>
              <a:rPr lang="en-US" altLang="zh-CN" dirty="0" smtClean="0"/>
              <a:t>and days</a:t>
            </a:r>
            <a:r>
              <a:rPr lang="en-US" altLang="zh-CN" dirty="0"/>
              <a:t>, difference between fields ’opened at’ and ’closed at’).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634628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951111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</a:rPr>
              <a:t>Dataset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805880" y="1644769"/>
            <a:ext cx="763284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/>
              <a:t>Since we are drawing conclusions on the whole projects, not individual </a:t>
            </a:r>
            <a:r>
              <a:rPr lang="en-US" altLang="zh-CN" sz="2000" dirty="0" smtClean="0"/>
              <a:t>developers, characteristics </a:t>
            </a:r>
            <a:r>
              <a:rPr lang="en-US" altLang="zh-CN" sz="2000" dirty="0"/>
              <a:t>of project members had to be </a:t>
            </a:r>
            <a:r>
              <a:rPr lang="en-US" altLang="zh-CN" sz="2000" dirty="0">
                <a:solidFill>
                  <a:srgbClr val="FF0000"/>
                </a:solidFill>
              </a:rPr>
              <a:t>aggregated</a:t>
            </a:r>
            <a:r>
              <a:rPr lang="en-US" altLang="zh-CN" sz="2000" dirty="0"/>
              <a:t> into </a:t>
            </a:r>
            <a:r>
              <a:rPr lang="en-US" altLang="zh-CN" sz="2000" dirty="0">
                <a:solidFill>
                  <a:srgbClr val="FF0000"/>
                </a:solidFill>
              </a:rPr>
              <a:t>single</a:t>
            </a:r>
            <a:r>
              <a:rPr lang="en-US" altLang="zh-CN" sz="2000" dirty="0"/>
              <a:t> attributes</a:t>
            </a:r>
            <a:r>
              <a:rPr lang="en-US" altLang="zh-CN" sz="2000" dirty="0" smtClean="0"/>
              <a:t>.</a:t>
            </a:r>
          </a:p>
          <a:p>
            <a:endParaRPr lang="en-US" altLang="zh-CN" sz="2000" dirty="0"/>
          </a:p>
          <a:p>
            <a:r>
              <a:rPr lang="en-US" altLang="zh-CN" sz="2000" dirty="0" smtClean="0"/>
              <a:t>Here, we use </a:t>
            </a:r>
            <a:r>
              <a:rPr lang="en-US" altLang="zh-CN" sz="2000" dirty="0" smtClean="0">
                <a:solidFill>
                  <a:srgbClr val="FF0000"/>
                </a:solidFill>
              </a:rPr>
              <a:t>average </a:t>
            </a:r>
            <a:r>
              <a:rPr lang="en-US" altLang="zh-CN" sz="2000" dirty="0" smtClean="0"/>
              <a:t>to measure each attribute.</a:t>
            </a:r>
          </a:p>
          <a:p>
            <a:endParaRPr lang="en-US" altLang="zh-CN" sz="2000" dirty="0">
              <a:solidFill>
                <a:srgbClr val="FF0000"/>
              </a:solidFill>
            </a:endParaRPr>
          </a:p>
          <a:p>
            <a:r>
              <a:rPr lang="en-US" altLang="zh-CN" sz="2000" dirty="0"/>
              <a:t>Many attributes exhibited highly skewed, power-law like distributions, </a:t>
            </a:r>
            <a:r>
              <a:rPr lang="en-US" altLang="zh-CN" sz="2000" dirty="0" smtClean="0"/>
              <a:t>which are </a:t>
            </a:r>
            <a:r>
              <a:rPr lang="en-US" altLang="zh-CN" sz="2000" dirty="0"/>
              <a:t>difficult to model with statistical methods. </a:t>
            </a:r>
            <a:r>
              <a:rPr lang="en-US" altLang="zh-CN" sz="2000" dirty="0">
                <a:solidFill>
                  <a:srgbClr val="FF0000"/>
                </a:solidFill>
              </a:rPr>
              <a:t>Logarithmic transformation</a:t>
            </a:r>
            <a:r>
              <a:rPr lang="en-US" altLang="zh-CN" sz="2000" dirty="0"/>
              <a:t> </a:t>
            </a:r>
            <a:r>
              <a:rPr lang="en-US" altLang="zh-CN" sz="2000" i="1" dirty="0"/>
              <a:t>x </a:t>
            </a:r>
            <a:r>
              <a:rPr lang="en-US" altLang="zh-CN" sz="2000" dirty="0" smtClean="0"/>
              <a:t>= log10(</a:t>
            </a:r>
            <a:r>
              <a:rPr lang="en-US" altLang="zh-CN" sz="2000" i="1" dirty="0" smtClean="0"/>
              <a:t>x </a:t>
            </a:r>
            <a:r>
              <a:rPr lang="en-US" altLang="zh-CN" sz="2000" dirty="0"/>
              <a:t>+ 10) has been applied to the following attributes to decrease the </a:t>
            </a:r>
            <a:r>
              <a:rPr lang="en-US" altLang="zh-CN" sz="2000" dirty="0" smtClean="0"/>
              <a:t>skew.</a:t>
            </a:r>
            <a:endParaRPr lang="en-US" altLang="zh-CN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2196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951111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</a:rPr>
              <a:t>Measures of the project’s quality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805880" y="1857018"/>
            <a:ext cx="7632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/>
              <a:t>To </a:t>
            </a:r>
            <a:r>
              <a:rPr lang="en-US" altLang="zh-CN" sz="2000" dirty="0"/>
              <a:t>discover factors influencing project quality we need to be able </a:t>
            </a:r>
            <a:r>
              <a:rPr lang="en-US" altLang="zh-CN" sz="2000" dirty="0" smtClean="0"/>
              <a:t>to precisely </a:t>
            </a:r>
            <a:r>
              <a:rPr lang="en-US" altLang="zh-CN" sz="2000" dirty="0"/>
              <a:t>measure project </a:t>
            </a:r>
            <a:r>
              <a:rPr lang="en-US" altLang="zh-CN" sz="2000" dirty="0" smtClean="0"/>
              <a:t>quality is </a:t>
            </a:r>
            <a:r>
              <a:rPr lang="en-US" altLang="zh-CN" sz="2000" dirty="0" smtClean="0">
                <a:solidFill>
                  <a:srgbClr val="FF0000"/>
                </a:solidFill>
              </a:rPr>
              <a:t>not an easy task</a:t>
            </a:r>
            <a:r>
              <a:rPr lang="en-US" altLang="zh-CN" sz="2000" dirty="0" smtClean="0"/>
              <a:t>.</a:t>
            </a:r>
            <a:endParaRPr lang="en-US" altLang="zh-CN" sz="2000" dirty="0" smtClean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805880" y="3212976"/>
            <a:ext cx="76328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/>
              <a:t>Two </a:t>
            </a:r>
            <a:r>
              <a:rPr lang="en-US" altLang="zh-CN" sz="2000" dirty="0" err="1" smtClean="0"/>
              <a:t>Github</a:t>
            </a:r>
            <a:r>
              <a:rPr lang="en-US" altLang="zh-CN" sz="2000" dirty="0" smtClean="0"/>
              <a:t> project </a:t>
            </a:r>
            <a:r>
              <a:rPr lang="en-US" altLang="zh-CN" sz="2000" i="1" dirty="0" smtClean="0"/>
              <a:t>quality metrics</a:t>
            </a:r>
            <a:r>
              <a:rPr lang="en-US" altLang="zh-CN" sz="2000" dirty="0" smtClean="0"/>
              <a:t>:</a:t>
            </a:r>
          </a:p>
          <a:p>
            <a:endParaRPr lang="en-US" altLang="zh-CN" sz="2000" dirty="0" smtClean="0"/>
          </a:p>
          <a:p>
            <a:r>
              <a:rPr lang="en-US" altLang="zh-CN" sz="2000" b="1" dirty="0"/>
              <a:t>Attractiveness and Popularity – </a:t>
            </a:r>
            <a:r>
              <a:rPr lang="en-US" altLang="zh-CN" sz="2000" b="1" dirty="0" smtClean="0"/>
              <a:t>Stargazers</a:t>
            </a:r>
          </a:p>
          <a:p>
            <a:r>
              <a:rPr lang="en-US" altLang="zh-CN" sz="2000" b="1" dirty="0"/>
              <a:t>Quality of Support – Survival of Issues</a:t>
            </a:r>
            <a:endParaRPr lang="en-US" altLang="zh-CN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1799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951111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0070C0"/>
                </a:solidFill>
              </a:rPr>
              <a:t>Attractiveness and Popularity – Stargazers</a:t>
            </a:r>
          </a:p>
        </p:txBody>
      </p:sp>
      <p:sp>
        <p:nvSpPr>
          <p:cNvPr id="2" name="矩形 1"/>
          <p:cNvSpPr/>
          <p:nvPr/>
        </p:nvSpPr>
        <p:spPr>
          <a:xfrm>
            <a:off x="971600" y="1772816"/>
            <a:ext cx="75608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/>
              <a:t>Since the stargazers count follows a </a:t>
            </a:r>
            <a:r>
              <a:rPr lang="en-US" altLang="zh-CN" sz="2000" i="1" dirty="0"/>
              <a:t>power-law distribution </a:t>
            </a:r>
            <a:r>
              <a:rPr lang="en-US" altLang="zh-CN" sz="2000" dirty="0"/>
              <a:t>(it means </a:t>
            </a:r>
            <a:r>
              <a:rPr lang="en-US" altLang="zh-CN" sz="2000" dirty="0" smtClean="0"/>
              <a:t>there are </a:t>
            </a:r>
            <a:r>
              <a:rPr lang="en-US" altLang="zh-CN" sz="2000" dirty="0"/>
              <a:t>lots of projects with few stars and a few projects with a very large </a:t>
            </a:r>
            <a:r>
              <a:rPr lang="en-US" altLang="zh-CN" sz="2000" dirty="0" smtClean="0"/>
              <a:t>number of stars).</a:t>
            </a:r>
          </a:p>
          <a:p>
            <a:endParaRPr lang="en-US" altLang="zh-CN" sz="2000" dirty="0" smtClean="0"/>
          </a:p>
          <a:p>
            <a:r>
              <a:rPr lang="en-US" altLang="zh-CN" sz="2000" dirty="0"/>
              <a:t>We applied </a:t>
            </a:r>
            <a:r>
              <a:rPr lang="en-US" altLang="zh-CN" sz="2000" dirty="0" smtClean="0">
                <a:solidFill>
                  <a:srgbClr val="FF0000"/>
                </a:solidFill>
              </a:rPr>
              <a:t>logarithmic transformation </a:t>
            </a:r>
            <a:r>
              <a:rPr lang="en-US" altLang="zh-CN" sz="2000" i="1" dirty="0"/>
              <a:t>x </a:t>
            </a:r>
            <a:r>
              <a:rPr lang="en-US" altLang="zh-CN" sz="2000" dirty="0"/>
              <a:t>= log10(</a:t>
            </a:r>
            <a:r>
              <a:rPr lang="en-US" altLang="zh-CN" sz="2000" i="1" dirty="0"/>
              <a:t>x </a:t>
            </a:r>
            <a:r>
              <a:rPr lang="en-US" altLang="zh-CN" sz="2000" dirty="0"/>
              <a:t>+ 10) before using it as a metric of project </a:t>
            </a:r>
            <a:r>
              <a:rPr lang="en-US" altLang="zh-CN" sz="2000" dirty="0" smtClean="0"/>
              <a:t>quality.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1106172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9144000" cy="437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899592" y="5445224"/>
            <a:ext cx="78488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It is not yet clear to us </a:t>
            </a:r>
            <a:r>
              <a:rPr lang="en-US" altLang="zh-CN" dirty="0" smtClean="0"/>
              <a:t>whether it </a:t>
            </a:r>
            <a:r>
              <a:rPr lang="en-US" altLang="zh-CN" dirty="0"/>
              <a:t>is the project’s popularity that attracts contributors or, vice-versa, the </a:t>
            </a:r>
            <a:r>
              <a:rPr lang="en-US" altLang="zh-CN" dirty="0" smtClean="0"/>
              <a:t>large number </a:t>
            </a:r>
            <a:r>
              <a:rPr lang="en-US" altLang="zh-CN" dirty="0"/>
              <a:t>of contributors results in good and, consequently, popular projects.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679739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951111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0070C0"/>
                </a:solidFill>
              </a:rPr>
              <a:t>Quality of Support – Survival of </a:t>
            </a:r>
            <a:r>
              <a:rPr lang="en-US" altLang="zh-CN" sz="2400" dirty="0" smtClean="0">
                <a:solidFill>
                  <a:srgbClr val="0070C0"/>
                </a:solidFill>
              </a:rPr>
              <a:t>Issues</a:t>
            </a:r>
            <a:endParaRPr lang="en-US" altLang="zh-CN" sz="2400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1844824"/>
            <a:ext cx="813690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Survival analysis typical question: </a:t>
            </a:r>
          </a:p>
          <a:p>
            <a:r>
              <a:rPr lang="en-US" altLang="zh-CN" sz="2000" dirty="0" smtClean="0"/>
              <a:t>What is </a:t>
            </a:r>
            <a:r>
              <a:rPr lang="en-US" altLang="zh-CN" sz="2000" dirty="0"/>
              <a:t>the proportion of a population which survived a certain amount of time</a:t>
            </a:r>
            <a:r>
              <a:rPr lang="en-US" altLang="zh-CN" sz="2000" dirty="0" smtClean="0"/>
              <a:t>?</a:t>
            </a:r>
          </a:p>
          <a:p>
            <a:endParaRPr lang="en-US" altLang="zh-CN" sz="2000" dirty="0"/>
          </a:p>
          <a:p>
            <a:r>
              <a:rPr lang="en-US" altLang="zh-CN" sz="2000" dirty="0" smtClean="0"/>
              <a:t>In case of </a:t>
            </a:r>
            <a:r>
              <a:rPr lang="en-US" altLang="zh-CN" sz="2000" dirty="0" err="1" smtClean="0"/>
              <a:t>Github</a:t>
            </a:r>
            <a:r>
              <a:rPr lang="en-US" altLang="zh-CN" sz="2000" dirty="0" smtClean="0"/>
              <a:t> Issues:</a:t>
            </a:r>
          </a:p>
          <a:p>
            <a:r>
              <a:rPr lang="en-US" altLang="zh-CN" sz="2000" dirty="0" smtClean="0"/>
              <a:t>What </a:t>
            </a:r>
            <a:r>
              <a:rPr lang="en-US" altLang="zh-CN" sz="2000" dirty="0"/>
              <a:t>proportion of issues </a:t>
            </a:r>
            <a:r>
              <a:rPr lang="en-US" altLang="zh-CN" sz="2000" dirty="0" smtClean="0"/>
              <a:t>was not </a:t>
            </a:r>
            <a:r>
              <a:rPr lang="en-US" altLang="zh-CN" sz="2000" dirty="0"/>
              <a:t>closed before some particular point in </a:t>
            </a:r>
            <a:r>
              <a:rPr lang="en-US" altLang="zh-CN" sz="2000" dirty="0" smtClean="0"/>
              <a:t>time?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523347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55576" y="1700808"/>
            <a:ext cx="8136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/>
              <a:t>A key aspect of survival analysis </a:t>
            </a:r>
            <a:r>
              <a:rPr lang="en-US" altLang="zh-CN" sz="2000" dirty="0" smtClean="0"/>
              <a:t>is </a:t>
            </a:r>
            <a:r>
              <a:rPr lang="en-US" altLang="zh-CN" sz="2000" dirty="0"/>
              <a:t>censoring - if an issue was opened </a:t>
            </a:r>
            <a:r>
              <a:rPr lang="en-US" altLang="zh-CN" sz="2000" dirty="0" smtClean="0"/>
              <a:t>just a </a:t>
            </a:r>
            <a:r>
              <a:rPr lang="en-US" altLang="zh-CN" sz="2000" dirty="0"/>
              <a:t>month ago, at the current time point we do not know, whether it will be </a:t>
            </a:r>
            <a:r>
              <a:rPr lang="en-US" altLang="zh-CN" sz="2000" dirty="0" smtClean="0"/>
              <a:t>closed within </a:t>
            </a:r>
            <a:r>
              <a:rPr lang="en-US" altLang="zh-CN" sz="2000" dirty="0"/>
              <a:t>a year or not. </a:t>
            </a:r>
            <a:endParaRPr lang="en-US" altLang="zh-CN" sz="2000" dirty="0" smtClean="0"/>
          </a:p>
          <a:p>
            <a:endParaRPr lang="en-US" altLang="zh-CN" sz="2000" dirty="0"/>
          </a:p>
          <a:p>
            <a:r>
              <a:rPr lang="en-US" altLang="zh-CN" sz="2000" dirty="0" smtClean="0"/>
              <a:t>In </a:t>
            </a:r>
            <a:r>
              <a:rPr lang="en-US" altLang="zh-CN" sz="2000" dirty="0"/>
              <a:t>order to handle censoring in a statistically proper </a:t>
            </a:r>
            <a:r>
              <a:rPr lang="en-US" altLang="zh-CN" sz="2000" dirty="0" smtClean="0"/>
              <a:t>way we </a:t>
            </a:r>
            <a:r>
              <a:rPr lang="en-US" altLang="zh-CN" sz="2000" dirty="0"/>
              <a:t>use the </a:t>
            </a:r>
            <a:r>
              <a:rPr lang="en-US" altLang="zh-CN" sz="2000" i="1" dirty="0"/>
              <a:t>Kaplan-Meier estimates </a:t>
            </a:r>
            <a:r>
              <a:rPr lang="en-US" altLang="zh-CN" sz="2000" dirty="0"/>
              <a:t>of survival time for issues of a given project.</a:t>
            </a:r>
            <a:endParaRPr lang="zh-CN" alt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951111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0070C0"/>
                </a:solidFill>
              </a:rPr>
              <a:t>Quality of Support – Survival of </a:t>
            </a:r>
            <a:r>
              <a:rPr lang="en-US" altLang="zh-CN" sz="2400" dirty="0" smtClean="0">
                <a:solidFill>
                  <a:srgbClr val="0070C0"/>
                </a:solidFill>
              </a:rPr>
              <a:t>Issues</a:t>
            </a:r>
            <a:endParaRPr lang="en-US" altLang="zh-CN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762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7" y="1052736"/>
            <a:ext cx="9077325" cy="377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7584" y="4941168"/>
            <a:ext cx="60486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The left </a:t>
            </a:r>
            <a:r>
              <a:rPr lang="en-US" altLang="zh-CN" dirty="0" smtClean="0"/>
              <a:t>part </a:t>
            </a:r>
            <a:r>
              <a:rPr lang="en-US" altLang="zh-CN" dirty="0"/>
              <a:t>shows the survival curve for issues of an </a:t>
            </a:r>
            <a:r>
              <a:rPr lang="en-US" altLang="zh-CN" dirty="0" smtClean="0"/>
              <a:t>example project.</a:t>
            </a:r>
          </a:p>
          <a:p>
            <a:endParaRPr lang="en-US" altLang="zh-CN" dirty="0" smtClean="0"/>
          </a:p>
          <a:p>
            <a:r>
              <a:rPr lang="en-US" altLang="zh-CN" dirty="0"/>
              <a:t>The right </a:t>
            </a:r>
            <a:r>
              <a:rPr lang="en-US" altLang="zh-CN" dirty="0" smtClean="0"/>
              <a:t>part shows </a:t>
            </a:r>
            <a:r>
              <a:rPr lang="en-US" altLang="zh-CN" dirty="0"/>
              <a:t>the combined survival curve for</a:t>
            </a:r>
          </a:p>
          <a:p>
            <a:r>
              <a:rPr lang="en-US" altLang="zh-CN" dirty="0"/>
              <a:t>issues of all analyzed </a:t>
            </a:r>
            <a:r>
              <a:rPr lang="en-US" altLang="zh-CN" dirty="0" err="1"/>
              <a:t>GitHub</a:t>
            </a:r>
            <a:r>
              <a:rPr lang="en-US" altLang="zh-CN" dirty="0"/>
              <a:t> projects.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92857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1560" y="1772816"/>
            <a:ext cx="79928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/>
              <a:t>In order to facilitate the assessment of project quality, we devised </a:t>
            </a:r>
            <a:r>
              <a:rPr lang="en-US" altLang="zh-CN" sz="2000" dirty="0" smtClean="0"/>
              <a:t>summary metric </a:t>
            </a:r>
            <a:r>
              <a:rPr lang="en-US" altLang="zh-CN" sz="2000" dirty="0"/>
              <a:t>for survival curves. To this end, we computed </a:t>
            </a:r>
            <a:r>
              <a:rPr lang="en-US" altLang="zh-CN" sz="2000" dirty="0" smtClean="0"/>
              <a:t>survival </a:t>
            </a:r>
            <a:r>
              <a:rPr lang="en-US" altLang="zh-CN" sz="2000" dirty="0"/>
              <a:t>probabilities </a:t>
            </a:r>
            <a:r>
              <a:rPr lang="en-US" altLang="zh-CN" sz="2000" dirty="0" smtClean="0"/>
              <a:t>for issues </a:t>
            </a:r>
            <a:r>
              <a:rPr lang="en-US" altLang="zh-CN" sz="2000" dirty="0"/>
              <a:t>after 1, 2, 3, 7, 30, 100, and 365 days</a:t>
            </a:r>
            <a:r>
              <a:rPr lang="en-US" altLang="zh-CN" sz="2000" dirty="0" smtClean="0"/>
              <a:t>.</a:t>
            </a:r>
          </a:p>
          <a:p>
            <a:endParaRPr lang="en-US" altLang="zh-CN" sz="2000" dirty="0" smtClean="0"/>
          </a:p>
          <a:p>
            <a:endParaRPr lang="en-US" altLang="zh-CN" sz="2000" dirty="0"/>
          </a:p>
          <a:p>
            <a:r>
              <a:rPr lang="en-US" altLang="zh-CN" sz="2000" dirty="0"/>
              <a:t>Performing the PCA </a:t>
            </a:r>
            <a:r>
              <a:rPr lang="en-US" altLang="zh-CN" sz="2000" i="1" dirty="0"/>
              <a:t>(</a:t>
            </a:r>
            <a:r>
              <a:rPr lang="en-US" altLang="zh-CN" sz="2000" i="1" dirty="0" smtClean="0"/>
              <a:t>Principal Components </a:t>
            </a:r>
            <a:r>
              <a:rPr lang="en-US" altLang="zh-CN" sz="2000" i="1" dirty="0"/>
              <a:t>Analysis </a:t>
            </a:r>
            <a:r>
              <a:rPr lang="en-US" altLang="zh-CN" sz="2000" i="1" dirty="0" smtClean="0"/>
              <a:t>) </a:t>
            </a:r>
            <a:r>
              <a:rPr lang="en-US" altLang="zh-CN" sz="2000" dirty="0" smtClean="0"/>
              <a:t>on </a:t>
            </a:r>
            <a:r>
              <a:rPr lang="en-US" altLang="zh-CN" sz="2000" dirty="0"/>
              <a:t>those probabilities revealed that just two </a:t>
            </a:r>
            <a:r>
              <a:rPr lang="en-US" altLang="zh-CN" sz="2000" dirty="0" smtClean="0"/>
              <a:t>components are </a:t>
            </a:r>
            <a:r>
              <a:rPr lang="en-US" altLang="zh-CN" sz="2000" dirty="0"/>
              <a:t>enough to explain </a:t>
            </a:r>
            <a:r>
              <a:rPr lang="en-US" altLang="zh-CN" sz="2000" dirty="0">
                <a:solidFill>
                  <a:srgbClr val="FF0000"/>
                </a:solidFill>
              </a:rPr>
              <a:t>96% </a:t>
            </a:r>
            <a:r>
              <a:rPr lang="en-US" altLang="zh-CN" sz="2000" dirty="0"/>
              <a:t>of the variance of the seven probabilities.</a:t>
            </a:r>
            <a:endParaRPr lang="en-US" altLang="zh-CN" sz="2000" dirty="0"/>
          </a:p>
          <a:p>
            <a:endParaRPr lang="zh-CN" alt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951111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0070C0"/>
                </a:solidFill>
              </a:rPr>
              <a:t>Quality of Support – Survival of </a:t>
            </a:r>
            <a:r>
              <a:rPr lang="en-US" altLang="zh-CN" sz="2400" dirty="0" smtClean="0">
                <a:solidFill>
                  <a:srgbClr val="0070C0"/>
                </a:solidFill>
              </a:rPr>
              <a:t>Issues</a:t>
            </a:r>
            <a:endParaRPr lang="en-US" altLang="zh-CN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4840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951111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0070C0"/>
                </a:solidFill>
              </a:rPr>
              <a:t>Quality of Support – Survival of </a:t>
            </a:r>
            <a:r>
              <a:rPr lang="en-US" altLang="zh-CN" sz="2400" dirty="0" smtClean="0">
                <a:solidFill>
                  <a:srgbClr val="0070C0"/>
                </a:solidFill>
              </a:rPr>
              <a:t>Issues</a:t>
            </a:r>
            <a:endParaRPr lang="en-US" altLang="zh-CN" sz="2400" dirty="0">
              <a:solidFill>
                <a:srgbClr val="0070C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1560" y="1772815"/>
            <a:ext cx="826127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/>
              <a:t>Further, the </a:t>
            </a:r>
            <a:r>
              <a:rPr lang="en-US" altLang="zh-CN" sz="2000" dirty="0"/>
              <a:t>first component describes (roughly) </a:t>
            </a:r>
            <a:r>
              <a:rPr lang="en-US" altLang="zh-CN" sz="2000" dirty="0">
                <a:solidFill>
                  <a:srgbClr val="FF0000"/>
                </a:solidFill>
              </a:rPr>
              <a:t>the average of the percentages of </a:t>
            </a:r>
            <a:r>
              <a:rPr lang="en-US" altLang="zh-CN" sz="2000" dirty="0" smtClean="0">
                <a:solidFill>
                  <a:srgbClr val="FF0000"/>
                </a:solidFill>
              </a:rPr>
              <a:t>bugs closed </a:t>
            </a:r>
            <a:r>
              <a:rPr lang="en-US" altLang="zh-CN" sz="2000" dirty="0">
                <a:solidFill>
                  <a:srgbClr val="FF0000"/>
                </a:solidFill>
              </a:rPr>
              <a:t>after different amounts of time</a:t>
            </a:r>
            <a:r>
              <a:rPr lang="en-US" altLang="zh-CN" sz="2000" dirty="0"/>
              <a:t>, and the second one</a:t>
            </a:r>
            <a:r>
              <a:rPr lang="en-US" altLang="zh-CN" sz="2000" dirty="0">
                <a:solidFill>
                  <a:srgbClr val="FF0000"/>
                </a:solidFill>
              </a:rPr>
              <a:t> </a:t>
            </a:r>
            <a:r>
              <a:rPr lang="en-US" altLang="zh-CN" sz="2000" dirty="0"/>
              <a:t>differentiates</a:t>
            </a:r>
            <a:r>
              <a:rPr lang="en-US" altLang="zh-CN" sz="2000" dirty="0">
                <a:solidFill>
                  <a:srgbClr val="FF0000"/>
                </a:solidFill>
              </a:rPr>
              <a:t> </a:t>
            </a:r>
            <a:r>
              <a:rPr lang="en-US" altLang="zh-CN" sz="2000" dirty="0" smtClean="0">
                <a:solidFill>
                  <a:srgbClr val="FF0000"/>
                </a:solidFill>
              </a:rPr>
              <a:t>the probabilities </a:t>
            </a:r>
            <a:r>
              <a:rPr lang="en-US" altLang="zh-CN" sz="2000" dirty="0">
                <a:solidFill>
                  <a:srgbClr val="FF0000"/>
                </a:solidFill>
              </a:rPr>
              <a:t>of issues being closed rapidly, in a matter of days</a:t>
            </a:r>
            <a:r>
              <a:rPr lang="en-US" altLang="zh-CN" sz="2000" dirty="0" smtClean="0"/>
              <a:t>.</a:t>
            </a:r>
          </a:p>
          <a:p>
            <a:endParaRPr lang="en-US" altLang="zh-CN" sz="2000" dirty="0"/>
          </a:p>
          <a:p>
            <a:r>
              <a:rPr lang="en-US" altLang="zh-CN" sz="2000" dirty="0"/>
              <a:t>Consequently, we decided to summarize the survival curve for each </a:t>
            </a:r>
            <a:r>
              <a:rPr lang="en-US" altLang="zh-CN" sz="2000" dirty="0" smtClean="0"/>
              <a:t>project with </a:t>
            </a:r>
            <a:r>
              <a:rPr lang="en-US" altLang="zh-CN" sz="2000" dirty="0"/>
              <a:t>just two numbers: the percentage of issues closed after </a:t>
            </a:r>
            <a:r>
              <a:rPr lang="en-US" altLang="zh-CN" sz="2000" dirty="0">
                <a:solidFill>
                  <a:srgbClr val="FF0000"/>
                </a:solidFill>
              </a:rPr>
              <a:t>3</a:t>
            </a:r>
            <a:r>
              <a:rPr lang="en-US" altLang="zh-CN" sz="2000" dirty="0"/>
              <a:t> and </a:t>
            </a:r>
            <a:r>
              <a:rPr lang="en-US" altLang="zh-CN" sz="2000" dirty="0">
                <a:solidFill>
                  <a:srgbClr val="FF0000"/>
                </a:solidFill>
              </a:rPr>
              <a:t>365</a:t>
            </a:r>
            <a:r>
              <a:rPr lang="en-US" altLang="zh-CN" sz="2000" dirty="0"/>
              <a:t> days. </a:t>
            </a:r>
            <a:r>
              <a:rPr lang="en-US" altLang="zh-CN" sz="2000" dirty="0" smtClean="0"/>
              <a:t>It turned </a:t>
            </a:r>
            <a:r>
              <a:rPr lang="en-US" altLang="zh-CN" sz="2000" dirty="0"/>
              <a:t>out that those two numbers explain about </a:t>
            </a:r>
            <a:r>
              <a:rPr lang="en-US" altLang="zh-CN" sz="2000" dirty="0">
                <a:solidFill>
                  <a:srgbClr val="FF0000"/>
                </a:solidFill>
              </a:rPr>
              <a:t>94%</a:t>
            </a:r>
            <a:r>
              <a:rPr lang="en-US" altLang="zh-CN" sz="2000" dirty="0"/>
              <a:t> of the total variability </a:t>
            </a:r>
            <a:r>
              <a:rPr lang="en-US" altLang="zh-CN" sz="2000" dirty="0" smtClean="0"/>
              <a:t>of the </a:t>
            </a:r>
            <a:r>
              <a:rPr lang="en-US" altLang="zh-CN" sz="2000" dirty="0"/>
              <a:t>seven issue survival probabilities—almost the same as the first two </a:t>
            </a:r>
            <a:r>
              <a:rPr lang="en-US" altLang="zh-CN" sz="2000" dirty="0" smtClean="0"/>
              <a:t>principal components—while </a:t>
            </a:r>
            <a:r>
              <a:rPr lang="en-US" altLang="zh-CN" sz="2000" dirty="0"/>
              <a:t>being much easier to understand.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3396665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951111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</a:rPr>
              <a:t>What Affects </a:t>
            </a:r>
            <a:r>
              <a:rPr lang="en-US" altLang="zh-CN" sz="2400" dirty="0">
                <a:solidFill>
                  <a:srgbClr val="0070C0"/>
                </a:solidFill>
              </a:rPr>
              <a:t>the Project Popularity?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771099" y="1772816"/>
            <a:ext cx="770485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/>
              <a:t>Application </a:t>
            </a:r>
            <a:r>
              <a:rPr lang="en-US" altLang="zh-CN" sz="2000" dirty="0"/>
              <a:t>of </a:t>
            </a:r>
            <a:r>
              <a:rPr lang="en-US" altLang="zh-CN" sz="2000" dirty="0">
                <a:solidFill>
                  <a:srgbClr val="FF0000"/>
                </a:solidFill>
              </a:rPr>
              <a:t>linear regression</a:t>
            </a:r>
            <a:r>
              <a:rPr lang="en-US" altLang="zh-CN" sz="2000" dirty="0"/>
              <a:t> resulted in a model with a very high </a:t>
            </a:r>
            <a:r>
              <a:rPr lang="en-US" altLang="zh-CN" sz="2000" dirty="0" smtClean="0"/>
              <a:t>multiple </a:t>
            </a:r>
            <a:r>
              <a:rPr lang="en-US" altLang="zh-CN" sz="2000" i="1" dirty="0" smtClean="0"/>
              <a:t>R</a:t>
            </a:r>
            <a:r>
              <a:rPr lang="en-US" altLang="zh-CN" sz="2000" baseline="30000" dirty="0" smtClean="0"/>
              <a:t>2</a:t>
            </a:r>
            <a:r>
              <a:rPr lang="en-US" altLang="zh-CN" sz="2000" dirty="0" smtClean="0"/>
              <a:t> </a:t>
            </a:r>
            <a:r>
              <a:rPr lang="en-US" altLang="zh-CN" sz="2000" dirty="0"/>
              <a:t>coefficient of 0</a:t>
            </a:r>
            <a:r>
              <a:rPr lang="en-US" altLang="zh-CN" sz="2000" i="1" dirty="0"/>
              <a:t>.</a:t>
            </a:r>
            <a:r>
              <a:rPr lang="en-US" altLang="zh-CN" sz="2000" dirty="0"/>
              <a:t>779. </a:t>
            </a:r>
            <a:endParaRPr lang="en-US" altLang="zh-CN" sz="2000" dirty="0" smtClean="0"/>
          </a:p>
          <a:p>
            <a:r>
              <a:rPr lang="en-US" altLang="zh-CN" sz="2000" dirty="0" smtClean="0"/>
              <a:t>In </a:t>
            </a:r>
            <a:r>
              <a:rPr lang="en-US" altLang="zh-CN" sz="2000" dirty="0"/>
              <a:t>other words, almost 80% of the variability of </a:t>
            </a:r>
            <a:r>
              <a:rPr lang="en-US" altLang="zh-CN" sz="2000" dirty="0" smtClean="0"/>
              <a:t>projects popularity </a:t>
            </a:r>
            <a:r>
              <a:rPr lang="en-US" altLang="zh-CN" sz="2000" dirty="0"/>
              <a:t>(after the logarithmic transform) is explained by</a:t>
            </a:r>
            <a:r>
              <a:rPr lang="en-US" altLang="zh-CN" sz="2000" dirty="0">
                <a:solidFill>
                  <a:srgbClr val="FF0000"/>
                </a:solidFill>
              </a:rPr>
              <a:t> project features</a:t>
            </a:r>
            <a:r>
              <a:rPr lang="en-US" altLang="zh-CN" sz="2000" dirty="0" smtClean="0"/>
              <a:t>.</a:t>
            </a:r>
          </a:p>
          <a:p>
            <a:endParaRPr lang="en-US" altLang="zh-CN" sz="2000" dirty="0"/>
          </a:p>
          <a:p>
            <a:r>
              <a:rPr lang="en-US" altLang="zh-CN" sz="2000" dirty="0" smtClean="0"/>
              <a:t>However, these features which has significant impacts on the model like </a:t>
            </a:r>
            <a:r>
              <a:rPr lang="en-US" altLang="zh-CN" sz="2000" b="1" i="1" dirty="0" err="1" smtClean="0"/>
              <a:t>forks_count</a:t>
            </a:r>
            <a:r>
              <a:rPr lang="en-US" altLang="zh-CN" sz="2000" dirty="0" smtClean="0"/>
              <a:t>, we have to exclude them  since they are more likely to be the </a:t>
            </a:r>
            <a:r>
              <a:rPr lang="en-US" altLang="zh-CN" sz="2000" dirty="0" smtClean="0">
                <a:solidFill>
                  <a:srgbClr val="FF0000"/>
                </a:solidFill>
              </a:rPr>
              <a:t>effects</a:t>
            </a:r>
            <a:r>
              <a:rPr lang="en-US" altLang="zh-CN" sz="2000" dirty="0" smtClean="0"/>
              <a:t>, not the reasons which affect the project popularity.</a:t>
            </a:r>
          </a:p>
          <a:p>
            <a:endParaRPr lang="en-US" altLang="zh-CN" sz="2000" b="1" i="1" dirty="0">
              <a:solidFill>
                <a:srgbClr val="FF0000"/>
              </a:solidFill>
            </a:endParaRPr>
          </a:p>
          <a:p>
            <a:r>
              <a:rPr lang="en-US" altLang="zh-CN" sz="2000" dirty="0" smtClean="0"/>
              <a:t>So we redesign the model by reducing these attributes.</a:t>
            </a:r>
          </a:p>
          <a:p>
            <a:endParaRPr lang="en-US" altLang="zh-CN" sz="2000" dirty="0"/>
          </a:p>
          <a:p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0799601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47763"/>
            <a:ext cx="8077200" cy="456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84930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951111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</a:rPr>
              <a:t>Programming language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771099" y="1772816"/>
            <a:ext cx="770485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/>
              <a:t>Since there are 55 values (54 specified languages and 0 for no language specified) for the programming language attribute, we exclude them from the initial analysis and build </a:t>
            </a:r>
            <a:r>
              <a:rPr lang="en-US" altLang="zh-CN" sz="2000" dirty="0"/>
              <a:t>a regression model based on just </a:t>
            </a:r>
            <a:r>
              <a:rPr lang="en-US" altLang="zh-CN" sz="2000" dirty="0" smtClean="0"/>
              <a:t>one attribute</a:t>
            </a:r>
            <a:r>
              <a:rPr lang="en-US" altLang="zh-CN" sz="2000" dirty="0"/>
              <a:t>, </a:t>
            </a:r>
            <a:r>
              <a:rPr lang="en-US" altLang="zh-CN" sz="2000" dirty="0" smtClean="0"/>
              <a:t>repository </a:t>
            </a:r>
            <a:r>
              <a:rPr lang="en-US" altLang="zh-CN" sz="2000" dirty="0"/>
              <a:t>language.</a:t>
            </a:r>
          </a:p>
          <a:p>
            <a:endParaRPr lang="en-US" altLang="zh-CN" sz="2000" dirty="0" smtClean="0"/>
          </a:p>
          <a:p>
            <a:r>
              <a:rPr lang="en-US" altLang="zh-CN" sz="2000" dirty="0"/>
              <a:t>Conclusion</a:t>
            </a:r>
            <a:r>
              <a:rPr lang="en-US" altLang="zh-CN" sz="2000" dirty="0" smtClean="0"/>
              <a:t>: programming </a:t>
            </a:r>
            <a:r>
              <a:rPr lang="en-US" altLang="zh-CN" sz="2000" dirty="0"/>
              <a:t>language has </a:t>
            </a:r>
            <a:r>
              <a:rPr lang="en-US" altLang="zh-CN" sz="2000" dirty="0">
                <a:solidFill>
                  <a:srgbClr val="FF0000"/>
                </a:solidFill>
              </a:rPr>
              <a:t>little effect </a:t>
            </a:r>
            <a:r>
              <a:rPr lang="en-US" altLang="zh-CN" sz="2000" dirty="0"/>
              <a:t>on the projects</a:t>
            </a:r>
          </a:p>
          <a:p>
            <a:r>
              <a:rPr lang="en-US" altLang="zh-CN" sz="2000" dirty="0" smtClean="0"/>
              <a:t>popularity.</a:t>
            </a:r>
            <a:endParaRPr lang="en-US" altLang="zh-CN" sz="2000" dirty="0"/>
          </a:p>
          <a:p>
            <a:endParaRPr lang="en-US" altLang="zh-CN" sz="2000" dirty="0" smtClean="0"/>
          </a:p>
          <a:p>
            <a:r>
              <a:rPr lang="en-US" altLang="zh-CN" sz="2000" dirty="0" smtClean="0"/>
              <a:t>Exception:</a:t>
            </a:r>
            <a:endParaRPr lang="en-US" altLang="zh-CN" sz="2000" dirty="0"/>
          </a:p>
          <a:p>
            <a:r>
              <a:rPr lang="en-US" altLang="zh-CN" sz="2000" dirty="0" smtClean="0"/>
              <a:t>Common Lisp:  coefficient -0.702   p-value </a:t>
            </a:r>
            <a:r>
              <a:rPr lang="en-US" altLang="zh-CN" sz="2000" dirty="0"/>
              <a:t>2</a:t>
            </a:r>
            <a:r>
              <a:rPr lang="en-US" altLang="zh-CN" sz="2000" i="1" dirty="0"/>
              <a:t>.</a:t>
            </a:r>
            <a:r>
              <a:rPr lang="en-US" altLang="zh-CN" sz="2000" dirty="0"/>
              <a:t>3 </a:t>
            </a:r>
            <a:r>
              <a:rPr lang="en-US" altLang="zh-CN" sz="2000" i="1" dirty="0"/>
              <a:t>· </a:t>
            </a:r>
            <a:r>
              <a:rPr lang="en-US" altLang="zh-CN" sz="2000" dirty="0"/>
              <a:t>10</a:t>
            </a:r>
            <a:r>
              <a:rPr lang="zh-CN" altLang="en-US" sz="2000" i="1" baseline="30000" dirty="0"/>
              <a:t>−</a:t>
            </a:r>
            <a:r>
              <a:rPr lang="en-US" altLang="zh-CN" sz="2000" baseline="30000" dirty="0" smtClean="0"/>
              <a:t>3</a:t>
            </a:r>
          </a:p>
          <a:p>
            <a:r>
              <a:rPr lang="en-US" altLang="zh-CN" sz="2000" dirty="0" smtClean="0"/>
              <a:t>No specified language: less popular</a:t>
            </a:r>
          </a:p>
          <a:p>
            <a:r>
              <a:rPr lang="en-US" altLang="zh-CN" sz="2000" dirty="0" smtClean="0"/>
              <a:t>CSS: more popular</a:t>
            </a:r>
            <a:endParaRPr lang="en-US" altLang="zh-CN" sz="2000" dirty="0"/>
          </a:p>
          <a:p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3316566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951111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</a:rPr>
              <a:t>What Affects </a:t>
            </a:r>
            <a:r>
              <a:rPr lang="en-US" altLang="zh-CN" sz="2400" dirty="0">
                <a:solidFill>
                  <a:srgbClr val="0070C0"/>
                </a:solidFill>
              </a:rPr>
              <a:t>the </a:t>
            </a:r>
            <a:r>
              <a:rPr lang="en-US" altLang="zh-CN" sz="2400" dirty="0" smtClean="0">
                <a:solidFill>
                  <a:srgbClr val="0070C0"/>
                </a:solidFill>
              </a:rPr>
              <a:t>Quality of a Support?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771099" y="1974319"/>
            <a:ext cx="770485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/>
              <a:t>Since the survival probabilities are not normally distributed, we</a:t>
            </a:r>
          </a:p>
          <a:p>
            <a:r>
              <a:rPr lang="en-US" altLang="zh-CN" sz="2000" dirty="0"/>
              <a:t>have used </a:t>
            </a:r>
            <a:r>
              <a:rPr lang="en-US" altLang="zh-CN" sz="2000" b="1" i="1" dirty="0"/>
              <a:t>binomial regression </a:t>
            </a:r>
            <a:r>
              <a:rPr lang="en-US" altLang="zh-CN" sz="2000" dirty="0"/>
              <a:t>(a variant of logistic regression) to model it</a:t>
            </a:r>
            <a:r>
              <a:rPr lang="en-US" altLang="zh-CN" sz="2000" dirty="0" smtClean="0"/>
              <a:t>.</a:t>
            </a:r>
          </a:p>
          <a:p>
            <a:endParaRPr lang="en-US" altLang="zh-CN" sz="2000" dirty="0"/>
          </a:p>
          <a:p>
            <a:endParaRPr lang="en-US" altLang="zh-CN" sz="2000" dirty="0"/>
          </a:p>
          <a:p>
            <a:endParaRPr lang="en-US" altLang="zh-CN" sz="2000" dirty="0"/>
          </a:p>
          <a:p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8346324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96" y="908720"/>
            <a:ext cx="8191500" cy="553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23730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71600" y="1652607"/>
            <a:ext cx="7200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/>
              <a:t>Our paper presented </a:t>
            </a:r>
            <a:r>
              <a:rPr lang="en-US" altLang="zh-CN" sz="2000" i="1" dirty="0">
                <a:solidFill>
                  <a:srgbClr val="FF0000"/>
                </a:solidFill>
              </a:rPr>
              <a:t>two</a:t>
            </a:r>
            <a:r>
              <a:rPr lang="en-US" altLang="zh-CN" sz="2000" i="1" dirty="0"/>
              <a:t> measures of quality </a:t>
            </a:r>
            <a:r>
              <a:rPr lang="en-US" altLang="zh-CN" sz="2000" dirty="0"/>
              <a:t>for </a:t>
            </a:r>
            <a:r>
              <a:rPr lang="en-US" altLang="zh-CN" sz="2000" dirty="0" err="1"/>
              <a:t>GitHub</a:t>
            </a:r>
            <a:r>
              <a:rPr lang="en-US" altLang="zh-CN" sz="2000" dirty="0"/>
              <a:t> Open-Source </a:t>
            </a:r>
            <a:r>
              <a:rPr lang="en-US" altLang="zh-CN" sz="2000" dirty="0" smtClean="0"/>
              <a:t>Software projects</a:t>
            </a:r>
            <a:r>
              <a:rPr lang="en-US" altLang="zh-CN" sz="2000" dirty="0"/>
              <a:t>. </a:t>
            </a:r>
            <a:endParaRPr lang="en-US" altLang="zh-CN" sz="2000" dirty="0" smtClean="0"/>
          </a:p>
          <a:p>
            <a:endParaRPr lang="en-US" altLang="zh-CN" sz="2000" dirty="0"/>
          </a:p>
          <a:p>
            <a:endParaRPr lang="en-US" altLang="zh-CN" sz="2000" dirty="0" smtClean="0"/>
          </a:p>
          <a:p>
            <a:r>
              <a:rPr lang="en-US" altLang="zh-CN" sz="2000" dirty="0" smtClean="0"/>
              <a:t>One </a:t>
            </a:r>
            <a:r>
              <a:rPr lang="en-US" altLang="zh-CN" sz="2000" dirty="0"/>
              <a:t>is based on a </a:t>
            </a:r>
            <a:r>
              <a:rPr lang="en-US" altLang="zh-CN" sz="2000" dirty="0">
                <a:solidFill>
                  <a:srgbClr val="FF0000"/>
                </a:solidFill>
              </a:rPr>
              <a:t>project popularity</a:t>
            </a:r>
            <a:r>
              <a:rPr lang="en-US" altLang="zh-CN" sz="2000" dirty="0"/>
              <a:t>, the other one is based on how</a:t>
            </a:r>
          </a:p>
          <a:p>
            <a:r>
              <a:rPr lang="en-US" altLang="zh-CN" sz="2000" dirty="0"/>
              <a:t>fast the project’s team solves </a:t>
            </a:r>
            <a:r>
              <a:rPr lang="en-US" altLang="zh-CN" sz="2000" dirty="0">
                <a:solidFill>
                  <a:srgbClr val="FF0000"/>
                </a:solidFill>
              </a:rPr>
              <a:t>issues</a:t>
            </a:r>
            <a:r>
              <a:rPr lang="en-US" altLang="zh-CN" sz="2000" dirty="0"/>
              <a:t> reported by users.</a:t>
            </a:r>
            <a:endParaRPr lang="zh-CN" alt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951111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0070C0"/>
                </a:solidFill>
              </a:rPr>
              <a:t>Conclusion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9592" y="4345495"/>
            <a:ext cx="69847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Interesting discovery:</a:t>
            </a:r>
          </a:p>
          <a:p>
            <a:r>
              <a:rPr lang="en-US" altLang="zh-CN" sz="2000" dirty="0" smtClean="0"/>
              <a:t>It </a:t>
            </a:r>
            <a:r>
              <a:rPr lang="en-US" altLang="zh-CN" sz="2000" dirty="0"/>
              <a:t>is better for a software project to </a:t>
            </a:r>
            <a:r>
              <a:rPr lang="en-US" altLang="zh-CN" sz="2000" dirty="0" smtClean="0"/>
              <a:t>have focused </a:t>
            </a:r>
            <a:r>
              <a:rPr lang="en-US" altLang="zh-CN" sz="2000" dirty="0"/>
              <a:t>developers involved in the community rather than having in the </a:t>
            </a:r>
            <a:r>
              <a:rPr lang="en-US" altLang="zh-CN" sz="2000" dirty="0" smtClean="0"/>
              <a:t>team popular</a:t>
            </a:r>
            <a:r>
              <a:rPr lang="en-US" altLang="zh-CN" sz="2000" dirty="0"/>
              <a:t>, often followed developers.</a:t>
            </a:r>
          </a:p>
        </p:txBody>
      </p:sp>
    </p:spTree>
    <p:extLst>
      <p:ext uri="{BB962C8B-B14F-4D97-AF65-F5344CB8AC3E}">
        <p14:creationId xmlns:p14="http://schemas.microsoft.com/office/powerpoint/2010/main" val="35326329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31840" y="2632537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0070C0"/>
                </a:solidFill>
              </a:rPr>
              <a:t>Thank you!</a:t>
            </a:r>
            <a:endParaRPr lang="zh-CN" altLang="en-US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1983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自定义设计方案">
  <a:themeElements>
    <a:clrScheme name="2_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自定义设计方案">
      <a:majorFont>
        <a:latin typeface="Arial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4800" b="1" i="0" u="none" strike="noStrike" cap="none" normalizeH="0" baseline="0" smtClean="0">
            <a:ln>
              <a:noFill/>
            </a:ln>
            <a:solidFill>
              <a:srgbClr val="16388A"/>
            </a:solidFill>
            <a:effectLst/>
            <a:latin typeface="Arial" pitchFamily="34" charset="0"/>
            <a:ea typeface="黑体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4800" b="1" i="0" u="none" strike="noStrike" cap="none" normalizeH="0" baseline="0" smtClean="0">
            <a:ln>
              <a:noFill/>
            </a:ln>
            <a:solidFill>
              <a:srgbClr val="16388A"/>
            </a:solidFill>
            <a:effectLst/>
            <a:latin typeface="Arial" pitchFamily="34" charset="0"/>
            <a:ea typeface="黑体" pitchFamily="49" charset="-122"/>
          </a:defRPr>
        </a:defPPr>
      </a:lstStyle>
    </a:lnDef>
  </a:objectDefaults>
  <a:extraClrSchemeLst>
    <a:extraClrScheme>
      <a:clrScheme name="2_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自定义设计方案">
  <a:themeElements>
    <a:clrScheme name="1_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自定义设计方案">
      <a:majorFont>
        <a:latin typeface="Arial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4800" b="1" i="0" u="none" strike="noStrike" cap="none" normalizeH="0" baseline="0" smtClean="0">
            <a:ln>
              <a:noFill/>
            </a:ln>
            <a:solidFill>
              <a:srgbClr val="16388A"/>
            </a:solidFill>
            <a:effectLst/>
            <a:latin typeface="Arial" pitchFamily="34" charset="0"/>
            <a:ea typeface="黑体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4800" b="1" i="0" u="none" strike="noStrike" cap="none" normalizeH="0" baseline="0" smtClean="0">
            <a:ln>
              <a:noFill/>
            </a:ln>
            <a:solidFill>
              <a:srgbClr val="16388A"/>
            </a:solidFill>
            <a:effectLst/>
            <a:latin typeface="Arial" pitchFamily="34" charset="0"/>
            <a:ea typeface="黑体" pitchFamily="49" charset="-122"/>
          </a:defRPr>
        </a:defPPr>
      </a:lstStyle>
    </a:lnDef>
  </a:objectDefaults>
  <a:extraClrSchemeLst>
    <a:extraClrScheme>
      <a:clrScheme name="1_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</TotalTime>
  <Words>1265</Words>
  <Application>Microsoft Office PowerPoint</Application>
  <PresentationFormat>全屏显示(4:3)</PresentationFormat>
  <Paragraphs>135</Paragraphs>
  <Slides>24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3</vt:i4>
      </vt:variant>
      <vt:variant>
        <vt:lpstr>幻灯片标题</vt:lpstr>
      </vt:variant>
      <vt:variant>
        <vt:i4>24</vt:i4>
      </vt:variant>
    </vt:vector>
  </HeadingPairs>
  <TitlesOfParts>
    <vt:vector size="27" baseType="lpstr">
      <vt:lpstr>自定义设计方案</vt:lpstr>
      <vt:lpstr>2_自定义设计方案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hyt</dc:creator>
  <cp:lastModifiedBy>hyt</cp:lastModifiedBy>
  <cp:revision>159</cp:revision>
  <dcterms:created xsi:type="dcterms:W3CDTF">2016-03-14T06:04:35Z</dcterms:created>
  <dcterms:modified xsi:type="dcterms:W3CDTF">2016-03-20T13:50:27Z</dcterms:modified>
</cp:coreProperties>
</file>