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9" r:id="rId1"/>
  </p:sldMasterIdLst>
  <p:notesMasterIdLst>
    <p:notesMasterId r:id="rId41"/>
  </p:notesMasterIdLst>
  <p:handoutMasterIdLst>
    <p:handoutMasterId r:id="rId42"/>
  </p:handoutMasterIdLst>
  <p:sldIdLst>
    <p:sldId id="256" r:id="rId2"/>
    <p:sldId id="258" r:id="rId3"/>
    <p:sldId id="297" r:id="rId4"/>
    <p:sldId id="298" r:id="rId5"/>
    <p:sldId id="270" r:id="rId6"/>
    <p:sldId id="259" r:id="rId7"/>
    <p:sldId id="272" r:id="rId8"/>
    <p:sldId id="274" r:id="rId9"/>
    <p:sldId id="273" r:id="rId10"/>
    <p:sldId id="260" r:id="rId11"/>
    <p:sldId id="275" r:id="rId12"/>
    <p:sldId id="284" r:id="rId13"/>
    <p:sldId id="262" r:id="rId14"/>
    <p:sldId id="276" r:id="rId15"/>
    <p:sldId id="299" r:id="rId16"/>
    <p:sldId id="300" r:id="rId17"/>
    <p:sldId id="277" r:id="rId18"/>
    <p:sldId id="292" r:id="rId19"/>
    <p:sldId id="263" r:id="rId20"/>
    <p:sldId id="278" r:id="rId21"/>
    <p:sldId id="285" r:id="rId22"/>
    <p:sldId id="264" r:id="rId23"/>
    <p:sldId id="286" r:id="rId24"/>
    <p:sldId id="265" r:id="rId25"/>
    <p:sldId id="287" r:id="rId26"/>
    <p:sldId id="288" r:id="rId27"/>
    <p:sldId id="266" r:id="rId28"/>
    <p:sldId id="279" r:id="rId29"/>
    <p:sldId id="281" r:id="rId30"/>
    <p:sldId id="293" r:id="rId31"/>
    <p:sldId id="280" r:id="rId32"/>
    <p:sldId id="289" r:id="rId33"/>
    <p:sldId id="267" r:id="rId34"/>
    <p:sldId id="282" r:id="rId35"/>
    <p:sldId id="294" r:id="rId36"/>
    <p:sldId id="283" r:id="rId37"/>
    <p:sldId id="295" r:id="rId38"/>
    <p:sldId id="268" r:id="rId39"/>
    <p:sldId id="296" r:id="rId4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9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notesMaster" Target="notesMasters/notesMaster1.xml"/><Relationship Id="rId42" Type="http://schemas.openxmlformats.org/officeDocument/2006/relationships/handoutMaster" Target="handoutMasters/handoutMaster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E0C062-1E96-DB4D-A54D-92816721E87D}" type="datetimeFigureOut">
              <a:rPr lang="en-US" smtClean="0"/>
              <a:t>9/18/15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B9546B-4E39-AF44-94CA-932EDF94B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494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8EDA0-ADC8-D446-AA92-F8B919E19790}" type="datetimeFigureOut">
              <a:rPr lang="en-US" smtClean="0"/>
              <a:t>9/18/15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26867-4C5D-6A49-A216-B5E6E8A8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8970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value \rho shows the maximum canonical correlation that can be achieved by rotating the X and Y spaces in direction of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wx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wy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respectively.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26867-4C5D-6A49-A216-B5E6E8A8BAA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909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Density = ratio of ratings to the number of possible ratings</a:t>
            </a:r>
            <a:r>
              <a:rPr lang="en-US" baseline="0" dirty="0" smtClean="0"/>
              <a:t> OR #Ratings/(#Users * #Items)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26867-4C5D-6A49-A216-B5E6E8A8BAA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498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Explanation</a:t>
            </a:r>
            <a:r>
              <a:rPr lang="en-US" baseline="0" dirty="0" smtClean="0"/>
              <a:t> of the figure: </a:t>
            </a:r>
            <a:br>
              <a:rPr lang="en-US" baseline="0" dirty="0" smtClean="0"/>
            </a:br>
            <a:r>
              <a:rPr lang="en-US" baseline="0" dirty="0" smtClean="0"/>
              <a:t>	It shows the RMSE of algorithms on each domain-pair with </a:t>
            </a:r>
            <a:r>
              <a:rPr lang="en-US" baseline="0" dirty="0" err="1" smtClean="0"/>
              <a:t>errorbars</a:t>
            </a:r>
            <a:r>
              <a:rPr lang="en-US" baseline="0" dirty="0" smtClean="0"/>
              <a:t> (confidence interval = 95%)</a:t>
            </a:r>
          </a:p>
          <a:p>
            <a:r>
              <a:rPr lang="en-US" baseline="0" dirty="0" smtClean="0"/>
              <a:t>	domain pairs on X axis, sorted based on RMSE of CD-CCA (to show the trend correlation between RMSEs of algorithms)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results show that in</a:t>
            </a:r>
            <a:r>
              <a:rPr lang="en-US" baseline="0" dirty="0" smtClean="0"/>
              <a:t> some domain pairs, cross-domain algorithms are performing better than single-domain and in some domains they don’t.</a:t>
            </a:r>
          </a:p>
          <a:p>
            <a:r>
              <a:rPr lang="en-US" baseline="0" dirty="0" smtClean="0"/>
              <a:t>Also, the trend shows that RMSE of different algorithms are correlated in domain-pairs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26867-4C5D-6A49-A216-B5E6E8A8BAA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847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26867-4C5D-6A49-A216-B5E6E8A8BAA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7204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Explanation</a:t>
            </a:r>
            <a:r>
              <a:rPr lang="en-US" baseline="0" dirty="0" smtClean="0"/>
              <a:t> of the figure: </a:t>
            </a:r>
            <a:br>
              <a:rPr lang="en-US" baseline="0" dirty="0" smtClean="0"/>
            </a:br>
            <a:r>
              <a:rPr lang="en-US" baseline="0" dirty="0" smtClean="0"/>
              <a:t>	It shows the RMSE of algorithms on domain-</a:t>
            </a:r>
            <a:r>
              <a:rPr lang="en-US" baseline="0" dirty="0" err="1" smtClean="0"/>
              <a:t>pai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rWITH</a:t>
            </a:r>
            <a:r>
              <a:rPr lang="en-US" baseline="0" dirty="0" smtClean="0"/>
              <a:t> SIGNIFICANT DIFFERENCE BETWEEN RMSE OF APPROACHES ONLY with </a:t>
            </a:r>
            <a:r>
              <a:rPr lang="en-US" baseline="0" dirty="0" err="1" smtClean="0"/>
              <a:t>errorbars</a:t>
            </a:r>
            <a:r>
              <a:rPr lang="en-US" baseline="0" dirty="0" smtClean="0"/>
              <a:t> (confidence interval = 95%)</a:t>
            </a:r>
          </a:p>
          <a:p>
            <a:r>
              <a:rPr lang="en-US" baseline="0" dirty="0" smtClean="0"/>
              <a:t>	domain pairs on X axis, sorted based on RMSE of CD-CCA (to show the trend correlation between RMSEs of algorithms)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results show that if there is a significant difference between CD_CCA and SD_SVD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orCD_SVD</a:t>
            </a:r>
            <a:r>
              <a:rPr lang="en-US" baseline="0" dirty="0" smtClean="0"/>
              <a:t>), CD_CCA is always performing better OR CD_CCA is NEVER significantly worse than the other two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26867-4C5D-6A49-A216-B5E6E8A8BAA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6307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define improvement ratio</a:t>
            </a:r>
            <a:r>
              <a:rPr lang="en-US" baseline="0" dirty="0" smtClean="0"/>
              <a:t> to understand what domain characteristics result in more improvement of cross-domain vs. single-domain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26867-4C5D-6A49-A216-B5E6E8A8BAA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5032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Restaurants </a:t>
            </a:r>
            <a:r>
              <a:rPr lang="en-US" sz="105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/>
              <a:t>Food means source domain is “Restaurants“ and target domain is “Food“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26867-4C5D-6A49-A216-B5E6E8A8BAA1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406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BE2A-A3D1-6A46-AE08-D61415F7C038}" type="datetime1">
              <a:rPr lang="en-US" smtClean="0"/>
              <a:t>9/18/15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50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DEE16-C1A4-2D42-ADEC-CA0E868488F3}" type="datetime1">
              <a:rPr lang="en-US" smtClean="0"/>
              <a:t>9/18/15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253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FECC5-11F0-BB4F-BBA2-4CAB0A88B17D}" type="datetime1">
              <a:rPr lang="en-US" smtClean="0"/>
              <a:t>9/18/15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0F4B-F0B4-1842-A684-5941EB38B639}" type="datetime1">
              <a:rPr lang="en-US" smtClean="0"/>
              <a:t>9/18/15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186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CC404-3105-7D4F-B445-C5408A6C4DE2}" type="datetime1">
              <a:rPr lang="en-US" smtClean="0"/>
              <a:t>9/18/15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00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81131-7F00-5A46-8844-DFD8B041006C}" type="datetime1">
              <a:rPr lang="en-US" smtClean="0"/>
              <a:t>9/18/15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361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09B57-0C77-844C-9625-65612822808D}" type="datetime1">
              <a:rPr lang="en-US" smtClean="0"/>
              <a:t>9/18/15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716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08D93-C505-B143-BB92-9B462A3BEB08}" type="datetime1">
              <a:rPr lang="en-US" smtClean="0"/>
              <a:t>9/18/15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81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3365C-CBFA-864E-B93C-66B8706E2AFA}" type="datetime1">
              <a:rPr lang="en-US" smtClean="0"/>
              <a:t>9/18/15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51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D71A4-162A-8343-99B2-8314D0D02053}" type="datetime1">
              <a:rPr lang="en-US" smtClean="0"/>
              <a:t>9/18/15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497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547FC-0302-4440-8CD7-736CA3B9AE3B}" type="datetime1">
              <a:rPr lang="en-US" smtClean="0"/>
              <a:t>9/18/15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274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2B94-3EAF-044E-8CB8-87AAD1F522DD}" type="datetime1">
              <a:rPr lang="en-US" smtClean="0"/>
              <a:t>9/18/15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It Takes Two to Tango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D8EF8C19-E2BE-3544-A970-95AE63285A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420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itt.edu/~peterb/" TargetMode="External"/><Relationship Id="rId4" Type="http://schemas.openxmlformats.org/officeDocument/2006/relationships/image" Target="../media/image1.gif"/><Relationship Id="rId5" Type="http://schemas.openxmlformats.org/officeDocument/2006/relationships/image" Target="../media/image2.jpg"/><Relationship Id="rId6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people.cs.pitt.edu/~sahebi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1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8488" y="1297739"/>
            <a:ext cx="8710872" cy="2302711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It Takes Two to Tango: an Exploration of Domain Pairs for Cross-Domain Collaborative Filtering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8525" y="3886200"/>
            <a:ext cx="7780421" cy="2717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hlinkClick r:id="rId2"/>
              </a:rPr>
              <a:t>Shaghayegh Sahebi</a:t>
            </a:r>
            <a:r>
              <a:rPr lang="en-US" sz="2800" baseline="30000" dirty="0" smtClean="0">
                <a:solidFill>
                  <a:schemeClr val="accent3">
                    <a:lumMod val="75000"/>
                  </a:schemeClr>
                </a:solidFill>
              </a:rPr>
              <a:t>1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and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hlinkClick r:id="rId3"/>
              </a:rPr>
              <a:t>Peter Brusilovsky</a:t>
            </a:r>
            <a:r>
              <a:rPr lang="en-US" sz="2800" baseline="30000" dirty="0" smtClean="0">
                <a:solidFill>
                  <a:schemeClr val="accent3">
                    <a:lumMod val="75000"/>
                  </a:schemeClr>
                </a:solidFill>
              </a:rPr>
              <a:t>1,2</a:t>
            </a:r>
          </a:p>
          <a:p>
            <a:pPr algn="l"/>
            <a:endParaRPr lang="en-US" sz="18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l"/>
            <a:endParaRPr lang="en-US" sz="18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l"/>
            <a:r>
              <a:rPr lang="en-US" sz="1800" dirty="0" smtClean="0">
                <a:solidFill>
                  <a:srgbClr val="BF4D00"/>
                </a:solidFill>
              </a:rPr>
              <a:t>1</a:t>
            </a:r>
            <a:r>
              <a:rPr lang="en-US" sz="2000" dirty="0" smtClean="0">
                <a:solidFill>
                  <a:srgbClr val="BF4D00"/>
                </a:solidFill>
              </a:rPr>
              <a:t> Intelligent Systems Program, University of Pittsburgh</a:t>
            </a:r>
            <a:r>
              <a:rPr lang="en-US" sz="2000" dirty="0">
                <a:solidFill>
                  <a:srgbClr val="BF4D00"/>
                </a:solidFill>
              </a:rPr>
              <a:t/>
            </a:r>
            <a:br>
              <a:rPr lang="en-US" sz="2000" dirty="0">
                <a:solidFill>
                  <a:srgbClr val="BF4D00"/>
                </a:solidFill>
              </a:rPr>
            </a:br>
            <a:r>
              <a:rPr lang="en-US" sz="1800" dirty="0" smtClean="0">
                <a:solidFill>
                  <a:srgbClr val="BF4D00"/>
                </a:solidFill>
              </a:rPr>
              <a:t>2</a:t>
            </a:r>
            <a:r>
              <a:rPr lang="en-US" sz="2000" dirty="0" smtClean="0">
                <a:solidFill>
                  <a:srgbClr val="BF4D00"/>
                </a:solidFill>
              </a:rPr>
              <a:t> School of Information Sciences, </a:t>
            </a:r>
            <a:r>
              <a:rPr lang="en-US" sz="2000" dirty="0">
                <a:solidFill>
                  <a:srgbClr val="BF4D00"/>
                </a:solidFill>
              </a:rPr>
              <a:t>University of </a:t>
            </a:r>
            <a:r>
              <a:rPr lang="en-US" sz="2000" dirty="0" smtClean="0">
                <a:solidFill>
                  <a:srgbClr val="BF4D00"/>
                </a:solidFill>
              </a:rPr>
              <a:t>Pittsburgh</a:t>
            </a:r>
            <a:endParaRPr lang="en-US" sz="2000" dirty="0">
              <a:solidFill>
                <a:srgbClr val="BF4D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152401"/>
            <a:ext cx="1095374" cy="1090549"/>
          </a:xfrm>
          <a:prstGeom prst="rect">
            <a:avLst/>
          </a:prstGeom>
        </p:spPr>
      </p:pic>
      <p:pic>
        <p:nvPicPr>
          <p:cNvPr id="6" name="Picture 5" descr="11233529_1591210904480960_4536157936701029720_n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12" y="152401"/>
            <a:ext cx="922421" cy="930441"/>
          </a:xfrm>
          <a:prstGeom prst="rect">
            <a:avLst/>
          </a:prstGeom>
        </p:spPr>
      </p:pic>
      <p:pic>
        <p:nvPicPr>
          <p:cNvPr id="7" name="Picture 6" descr="PAWS_logo.gi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64868"/>
            <a:ext cx="998986" cy="91573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898101" y="6242050"/>
            <a:ext cx="12940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@</a:t>
            </a:r>
            <a:r>
              <a:rPr lang="en-US" sz="1600" dirty="0" err="1" smtClean="0">
                <a:solidFill>
                  <a:schemeClr val="accent3">
                    <a:lumMod val="75000"/>
                  </a:schemeClr>
                </a:solidFill>
              </a:rPr>
              <a:t>pawslab</a:t>
            </a:r>
            <a:endParaRPr lang="en-US" sz="16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282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CCA-based Cross-Domain </a:t>
            </a:r>
            <a:r>
              <a:rPr lang="en-US" dirty="0" smtClean="0"/>
              <a:t>Recommender (</a:t>
            </a:r>
            <a:r>
              <a:rPr lang="en-US" dirty="0" smtClean="0">
                <a:solidFill>
                  <a:srgbClr val="BF4D00"/>
                </a:solidFill>
              </a:rPr>
              <a:t>CD-CCA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Projection vectors </a:t>
            </a:r>
            <a:r>
              <a:rPr lang="en-US" b="1" dirty="0" err="1" smtClean="0"/>
              <a:t>w</a:t>
            </a:r>
            <a:r>
              <a:rPr lang="en-US" baseline="-25000" dirty="0" err="1" smtClean="0"/>
              <a:t>x</a:t>
            </a:r>
            <a:r>
              <a:rPr lang="en-US" dirty="0" smtClean="0"/>
              <a:t> and </a:t>
            </a:r>
            <a:r>
              <a:rPr lang="en-US" b="1" dirty="0" err="1" smtClean="0"/>
              <a:t>w</a:t>
            </a:r>
            <a:r>
              <a:rPr lang="en-US" baseline="-25000" dirty="0" err="1" smtClean="0"/>
              <a:t>y</a:t>
            </a:r>
            <a:r>
              <a:rPr lang="en-US" baseline="-25000" dirty="0" smtClean="0"/>
              <a:t> </a:t>
            </a:r>
            <a:r>
              <a:rPr lang="en-US" dirty="0" smtClean="0"/>
              <a:t>show:</a:t>
            </a:r>
          </a:p>
          <a:p>
            <a:pPr lvl="1"/>
            <a:r>
              <a:rPr lang="en-US" dirty="0" smtClean="0"/>
              <a:t>how </a:t>
            </a:r>
            <a:r>
              <a:rPr lang="en-US" dirty="0"/>
              <a:t>the ratings </a:t>
            </a:r>
            <a:r>
              <a:rPr lang="en-US" dirty="0" smtClean="0"/>
              <a:t>in source </a:t>
            </a:r>
            <a:r>
              <a:rPr lang="en-US" dirty="0"/>
              <a:t>domain </a:t>
            </a:r>
            <a:r>
              <a:rPr lang="en-US" dirty="0" smtClean="0"/>
              <a:t>(X) affect </a:t>
            </a:r>
            <a:r>
              <a:rPr lang="en-US" dirty="0"/>
              <a:t>the ratings </a:t>
            </a:r>
            <a:r>
              <a:rPr lang="en-US" dirty="0" smtClean="0"/>
              <a:t>in target domain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ow much this effect is</a:t>
            </a:r>
          </a:p>
        </p:txBody>
      </p:sp>
      <p:sp>
        <p:nvSpPr>
          <p:cNvPr id="5" name="Pentagon 4"/>
          <p:cNvSpPr/>
          <p:nvPr/>
        </p:nvSpPr>
        <p:spPr>
          <a:xfrm>
            <a:off x="0" y="530731"/>
            <a:ext cx="628316" cy="784729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10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5163" y="3789277"/>
            <a:ext cx="5318555" cy="1237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452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CD-CCA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Estimate ratings in target domain (Y) by using:</a:t>
            </a:r>
          </a:p>
          <a:p>
            <a:pPr lvl="1"/>
            <a:r>
              <a:rPr lang="en-US" dirty="0" smtClean="0"/>
              <a:t>projection vectors (</a:t>
            </a:r>
            <a:r>
              <a:rPr lang="en-US" dirty="0" err="1" smtClean="0"/>
              <a:t>w</a:t>
            </a:r>
            <a:r>
              <a:rPr lang="en-US" baseline="-25000" dirty="0" err="1" smtClean="0"/>
              <a:t>x</a:t>
            </a:r>
            <a:r>
              <a:rPr lang="en-US" dirty="0" smtClean="0"/>
              <a:t> and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y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source domain ratings (X);</a:t>
            </a:r>
          </a:p>
          <a:p>
            <a:pPr lvl="1"/>
            <a:r>
              <a:rPr lang="en-US" dirty="0" smtClean="0"/>
              <a:t>and canonical correlation value (</a:t>
            </a:r>
            <a:r>
              <a:rPr lang="en-US" dirty="0" err="1" smtClean="0"/>
              <a:t>ρ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5494" y="3936998"/>
            <a:ext cx="2671456" cy="7285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4510" y="4866103"/>
            <a:ext cx="5936842" cy="748634"/>
          </a:xfrm>
          <a:prstGeom prst="rect">
            <a:avLst/>
          </a:prstGeom>
        </p:spPr>
      </p:pic>
      <p:sp>
        <p:nvSpPr>
          <p:cNvPr id="7" name="Pentagon 6"/>
          <p:cNvSpPr/>
          <p:nvPr/>
        </p:nvSpPr>
        <p:spPr>
          <a:xfrm>
            <a:off x="0" y="530731"/>
            <a:ext cx="628316" cy="784729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197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ntagon 6"/>
          <p:cNvSpPr/>
          <p:nvPr/>
        </p:nvSpPr>
        <p:spPr>
          <a:xfrm>
            <a:off x="802105" y="891696"/>
            <a:ext cx="8141369" cy="784729"/>
          </a:xfrm>
          <a:prstGeom prst="homePlate">
            <a:avLst/>
          </a:prstGeom>
          <a:solidFill>
            <a:schemeClr val="bg1">
              <a:lumMod val="85000"/>
              <a:alpha val="4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BFBFBF"/>
                </a:solidFill>
              </a:rPr>
              <a:t>Propose to use Canonical Correlation of the domains as the main factor for domain </a:t>
            </a:r>
            <a:r>
              <a:rPr lang="en-US" sz="2800" dirty="0" smtClean="0">
                <a:solidFill>
                  <a:srgbClr val="BFBFBF"/>
                </a:solidFill>
              </a:rPr>
              <a:t>analysis</a:t>
            </a:r>
            <a:endParaRPr lang="en-US" sz="2800" dirty="0">
              <a:solidFill>
                <a:srgbClr val="BFBFBF"/>
              </a:solidFill>
            </a:endParaRPr>
          </a:p>
        </p:txBody>
      </p:sp>
      <p:sp>
        <p:nvSpPr>
          <p:cNvPr id="8" name="Pentagon 7"/>
          <p:cNvSpPr/>
          <p:nvPr/>
        </p:nvSpPr>
        <p:spPr>
          <a:xfrm>
            <a:off x="802105" y="1689793"/>
            <a:ext cx="8141369" cy="832849"/>
          </a:xfrm>
          <a:prstGeom prst="homePlate">
            <a:avLst/>
          </a:prstGeom>
          <a:solidFill>
            <a:schemeClr val="bg1">
              <a:lumMod val="85000"/>
              <a:alpha val="3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Propose a cross-domain recommender system based on Canonical Correlation Analysis (CCA</a:t>
            </a:r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)</a:t>
            </a:r>
            <a:endParaRPr lang="en-US" sz="2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" name="Pentagon 8"/>
          <p:cNvSpPr/>
          <p:nvPr/>
        </p:nvSpPr>
        <p:spPr>
          <a:xfrm>
            <a:off x="802105" y="2522642"/>
            <a:ext cx="8141369" cy="832849"/>
          </a:xfrm>
          <a:prstGeom prst="homePlate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rgbClr val="000000"/>
                </a:solidFill>
              </a:rPr>
              <a:t>Analyze 158 domain pairs to find out:</a:t>
            </a:r>
          </a:p>
        </p:txBody>
      </p:sp>
      <p:sp>
        <p:nvSpPr>
          <p:cNvPr id="10" name="Pentagon 9"/>
          <p:cNvSpPr/>
          <p:nvPr/>
        </p:nvSpPr>
        <p:spPr>
          <a:xfrm>
            <a:off x="1622925" y="3370196"/>
            <a:ext cx="7186863" cy="626979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000" dirty="0">
                <a:solidFill>
                  <a:srgbClr val="000000"/>
                </a:solidFill>
              </a:rPr>
              <a:t>if the recommendation algorithm also matters in the cross-domain recommendation results;</a:t>
            </a:r>
          </a:p>
        </p:txBody>
      </p:sp>
      <p:sp>
        <p:nvSpPr>
          <p:cNvPr id="11" name="Pentagon 10"/>
          <p:cNvSpPr/>
          <p:nvPr/>
        </p:nvSpPr>
        <p:spPr>
          <a:xfrm>
            <a:off x="1622925" y="4003858"/>
            <a:ext cx="7186863" cy="626979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000" dirty="0">
                <a:solidFill>
                  <a:srgbClr val="000000"/>
                </a:solidFill>
              </a:rPr>
              <a:t>the data characteristics that affect the prediction error of approaches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2" name="Pentagon 11"/>
          <p:cNvSpPr/>
          <p:nvPr/>
        </p:nvSpPr>
        <p:spPr>
          <a:xfrm>
            <a:off x="1622925" y="4630837"/>
            <a:ext cx="7186863" cy="626979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000" dirty="0">
                <a:solidFill>
                  <a:srgbClr val="000000"/>
                </a:solidFill>
              </a:rPr>
              <a:t>the domain-pair characteristics that affect the amount of recommendation improvements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3" name="Pentagon 12"/>
          <p:cNvSpPr/>
          <p:nvPr/>
        </p:nvSpPr>
        <p:spPr>
          <a:xfrm>
            <a:off x="1622925" y="5257816"/>
            <a:ext cx="7186863" cy="626979"/>
          </a:xfrm>
          <a:prstGeom prst="homePlat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000" dirty="0">
                <a:solidFill>
                  <a:srgbClr val="000000"/>
                </a:solidFill>
              </a:rPr>
              <a:t>and the nature of suitable domain pairs.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210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Yelp academic dataset</a:t>
            </a:r>
          </a:p>
          <a:p>
            <a:pPr lvl="1"/>
            <a:r>
              <a:rPr lang="en-US" dirty="0" smtClean="0"/>
              <a:t>21 categories (domains)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atings between 1 and 5</a:t>
            </a:r>
          </a:p>
          <a:p>
            <a:r>
              <a:rPr lang="en-US" dirty="0" smtClean="0"/>
              <a:t>Does it depends on a pair</a:t>
            </a:r>
          </a:p>
          <a:p>
            <a:pPr lvl="1"/>
            <a:r>
              <a:rPr lang="en-US" dirty="0" smtClean="0"/>
              <a:t>Evaluate cross-domain recommendation on all meaningful pairs</a:t>
            </a:r>
          </a:p>
          <a:p>
            <a:r>
              <a:rPr lang="en-US" dirty="0" smtClean="0"/>
              <a:t>Does the algorithm matter?	</a:t>
            </a:r>
          </a:p>
          <a:p>
            <a:pPr lvl="1"/>
            <a:r>
              <a:rPr lang="en-US" dirty="0" smtClean="0"/>
              <a:t>Compare 2 cross-domain and one single-domain approaches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Pentagon 5"/>
          <p:cNvSpPr/>
          <p:nvPr/>
        </p:nvSpPr>
        <p:spPr>
          <a:xfrm>
            <a:off x="0" y="530731"/>
            <a:ext cx="628316" cy="784729"/>
          </a:xfrm>
          <a:prstGeom prst="homePlat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054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Yelp Dataset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rich dataset containing a varied set of domain characteristics</a:t>
            </a:r>
          </a:p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79588"/>
              </p:ext>
            </p:extLst>
          </p:nvPr>
        </p:nvGraphicFramePr>
        <p:xfrm>
          <a:off x="628314" y="2838763"/>
          <a:ext cx="7834070" cy="292659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66814"/>
                <a:gridCol w="1566814"/>
                <a:gridCol w="1566814"/>
                <a:gridCol w="1566814"/>
                <a:gridCol w="1566814"/>
              </a:tblGrid>
              <a:tr h="457717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Min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Max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Mean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Median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</a:tr>
              <a:tr h="79003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Number</a:t>
                      </a:r>
                      <a:r>
                        <a:rPr lang="en-US" sz="2400" baseline="0" dirty="0" smtClean="0">
                          <a:solidFill>
                            <a:srgbClr val="0D0D0D"/>
                          </a:solidFill>
                        </a:rPr>
                        <a:t> of Users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9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11013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1064.09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424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</a:tr>
              <a:tr h="79003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Number of Items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8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4435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406.89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252.5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</a:tr>
              <a:tr h="79003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Rating Density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0.0017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0.1581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0.017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0.0084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Pentagon 7"/>
          <p:cNvSpPr/>
          <p:nvPr/>
        </p:nvSpPr>
        <p:spPr>
          <a:xfrm>
            <a:off x="0" y="530731"/>
            <a:ext cx="628316" cy="784729"/>
          </a:xfrm>
          <a:prstGeom prst="homePlat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73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Pairs Can Tango?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Exclude category pairs that </a:t>
            </a:r>
            <a:br>
              <a:rPr lang="en-US" dirty="0" smtClean="0"/>
            </a:br>
            <a:r>
              <a:rPr lang="en-US" dirty="0" smtClean="0"/>
              <a:t>#</a:t>
            </a:r>
            <a:r>
              <a:rPr lang="en-US" dirty="0" err="1" smtClean="0"/>
              <a:t>common_users</a:t>
            </a:r>
            <a:r>
              <a:rPr lang="en-US" dirty="0" smtClean="0"/>
              <a:t> &lt; #items</a:t>
            </a:r>
          </a:p>
          <a:p>
            <a:pPr lvl="1"/>
            <a:r>
              <a:rPr lang="en-US" dirty="0" smtClean="0"/>
              <a:t>158 domain pairs</a:t>
            </a:r>
          </a:p>
          <a:p>
            <a:r>
              <a:rPr lang="en-US" dirty="0" smtClean="0"/>
              <a:t>Run Experiments twice per domain pair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witching the source (independent) and target (dependent) domains (variable sets)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Pentagon 5"/>
          <p:cNvSpPr/>
          <p:nvPr/>
        </p:nvSpPr>
        <p:spPr>
          <a:xfrm>
            <a:off x="0" y="530731"/>
            <a:ext cx="628316" cy="784729"/>
          </a:xfrm>
          <a:prstGeom prst="homePlat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911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Role of the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7361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Single</a:t>
            </a:r>
            <a:r>
              <a:rPr lang="en-US" dirty="0"/>
              <a:t>-domain setting (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SD-SVD</a:t>
            </a:r>
            <a:r>
              <a:rPr lang="en-US" dirty="0"/>
              <a:t>): using only target domain’s </a:t>
            </a:r>
            <a:r>
              <a:rPr lang="en-US" dirty="0" smtClean="0"/>
              <a:t>ratings</a:t>
            </a:r>
          </a:p>
          <a:p>
            <a:pPr lvl="1"/>
            <a:r>
              <a:rPr lang="en-US" dirty="0" smtClean="0"/>
              <a:t>Does not consider information from source domain</a:t>
            </a:r>
            <a:endParaRPr lang="en-US" dirty="0"/>
          </a:p>
          <a:p>
            <a:r>
              <a:rPr lang="en-US" dirty="0" smtClean="0"/>
              <a:t>Cross</a:t>
            </a:r>
            <a:r>
              <a:rPr lang="en-US" dirty="0"/>
              <a:t>-domain setting (</a:t>
            </a:r>
            <a:r>
              <a:rPr lang="en-US" dirty="0">
                <a:solidFill>
                  <a:srgbClr val="BF4D00"/>
                </a:solidFill>
              </a:rPr>
              <a:t>CD-SVD</a:t>
            </a:r>
            <a:r>
              <a:rPr lang="en-US" dirty="0"/>
              <a:t>): concatenating source and target rating </a:t>
            </a:r>
            <a:r>
              <a:rPr lang="en-US" dirty="0" smtClean="0"/>
              <a:t>matrices</a:t>
            </a:r>
          </a:p>
          <a:p>
            <a:pPr lvl="1"/>
            <a:r>
              <a:rPr lang="en-US" dirty="0" smtClean="0"/>
              <a:t>Users information from the source domain, but maybe not in the best way</a:t>
            </a:r>
          </a:p>
          <a:p>
            <a:r>
              <a:rPr lang="en-US" dirty="0"/>
              <a:t>CD-CCA as the main </a:t>
            </a:r>
            <a:r>
              <a:rPr lang="en-US" dirty="0" smtClean="0"/>
              <a:t>approach</a:t>
            </a:r>
          </a:p>
          <a:p>
            <a:pPr lvl="1"/>
            <a:r>
              <a:rPr lang="en-US" dirty="0" smtClean="0"/>
              <a:t>Possibly, maximizing the value of source information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875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Baseline: SVD++</a:t>
            </a:r>
          </a:p>
          <a:p>
            <a:pPr lvl="1"/>
            <a:r>
              <a:rPr lang="en-US" dirty="0" smtClean="0"/>
              <a:t>Single-domain setting (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SD-SVD</a:t>
            </a:r>
            <a:r>
              <a:rPr lang="en-US" dirty="0" smtClean="0"/>
              <a:t>): using only target domain’s ratings</a:t>
            </a:r>
          </a:p>
          <a:p>
            <a:pPr lvl="1"/>
            <a:r>
              <a:rPr lang="en-US" dirty="0" smtClean="0"/>
              <a:t>cross-domain setting (</a:t>
            </a:r>
            <a:r>
              <a:rPr lang="en-US" dirty="0" smtClean="0">
                <a:solidFill>
                  <a:srgbClr val="BF4D00"/>
                </a:solidFill>
              </a:rPr>
              <a:t>CD-SVD</a:t>
            </a:r>
            <a:r>
              <a:rPr lang="en-US" dirty="0" smtClean="0"/>
              <a:t>): concatenating source and target rating matrices</a:t>
            </a:r>
          </a:p>
          <a:p>
            <a:endParaRPr lang="en-US" dirty="0"/>
          </a:p>
        </p:txBody>
      </p:sp>
      <p:sp>
        <p:nvSpPr>
          <p:cNvPr id="6" name="Pentagon 5"/>
          <p:cNvSpPr/>
          <p:nvPr/>
        </p:nvSpPr>
        <p:spPr>
          <a:xfrm>
            <a:off x="0" y="530731"/>
            <a:ext cx="628316" cy="784729"/>
          </a:xfrm>
          <a:prstGeom prst="homePlat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96687"/>
              </p:ext>
            </p:extLst>
          </p:nvPr>
        </p:nvGraphicFramePr>
        <p:xfrm>
          <a:off x="842204" y="4028110"/>
          <a:ext cx="1880936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117"/>
                <a:gridCol w="235117"/>
                <a:gridCol w="235117"/>
                <a:gridCol w="235117"/>
                <a:gridCol w="235117"/>
                <a:gridCol w="235117"/>
                <a:gridCol w="235117"/>
                <a:gridCol w="235117"/>
              </a:tblGrid>
              <a:tr h="25065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5065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5065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5065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5065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5065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Left Brace 8"/>
          <p:cNvSpPr/>
          <p:nvPr/>
        </p:nvSpPr>
        <p:spPr>
          <a:xfrm>
            <a:off x="467888" y="4028110"/>
            <a:ext cx="323513" cy="219456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Brace 9"/>
          <p:cNvSpPr/>
          <p:nvPr/>
        </p:nvSpPr>
        <p:spPr>
          <a:xfrm rot="16200000">
            <a:off x="1676024" y="5487207"/>
            <a:ext cx="289496" cy="1804736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580574"/>
              </p:ext>
            </p:extLst>
          </p:nvPr>
        </p:nvGraphicFramePr>
        <p:xfrm>
          <a:off x="3458400" y="4081215"/>
          <a:ext cx="1229276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117"/>
                <a:gridCol w="235117"/>
                <a:gridCol w="288808"/>
                <a:gridCol w="235117"/>
                <a:gridCol w="235117"/>
              </a:tblGrid>
              <a:tr h="25065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5065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5065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5065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5065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5065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90633"/>
              </p:ext>
            </p:extLst>
          </p:nvPr>
        </p:nvGraphicFramePr>
        <p:xfrm>
          <a:off x="5874078" y="4108361"/>
          <a:ext cx="2707640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25065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5065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5065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5065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5065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5065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 rot="16200000">
            <a:off x="-478596" y="4932949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Common Users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243263" y="6426811"/>
            <a:ext cx="1366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Target Items</a:t>
            </a:r>
            <a:endParaRPr lang="en-US" dirty="0"/>
          </a:p>
        </p:txBody>
      </p:sp>
      <p:sp>
        <p:nvSpPr>
          <p:cNvPr id="17" name="Left Brace 16"/>
          <p:cNvSpPr/>
          <p:nvPr/>
        </p:nvSpPr>
        <p:spPr>
          <a:xfrm rot="16200000">
            <a:off x="3917211" y="5763859"/>
            <a:ext cx="311653" cy="1229276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435679" y="6398544"/>
            <a:ext cx="1751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 Items</a:t>
            </a:r>
            <a:endParaRPr lang="en-US" dirty="0"/>
          </a:p>
        </p:txBody>
      </p:sp>
      <p:sp>
        <p:nvSpPr>
          <p:cNvPr id="19" name="Plus 18"/>
          <p:cNvSpPr/>
          <p:nvPr/>
        </p:nvSpPr>
        <p:spPr>
          <a:xfrm>
            <a:off x="2820740" y="4959685"/>
            <a:ext cx="507995" cy="494631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4879475" y="5026530"/>
            <a:ext cx="842210" cy="30747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eft Brace 20"/>
          <p:cNvSpPr/>
          <p:nvPr/>
        </p:nvSpPr>
        <p:spPr>
          <a:xfrm rot="16200000">
            <a:off x="7162479" y="5007573"/>
            <a:ext cx="106737" cy="2731739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803154" y="6426811"/>
            <a:ext cx="1231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All Items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23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Setup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5</a:t>
            </a:r>
            <a:r>
              <a:rPr lang="en-US" sz="2400" dirty="0"/>
              <a:t>-fold user-</a:t>
            </a:r>
            <a:r>
              <a:rPr lang="en-US" sz="2400" dirty="0" smtClean="0"/>
              <a:t>stratified </a:t>
            </a:r>
            <a:r>
              <a:rPr lang="en-US" sz="2400" dirty="0"/>
              <a:t>cross-</a:t>
            </a:r>
            <a:r>
              <a:rPr lang="en-US" sz="2400" dirty="0" smtClean="0"/>
              <a:t>validation on target domain</a:t>
            </a:r>
          </a:p>
          <a:p>
            <a:pPr lvl="1"/>
            <a:r>
              <a:rPr lang="en-US" sz="2000" dirty="0"/>
              <a:t>80% of the users </a:t>
            </a:r>
            <a:r>
              <a:rPr lang="en-US" sz="2000" dirty="0" smtClean="0"/>
              <a:t>in training; 20% of the users in testing; 15</a:t>
            </a:r>
            <a:r>
              <a:rPr lang="en-US" sz="2000" dirty="0"/>
              <a:t>% </a:t>
            </a:r>
            <a:r>
              <a:rPr lang="en-US" sz="2000" dirty="0" smtClean="0"/>
              <a:t>of train as validation </a:t>
            </a:r>
            <a:r>
              <a:rPr lang="en-US" sz="2000" dirty="0"/>
              <a:t>set </a:t>
            </a:r>
            <a:r>
              <a:rPr lang="en-US" sz="2000" dirty="0" smtClean="0"/>
              <a:t>(</a:t>
            </a:r>
            <a:r>
              <a:rPr lang="en-US" sz="2400" dirty="0" smtClean="0"/>
              <a:t>for finding parameters)</a:t>
            </a:r>
            <a:endParaRPr lang="en-US" sz="2400" dirty="0"/>
          </a:p>
          <a:p>
            <a:r>
              <a:rPr lang="en-US" sz="2400" dirty="0" smtClean="0"/>
              <a:t>to </a:t>
            </a:r>
            <a:r>
              <a:rPr lang="en-US" sz="2400" dirty="0"/>
              <a:t>obtain a partial </a:t>
            </a:r>
            <a:r>
              <a:rPr lang="en-US" sz="2400" dirty="0" smtClean="0"/>
              <a:t>profile </a:t>
            </a:r>
            <a:r>
              <a:rPr lang="en-US" sz="2400" dirty="0"/>
              <a:t>for each </a:t>
            </a:r>
            <a:r>
              <a:rPr lang="en-US" sz="2400" dirty="0" smtClean="0"/>
              <a:t>user</a:t>
            </a:r>
          </a:p>
          <a:p>
            <a:pPr lvl="1"/>
            <a:r>
              <a:rPr lang="en-US" sz="2000" dirty="0" smtClean="0"/>
              <a:t>add 20% of each test user's target ratings to training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6" name="Pentagon 5"/>
          <p:cNvSpPr/>
          <p:nvPr/>
        </p:nvSpPr>
        <p:spPr>
          <a:xfrm>
            <a:off x="0" y="530731"/>
            <a:ext cx="628316" cy="784729"/>
          </a:xfrm>
          <a:prstGeom prst="homePlat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18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986398"/>
              </p:ext>
            </p:extLst>
          </p:nvPr>
        </p:nvGraphicFramePr>
        <p:xfrm>
          <a:off x="2045377" y="3890206"/>
          <a:ext cx="3021272" cy="24661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7659"/>
                <a:gridCol w="377659"/>
                <a:gridCol w="377659"/>
                <a:gridCol w="377659"/>
                <a:gridCol w="377659"/>
                <a:gridCol w="377659"/>
                <a:gridCol w="377659"/>
                <a:gridCol w="377659"/>
              </a:tblGrid>
              <a:tr h="41102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1102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1102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1102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1102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?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?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1102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?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?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?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Left Brace 8"/>
          <p:cNvSpPr/>
          <p:nvPr/>
        </p:nvSpPr>
        <p:spPr>
          <a:xfrm>
            <a:off x="1577647" y="3850102"/>
            <a:ext cx="467729" cy="1590847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 rot="16200000">
            <a:off x="867244" y="4485909"/>
            <a:ext cx="12386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Train Users</a:t>
            </a:r>
            <a:endParaRPr lang="en-US" dirty="0"/>
          </a:p>
        </p:txBody>
      </p:sp>
      <p:sp>
        <p:nvSpPr>
          <p:cNvPr id="11" name="Left Brace 10"/>
          <p:cNvSpPr/>
          <p:nvPr/>
        </p:nvSpPr>
        <p:spPr>
          <a:xfrm>
            <a:off x="1671224" y="5481053"/>
            <a:ext cx="374153" cy="875297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917793" y="5709127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Test Users</a:t>
            </a:r>
            <a:endParaRPr lang="en-US" dirty="0"/>
          </a:p>
        </p:txBody>
      </p:sp>
      <p:sp>
        <p:nvSpPr>
          <p:cNvPr id="13" name="Left Brace 12"/>
          <p:cNvSpPr/>
          <p:nvPr/>
        </p:nvSpPr>
        <p:spPr>
          <a:xfrm rot="10800000">
            <a:off x="5066648" y="3890206"/>
            <a:ext cx="374153" cy="681794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 rot="16200000">
            <a:off x="4931921" y="3976579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Eval</a:t>
            </a:r>
            <a:r>
              <a:rPr lang="en-US" dirty="0" smtClean="0"/>
              <a:t> Users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657477" y="4264526"/>
            <a:ext cx="334210" cy="30747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6676197" y="4724390"/>
            <a:ext cx="334210" cy="30747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7010407" y="4202669"/>
            <a:ext cx="2094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Training Target Data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029127" y="4675901"/>
            <a:ext cx="2010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Testing Target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141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Results: Mixed Results for RMSE  of Domain Pairs</a:t>
            </a:r>
            <a:endParaRPr lang="en-US" dirty="0"/>
          </a:p>
        </p:txBody>
      </p:sp>
      <p:sp>
        <p:nvSpPr>
          <p:cNvPr id="9" name="Pentagon 8"/>
          <p:cNvSpPr/>
          <p:nvPr/>
        </p:nvSpPr>
        <p:spPr>
          <a:xfrm>
            <a:off x="0" y="530731"/>
            <a:ext cx="628316" cy="784729"/>
          </a:xfrm>
          <a:prstGeom prst="homePlat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19</a:t>
            </a:fld>
            <a:endParaRPr lang="en-US"/>
          </a:p>
        </p:txBody>
      </p:sp>
      <p:pic>
        <p:nvPicPr>
          <p:cNvPr id="7" name="Picture 6" descr="RMSEofApproachesSortedbyCCABasedCrossDomainRMSEErrorBar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7062"/>
            <a:ext cx="9144000" cy="538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013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Explore added </a:t>
            </a:r>
            <a:r>
              <a:rPr lang="en-US" dirty="0"/>
              <a:t>value of cross-domain </a:t>
            </a:r>
            <a:r>
              <a:rPr lang="en-US" dirty="0" smtClean="0"/>
              <a:t>recommendations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ompared to single-domain recommenders</a:t>
            </a:r>
          </a:p>
          <a:p>
            <a:endParaRPr lang="en-US" dirty="0"/>
          </a:p>
          <a:p>
            <a:r>
              <a:rPr lang="en-US" dirty="0" smtClean="0"/>
              <a:t>Characterize useful auxiliary domains for a target domain</a:t>
            </a:r>
          </a:p>
          <a:p>
            <a:pPr lvl="1"/>
            <a:r>
              <a:rPr lang="en-US" dirty="0" smtClean="0"/>
              <a:t>Or promising domain-pairs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It Takes Two to Tango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2</a:t>
            </a:fld>
            <a:endParaRPr lang="en-US"/>
          </a:p>
        </p:txBody>
      </p:sp>
      <p:pic>
        <p:nvPicPr>
          <p:cNvPr id="7" name="Picture 6" descr="7047_82_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605" y="4564129"/>
            <a:ext cx="1388136" cy="1562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17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RMSE of Approaches are Correlated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RMSE is low in single</a:t>
            </a:r>
            <a:r>
              <a:rPr lang="en-US" dirty="0"/>
              <a:t>-</a:t>
            </a:r>
            <a:r>
              <a:rPr lang="en-US" dirty="0" smtClean="0"/>
              <a:t>domain, it </a:t>
            </a:r>
            <a:r>
              <a:rPr lang="en-US" dirty="0"/>
              <a:t>is </a:t>
            </a:r>
            <a:r>
              <a:rPr lang="en-US" dirty="0" smtClean="0"/>
              <a:t>most </a:t>
            </a:r>
            <a:r>
              <a:rPr lang="en-US" dirty="0"/>
              <a:t>likely low for cross-</a:t>
            </a:r>
            <a:r>
              <a:rPr lang="en-US" dirty="0" smtClean="0"/>
              <a:t>domain, </a:t>
            </a:r>
            <a:r>
              <a:rPr lang="en-US" dirty="0"/>
              <a:t>and vice </a:t>
            </a:r>
            <a:r>
              <a:rPr lang="en-US" dirty="0" smtClean="0"/>
              <a:t>versa</a:t>
            </a:r>
          </a:p>
          <a:p>
            <a:pPr marL="914400" lvl="2" indent="0">
              <a:buNone/>
            </a:pPr>
            <a:endParaRPr lang="en-US" dirty="0" smtClean="0"/>
          </a:p>
          <a:p>
            <a:pPr marL="914400" lvl="2" indent="0">
              <a:buNone/>
            </a:pPr>
            <a:r>
              <a:rPr lang="en-US" dirty="0" smtClean="0"/>
              <a:t>**: significant with </a:t>
            </a:r>
            <a:r>
              <a:rPr lang="en-US" dirty="0" err="1" smtClean="0"/>
              <a:t>p_value</a:t>
            </a:r>
            <a:r>
              <a:rPr lang="en-US" dirty="0" smtClean="0"/>
              <a:t> &lt; 0.01</a:t>
            </a:r>
            <a:endParaRPr lang="en-US" dirty="0"/>
          </a:p>
        </p:txBody>
      </p:sp>
      <p:sp>
        <p:nvSpPr>
          <p:cNvPr id="6" name="Pentagon 5"/>
          <p:cNvSpPr/>
          <p:nvPr/>
        </p:nvSpPr>
        <p:spPr>
          <a:xfrm>
            <a:off x="0" y="530731"/>
            <a:ext cx="628316" cy="784729"/>
          </a:xfrm>
          <a:prstGeom prst="homePlat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360020"/>
              </p:ext>
            </p:extLst>
          </p:nvPr>
        </p:nvGraphicFramePr>
        <p:xfrm>
          <a:off x="1131638" y="3780007"/>
          <a:ext cx="6648784" cy="225068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62196"/>
                <a:gridCol w="1662196"/>
                <a:gridCol w="1662196"/>
                <a:gridCol w="1662196"/>
              </a:tblGrid>
              <a:tr h="821429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Correlation (R-Values)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CD-CCA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CD-SVD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SD-SVD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</a:tr>
              <a:tr h="47590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CD-CCA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-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0.7896**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0.7779**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</a:tr>
              <a:tr h="47590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CD-SVD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0.7896**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-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0.9550**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</a:tr>
              <a:tr h="47590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SD-SVD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0.7779**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0.9550**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D0D0D"/>
                          </a:solidFill>
                        </a:rPr>
                        <a:t>-</a:t>
                      </a:r>
                      <a:endParaRPr lang="en-US" sz="2400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818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 txBox="1">
            <a:spLocks/>
          </p:cNvSpPr>
          <p:nvPr/>
        </p:nvSpPr>
        <p:spPr>
          <a:xfrm>
            <a:off x="6553200" y="578152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8EF8C19-E2BE-3544-A970-95AE63285A58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7" name="Pentagon 6"/>
          <p:cNvSpPr/>
          <p:nvPr/>
        </p:nvSpPr>
        <p:spPr>
          <a:xfrm>
            <a:off x="802105" y="891696"/>
            <a:ext cx="8141369" cy="784729"/>
          </a:xfrm>
          <a:prstGeom prst="homePlate">
            <a:avLst/>
          </a:prstGeom>
          <a:solidFill>
            <a:schemeClr val="bg1">
              <a:lumMod val="85000"/>
              <a:alpha val="4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Propose to use Canonical Correlation of the domains as the main factor for domain </a:t>
            </a:r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analysis</a:t>
            </a:r>
            <a:endParaRPr lang="en-US" sz="2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Pentagon 7"/>
          <p:cNvSpPr/>
          <p:nvPr/>
        </p:nvSpPr>
        <p:spPr>
          <a:xfrm>
            <a:off x="802105" y="1689793"/>
            <a:ext cx="8141369" cy="832849"/>
          </a:xfrm>
          <a:prstGeom prst="homePlate">
            <a:avLst/>
          </a:prstGeom>
          <a:solidFill>
            <a:schemeClr val="bg1">
              <a:lumMod val="85000"/>
              <a:alpha val="3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Propose a cross-domain recommender system based on Canonical Correlation Analysis (CCA</a:t>
            </a:r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)</a:t>
            </a:r>
            <a:endParaRPr lang="en-US" sz="2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" name="Pentagon 8"/>
          <p:cNvSpPr/>
          <p:nvPr/>
        </p:nvSpPr>
        <p:spPr>
          <a:xfrm>
            <a:off x="802105" y="2522642"/>
            <a:ext cx="8141369" cy="832849"/>
          </a:xfrm>
          <a:prstGeom prst="homePlate">
            <a:avLst/>
          </a:prstGeom>
          <a:solidFill>
            <a:schemeClr val="bg1">
              <a:lumMod val="85000"/>
              <a:alpha val="4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Analyze 158 domain pairs to find out:</a:t>
            </a:r>
          </a:p>
        </p:txBody>
      </p:sp>
      <p:sp>
        <p:nvSpPr>
          <p:cNvPr id="10" name="Pentagon 9"/>
          <p:cNvSpPr/>
          <p:nvPr/>
        </p:nvSpPr>
        <p:spPr>
          <a:xfrm>
            <a:off x="1622925" y="3370196"/>
            <a:ext cx="7186863" cy="760646"/>
          </a:xfrm>
          <a:prstGeom prst="homePlate">
            <a:avLst/>
          </a:prstGeom>
          <a:solidFill>
            <a:schemeClr val="accent3">
              <a:lumMod val="75000"/>
            </a:schemeClr>
          </a:solidFill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lvl="1"/>
            <a:r>
              <a:rPr lang="en-US" sz="2400" b="1" spc="150" dirty="0">
                <a:ln w="11430"/>
                <a:solidFill>
                  <a:schemeClr val="tx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if the recommendation algorithm </a:t>
            </a:r>
            <a:r>
              <a:rPr lang="en-US" sz="2400" b="1" spc="150" dirty="0" smtClean="0">
                <a:ln w="11430"/>
                <a:solidFill>
                  <a:schemeClr val="tx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matters </a:t>
            </a:r>
            <a:r>
              <a:rPr lang="en-US" sz="2400" b="1" spc="150" dirty="0">
                <a:ln w="11430"/>
                <a:solidFill>
                  <a:schemeClr val="tx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in the cross-domain recommendation results;</a:t>
            </a:r>
          </a:p>
        </p:txBody>
      </p:sp>
      <p:sp>
        <p:nvSpPr>
          <p:cNvPr id="11" name="Pentagon 10"/>
          <p:cNvSpPr/>
          <p:nvPr/>
        </p:nvSpPr>
        <p:spPr>
          <a:xfrm>
            <a:off x="1622925" y="4130842"/>
            <a:ext cx="7186863" cy="499995"/>
          </a:xfrm>
          <a:prstGeom prst="homePlate">
            <a:avLst/>
          </a:prstGeom>
          <a:solidFill>
            <a:schemeClr val="bg1">
              <a:lumMod val="85000"/>
              <a:alpha val="4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000" dirty="0">
                <a:solidFill>
                  <a:schemeClr val="bg1">
                    <a:lumMod val="75000"/>
                  </a:schemeClr>
                </a:solidFill>
              </a:rPr>
              <a:t>the data characteristics that affect the prediction error of approaches</a:t>
            </a:r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</a:rPr>
              <a:t>;</a:t>
            </a:r>
            <a:endParaRPr 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" name="Pentagon 11"/>
          <p:cNvSpPr/>
          <p:nvPr/>
        </p:nvSpPr>
        <p:spPr>
          <a:xfrm>
            <a:off x="1622925" y="4630837"/>
            <a:ext cx="7186863" cy="626979"/>
          </a:xfrm>
          <a:prstGeom prst="homePlate">
            <a:avLst/>
          </a:prstGeom>
          <a:solidFill>
            <a:schemeClr val="bg1">
              <a:lumMod val="85000"/>
              <a:alpha val="4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000" dirty="0">
                <a:solidFill>
                  <a:schemeClr val="bg1">
                    <a:lumMod val="75000"/>
                  </a:schemeClr>
                </a:solidFill>
              </a:rPr>
              <a:t>the domain-pair characteristics that affect the amount of recommendation improvements</a:t>
            </a:r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</a:rPr>
              <a:t>;</a:t>
            </a:r>
            <a:endParaRPr 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Pentagon 12"/>
          <p:cNvSpPr/>
          <p:nvPr/>
        </p:nvSpPr>
        <p:spPr>
          <a:xfrm>
            <a:off x="1622925" y="5257816"/>
            <a:ext cx="7186863" cy="626979"/>
          </a:xfrm>
          <a:prstGeom prst="homePlate">
            <a:avLst/>
          </a:prstGeom>
          <a:solidFill>
            <a:schemeClr val="bg1">
              <a:lumMod val="85000"/>
              <a:alpha val="4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000" dirty="0">
                <a:solidFill>
                  <a:schemeClr val="bg1">
                    <a:lumMod val="75000"/>
                  </a:schemeClr>
                </a:solidFill>
              </a:rPr>
              <a:t>and the nature of suitable domain pairs.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26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the Approach Effect </a:t>
            </a:r>
            <a:r>
              <a:rPr lang="en-US" dirty="0" smtClean="0"/>
              <a:t>on Recommendation Results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Cross</a:t>
            </a:r>
            <a:r>
              <a:rPr lang="en-US" dirty="0"/>
              <a:t>-domain collaborative </a:t>
            </a:r>
            <a:r>
              <a:rPr lang="en-US" dirty="0" smtClean="0"/>
              <a:t>filtering either improves, </a:t>
            </a:r>
            <a:r>
              <a:rPr lang="en-US" dirty="0"/>
              <a:t>or will not </a:t>
            </a:r>
            <a:r>
              <a:rPr lang="en-US" dirty="0" smtClean="0"/>
              <a:t>significantly change results</a:t>
            </a:r>
          </a:p>
          <a:p>
            <a:pPr lvl="1"/>
            <a:r>
              <a:rPr lang="en-US" dirty="0" smtClean="0"/>
              <a:t>CD</a:t>
            </a:r>
            <a:r>
              <a:rPr lang="en-US" dirty="0"/>
              <a:t>-</a:t>
            </a:r>
            <a:r>
              <a:rPr lang="en-US" dirty="0" smtClean="0"/>
              <a:t>CCA &gt;* </a:t>
            </a:r>
            <a:r>
              <a:rPr lang="en-US" dirty="0"/>
              <a:t>S</a:t>
            </a:r>
            <a:r>
              <a:rPr lang="en-US" dirty="0" smtClean="0"/>
              <a:t>D</a:t>
            </a:r>
            <a:r>
              <a:rPr lang="en-US" dirty="0"/>
              <a:t>-SVD in 77 </a:t>
            </a:r>
            <a:r>
              <a:rPr lang="en-US" dirty="0" smtClean="0"/>
              <a:t>domain pairs</a:t>
            </a:r>
            <a:r>
              <a:rPr lang="en-US" dirty="0"/>
              <a:t>; </a:t>
            </a:r>
            <a:endParaRPr lang="en-US" dirty="0" smtClean="0"/>
          </a:p>
          <a:p>
            <a:pPr lvl="1"/>
            <a:r>
              <a:rPr lang="en-US" dirty="0" smtClean="0"/>
              <a:t>CD-</a:t>
            </a:r>
            <a:r>
              <a:rPr lang="en-US" dirty="0"/>
              <a:t>CCA </a:t>
            </a:r>
            <a:r>
              <a:rPr lang="en-US" dirty="0" smtClean="0"/>
              <a:t>&gt;* CD</a:t>
            </a:r>
            <a:r>
              <a:rPr lang="en-US" dirty="0"/>
              <a:t>-</a:t>
            </a:r>
            <a:r>
              <a:rPr lang="en-US" dirty="0" smtClean="0"/>
              <a:t>SVD in </a:t>
            </a:r>
            <a:r>
              <a:rPr lang="en-US" dirty="0"/>
              <a:t>74 domain pairs; </a:t>
            </a:r>
            <a:endParaRPr lang="en-US" dirty="0" smtClean="0"/>
          </a:p>
          <a:p>
            <a:pPr lvl="1"/>
            <a:r>
              <a:rPr lang="en-US" dirty="0" smtClean="0"/>
              <a:t>CD</a:t>
            </a:r>
            <a:r>
              <a:rPr lang="en-US" dirty="0"/>
              <a:t>-SVD </a:t>
            </a:r>
            <a:r>
              <a:rPr lang="en-US" dirty="0" smtClean="0"/>
              <a:t>&gt;* </a:t>
            </a:r>
            <a:r>
              <a:rPr lang="en-US" dirty="0"/>
              <a:t>SD-</a:t>
            </a:r>
            <a:r>
              <a:rPr lang="en-US" dirty="0" smtClean="0"/>
              <a:t>SVD in </a:t>
            </a:r>
            <a:r>
              <a:rPr lang="en-US" dirty="0"/>
              <a:t>9 domain </a:t>
            </a:r>
            <a:r>
              <a:rPr lang="en-US" dirty="0" smtClean="0"/>
              <a:t>pairs;</a:t>
            </a:r>
          </a:p>
          <a:p>
            <a:pPr lvl="1"/>
            <a:r>
              <a:rPr lang="en-US" dirty="0" smtClean="0"/>
              <a:t>In rest </a:t>
            </a:r>
            <a:r>
              <a:rPr lang="en-US" dirty="0"/>
              <a:t>of the domain </a:t>
            </a:r>
            <a:r>
              <a:rPr lang="en-US" dirty="0" smtClean="0"/>
              <a:t>pairs: work similarly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algorithm matters: CD-CCA captures more common information than CD-SVD</a:t>
            </a:r>
            <a:endParaRPr lang="en-US" dirty="0"/>
          </a:p>
        </p:txBody>
      </p:sp>
      <p:sp>
        <p:nvSpPr>
          <p:cNvPr id="5" name="Pentagon 4"/>
          <p:cNvSpPr/>
          <p:nvPr/>
        </p:nvSpPr>
        <p:spPr>
          <a:xfrm>
            <a:off x="0" y="530731"/>
            <a:ext cx="628316" cy="784729"/>
          </a:xfrm>
          <a:prstGeom prst="homePlat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80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ntagon 6"/>
          <p:cNvSpPr/>
          <p:nvPr/>
        </p:nvSpPr>
        <p:spPr>
          <a:xfrm>
            <a:off x="802105" y="891696"/>
            <a:ext cx="8141369" cy="784729"/>
          </a:xfrm>
          <a:prstGeom prst="homePlate">
            <a:avLst/>
          </a:prstGeom>
          <a:solidFill>
            <a:schemeClr val="bg1">
              <a:lumMod val="85000"/>
              <a:alpha val="4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Propose to use Canonical Correlation of the domains as the main factor for domain </a:t>
            </a:r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analysis</a:t>
            </a:r>
            <a:endParaRPr lang="en-US" sz="2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Pentagon 7"/>
          <p:cNvSpPr/>
          <p:nvPr/>
        </p:nvSpPr>
        <p:spPr>
          <a:xfrm>
            <a:off x="802105" y="1689793"/>
            <a:ext cx="8141369" cy="832849"/>
          </a:xfrm>
          <a:prstGeom prst="homePlate">
            <a:avLst/>
          </a:prstGeom>
          <a:solidFill>
            <a:schemeClr val="bg1">
              <a:lumMod val="85000"/>
              <a:alpha val="3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Propose a cross-domain recommender system based on Canonical Correlation Analysis (CCA</a:t>
            </a:r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)</a:t>
            </a:r>
            <a:endParaRPr lang="en-US" sz="2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" name="Pentagon 8"/>
          <p:cNvSpPr/>
          <p:nvPr/>
        </p:nvSpPr>
        <p:spPr>
          <a:xfrm>
            <a:off x="802105" y="2522642"/>
            <a:ext cx="8141369" cy="832849"/>
          </a:xfrm>
          <a:prstGeom prst="homePlate">
            <a:avLst/>
          </a:prstGeom>
          <a:solidFill>
            <a:schemeClr val="bg1">
              <a:lumMod val="85000"/>
              <a:alpha val="4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Analyze 158 domain pairs to find out:</a:t>
            </a:r>
          </a:p>
        </p:txBody>
      </p:sp>
      <p:sp>
        <p:nvSpPr>
          <p:cNvPr id="10" name="Pentagon 9"/>
          <p:cNvSpPr/>
          <p:nvPr/>
        </p:nvSpPr>
        <p:spPr>
          <a:xfrm>
            <a:off x="1622925" y="3370196"/>
            <a:ext cx="7186863" cy="626979"/>
          </a:xfrm>
          <a:prstGeom prst="homePlate">
            <a:avLst/>
          </a:prstGeom>
          <a:solidFill>
            <a:schemeClr val="bg1">
              <a:lumMod val="85000"/>
              <a:alpha val="4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000" dirty="0">
                <a:solidFill>
                  <a:schemeClr val="bg1">
                    <a:lumMod val="75000"/>
                  </a:schemeClr>
                </a:solidFill>
              </a:rPr>
              <a:t>if the recommendation algorithm also matters in the cross-domain recommendation results;</a:t>
            </a:r>
          </a:p>
        </p:txBody>
      </p:sp>
      <p:sp>
        <p:nvSpPr>
          <p:cNvPr id="11" name="Pentagon 10"/>
          <p:cNvSpPr/>
          <p:nvPr/>
        </p:nvSpPr>
        <p:spPr>
          <a:xfrm>
            <a:off x="1622925" y="4003858"/>
            <a:ext cx="7186863" cy="755300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chemeClr val="bg2">
                <a:lumMod val="50000"/>
              </a:schemeClr>
            </a:solidFill>
          </a:ln>
          <a:effectLst>
            <a:outerShdw blurRad="441325" dir="5400000" sx="101000" sy="101000" algn="tl" rotWithShape="0">
              <a:srgbClr val="000000">
                <a:alpha val="6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the data characteristics that affect the prediction error of approaches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;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2" name="Pentagon 11"/>
          <p:cNvSpPr/>
          <p:nvPr/>
        </p:nvSpPr>
        <p:spPr>
          <a:xfrm>
            <a:off x="1622925" y="4759158"/>
            <a:ext cx="7186863" cy="526270"/>
          </a:xfrm>
          <a:prstGeom prst="homePlate">
            <a:avLst/>
          </a:prstGeom>
          <a:solidFill>
            <a:schemeClr val="bg1">
              <a:lumMod val="85000"/>
              <a:alpha val="4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000" dirty="0">
                <a:solidFill>
                  <a:schemeClr val="bg1">
                    <a:lumMod val="75000"/>
                  </a:schemeClr>
                </a:solidFill>
              </a:rPr>
              <a:t>the domain-pair characteristics that affect the amount of recommendation improvements</a:t>
            </a:r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</a:rPr>
              <a:t>;</a:t>
            </a:r>
            <a:endParaRPr 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Pentagon 12"/>
          <p:cNvSpPr/>
          <p:nvPr/>
        </p:nvSpPr>
        <p:spPr>
          <a:xfrm>
            <a:off x="1622925" y="5257816"/>
            <a:ext cx="7186863" cy="626979"/>
          </a:xfrm>
          <a:prstGeom prst="homePlate">
            <a:avLst/>
          </a:prstGeom>
          <a:solidFill>
            <a:schemeClr val="bg1">
              <a:lumMod val="85000"/>
              <a:alpha val="4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000" dirty="0">
                <a:solidFill>
                  <a:schemeClr val="bg1">
                    <a:lumMod val="75000"/>
                  </a:schemeClr>
                </a:solidFill>
              </a:rPr>
              <a:t>and the nature of suitable domain pairs.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16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Data Characteristics </a:t>
            </a:r>
            <a:r>
              <a:rPr lang="en-US" dirty="0" smtClean="0"/>
              <a:t>Affect Prediction Error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Study correlation of domain characteristics with RMSE</a:t>
            </a:r>
          </a:p>
          <a:p>
            <a:pPr lvl="1"/>
            <a:r>
              <a:rPr lang="en-US" sz="2400" dirty="0"/>
              <a:t>user space </a:t>
            </a:r>
            <a:r>
              <a:rPr lang="en-US" sz="2400" dirty="0" smtClean="0"/>
              <a:t>size, items </a:t>
            </a:r>
            <a:r>
              <a:rPr lang="en-US" sz="2400" dirty="0"/>
              <a:t>space </a:t>
            </a:r>
            <a:r>
              <a:rPr lang="en-US" sz="2400" dirty="0" smtClean="0"/>
              <a:t>size, domain densities</a:t>
            </a:r>
          </a:p>
          <a:p>
            <a:pPr marL="914400" lvl="2" indent="0">
              <a:buNone/>
            </a:pPr>
            <a:endParaRPr lang="en-US" sz="2000" dirty="0" smtClean="0"/>
          </a:p>
          <a:p>
            <a:pPr marL="914400" lvl="2" indent="0">
              <a:buNone/>
            </a:pPr>
            <a:r>
              <a:rPr lang="en-US" sz="2000" dirty="0" smtClean="0"/>
              <a:t>*: significant with </a:t>
            </a:r>
            <a:r>
              <a:rPr lang="en-US" sz="2000" dirty="0" err="1" smtClean="0"/>
              <a:t>p_value</a:t>
            </a:r>
            <a:r>
              <a:rPr lang="en-US" sz="2000" dirty="0" smtClean="0"/>
              <a:t> &lt; 0.05</a:t>
            </a:r>
          </a:p>
          <a:p>
            <a:pPr lvl="2"/>
            <a:endParaRPr lang="en-US" sz="2000" dirty="0" smtClean="0"/>
          </a:p>
        </p:txBody>
      </p:sp>
      <p:sp>
        <p:nvSpPr>
          <p:cNvPr id="6" name="Pentagon 5"/>
          <p:cNvSpPr/>
          <p:nvPr/>
        </p:nvSpPr>
        <p:spPr>
          <a:xfrm>
            <a:off x="0" y="530731"/>
            <a:ext cx="628316" cy="784729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749263"/>
              </p:ext>
            </p:extLst>
          </p:nvPr>
        </p:nvGraphicFramePr>
        <p:xfrm>
          <a:off x="628317" y="3771584"/>
          <a:ext cx="7654602" cy="258476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75767"/>
                <a:gridCol w="1275767"/>
                <a:gridCol w="1275767"/>
                <a:gridCol w="1275767"/>
                <a:gridCol w="1275767"/>
                <a:gridCol w="1275767"/>
              </a:tblGrid>
              <a:tr h="116605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Correlation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(R-Values)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User Size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Target Item Size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Source Item Size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Target Density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Source Density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72903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CD-CCA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-0.1782*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-0.1250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-0.1239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-0.0502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0.0515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72903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CD-SVD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-0.1745*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-0.1445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-0.1274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-0.1346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-0.1161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72903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SD-SVD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-0.1455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-0.1225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-0.1525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58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Data Characteristics Affect Prediction Error?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The more common users, the better the cross-domain recommendations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Other factors are insignificant</a:t>
            </a:r>
          </a:p>
          <a:p>
            <a:endParaRPr lang="en-US" sz="3600" dirty="0"/>
          </a:p>
        </p:txBody>
      </p:sp>
      <p:sp>
        <p:nvSpPr>
          <p:cNvPr id="5" name="Pentagon 4"/>
          <p:cNvSpPr/>
          <p:nvPr/>
        </p:nvSpPr>
        <p:spPr>
          <a:xfrm>
            <a:off x="0" y="530731"/>
            <a:ext cx="628316" cy="784729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281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 txBox="1">
            <a:spLocks/>
          </p:cNvSpPr>
          <p:nvPr/>
        </p:nvSpPr>
        <p:spPr>
          <a:xfrm>
            <a:off x="6553200" y="578152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8EF8C19-E2BE-3544-A970-95AE63285A58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7" name="Pentagon 6"/>
          <p:cNvSpPr/>
          <p:nvPr/>
        </p:nvSpPr>
        <p:spPr>
          <a:xfrm>
            <a:off x="802105" y="891696"/>
            <a:ext cx="8141369" cy="784729"/>
          </a:xfrm>
          <a:prstGeom prst="homePlate">
            <a:avLst/>
          </a:prstGeom>
          <a:solidFill>
            <a:schemeClr val="bg1">
              <a:lumMod val="85000"/>
              <a:alpha val="4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Propose to use Canonical Correlation of the domains as the main factor for domain </a:t>
            </a:r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analysis</a:t>
            </a:r>
            <a:endParaRPr lang="en-US" sz="2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Pentagon 7"/>
          <p:cNvSpPr/>
          <p:nvPr/>
        </p:nvSpPr>
        <p:spPr>
          <a:xfrm>
            <a:off x="802105" y="1689793"/>
            <a:ext cx="8141369" cy="832849"/>
          </a:xfrm>
          <a:prstGeom prst="homePlate">
            <a:avLst/>
          </a:prstGeom>
          <a:solidFill>
            <a:schemeClr val="bg1">
              <a:lumMod val="85000"/>
              <a:alpha val="3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Propose a cross-domain recommender system based on Canonical Correlation Analysis (CCA</a:t>
            </a:r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)</a:t>
            </a:r>
            <a:endParaRPr lang="en-US" sz="2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" name="Pentagon 8"/>
          <p:cNvSpPr/>
          <p:nvPr/>
        </p:nvSpPr>
        <p:spPr>
          <a:xfrm>
            <a:off x="802105" y="2522642"/>
            <a:ext cx="8141369" cy="832849"/>
          </a:xfrm>
          <a:prstGeom prst="homePlate">
            <a:avLst/>
          </a:prstGeom>
          <a:solidFill>
            <a:schemeClr val="bg1">
              <a:lumMod val="85000"/>
              <a:alpha val="4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Analyze 158 domain pairs to find out:</a:t>
            </a:r>
          </a:p>
        </p:txBody>
      </p:sp>
      <p:sp>
        <p:nvSpPr>
          <p:cNvPr id="10" name="Pentagon 9"/>
          <p:cNvSpPr/>
          <p:nvPr/>
        </p:nvSpPr>
        <p:spPr>
          <a:xfrm>
            <a:off x="1622925" y="3370196"/>
            <a:ext cx="7186863" cy="626979"/>
          </a:xfrm>
          <a:prstGeom prst="homePlate">
            <a:avLst/>
          </a:prstGeom>
          <a:solidFill>
            <a:schemeClr val="bg1">
              <a:lumMod val="85000"/>
              <a:alpha val="4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000" dirty="0">
                <a:solidFill>
                  <a:schemeClr val="bg1">
                    <a:lumMod val="75000"/>
                  </a:schemeClr>
                </a:solidFill>
              </a:rPr>
              <a:t>if the recommendation algorithm also matters in the cross-domain recommendation results;</a:t>
            </a:r>
          </a:p>
        </p:txBody>
      </p:sp>
      <p:sp>
        <p:nvSpPr>
          <p:cNvPr id="11" name="Pentagon 10"/>
          <p:cNvSpPr/>
          <p:nvPr/>
        </p:nvSpPr>
        <p:spPr>
          <a:xfrm>
            <a:off x="1622925" y="4003858"/>
            <a:ext cx="7186863" cy="626979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bg1">
                <a:lumMod val="85000"/>
              </a:schemeClr>
            </a:solidFill>
          </a:ln>
          <a:effectLst>
            <a:outerShdw blurRad="441325" dir="5400000" sx="0" sy="0" algn="tl" rotWithShape="0">
              <a:srgbClr val="000000">
                <a:alpha val="6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000" dirty="0">
                <a:solidFill>
                  <a:schemeClr val="bg1">
                    <a:lumMod val="75000"/>
                  </a:schemeClr>
                </a:solidFill>
              </a:rPr>
              <a:t>the data characteristics that affect the prediction error of approaches</a:t>
            </a:r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</a:rPr>
              <a:t>;</a:t>
            </a:r>
            <a:endParaRPr 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" name="Pentagon 11"/>
          <p:cNvSpPr/>
          <p:nvPr/>
        </p:nvSpPr>
        <p:spPr>
          <a:xfrm>
            <a:off x="1622925" y="4658449"/>
            <a:ext cx="7186863" cy="755762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the domain-pair characteristics that affect the amount of recommendation improvements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;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Pentagon 12"/>
          <p:cNvSpPr/>
          <p:nvPr/>
        </p:nvSpPr>
        <p:spPr>
          <a:xfrm>
            <a:off x="1622925" y="5414211"/>
            <a:ext cx="7186863" cy="525808"/>
          </a:xfrm>
          <a:prstGeom prst="homePlate">
            <a:avLst/>
          </a:prstGeom>
          <a:solidFill>
            <a:schemeClr val="bg1">
              <a:lumMod val="85000"/>
              <a:alpha val="4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000" dirty="0">
                <a:solidFill>
                  <a:schemeClr val="bg1">
                    <a:lumMod val="75000"/>
                  </a:schemeClr>
                </a:solidFill>
              </a:rPr>
              <a:t>and the nature of suitable domain pairs.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07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What Data Characteristics </a:t>
            </a:r>
            <a:r>
              <a:rPr lang="en-US" sz="3200" dirty="0" smtClean="0"/>
              <a:t>Affect Cross-Domain Recommendation Improvement</a:t>
            </a:r>
            <a:r>
              <a:rPr lang="en-US" sz="32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Pentagon 5"/>
          <p:cNvSpPr/>
          <p:nvPr/>
        </p:nvSpPr>
        <p:spPr>
          <a:xfrm>
            <a:off x="0" y="530731"/>
            <a:ext cx="628316" cy="784729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27</a:t>
            </a:fld>
            <a:endParaRPr lang="en-US"/>
          </a:p>
        </p:txBody>
      </p:sp>
      <p:pic>
        <p:nvPicPr>
          <p:cNvPr id="9" name="Picture 8" descr="SignificantRMSEofApproachesSortedbyCCABasedCrossDomainRMSEErrorBar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5460"/>
            <a:ext cx="9144000" cy="538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746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What Data Characteristics Affect Cross-Domain Recommendation Improvement? (2)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Additional domain characteristics:</a:t>
            </a:r>
          </a:p>
          <a:p>
            <a:pPr lvl="1"/>
            <a:r>
              <a:rPr lang="en-US" dirty="0" smtClean="0"/>
              <a:t>user </a:t>
            </a:r>
            <a:r>
              <a:rPr lang="en-US" dirty="0"/>
              <a:t>size to </a:t>
            </a:r>
            <a:r>
              <a:rPr lang="en-US" dirty="0" smtClean="0"/>
              <a:t>item </a:t>
            </a:r>
            <a:r>
              <a:rPr lang="en-US" dirty="0"/>
              <a:t>size </a:t>
            </a:r>
            <a:r>
              <a:rPr lang="en-US" dirty="0" smtClean="0"/>
              <a:t>ratio </a:t>
            </a:r>
          </a:p>
          <a:p>
            <a:pPr lvl="1"/>
            <a:r>
              <a:rPr lang="en-US" dirty="0" smtClean="0"/>
              <a:t>source </a:t>
            </a:r>
            <a:r>
              <a:rPr lang="en-US" dirty="0"/>
              <a:t>item size to </a:t>
            </a:r>
            <a:r>
              <a:rPr lang="en-US" dirty="0" smtClean="0"/>
              <a:t>target item </a:t>
            </a:r>
            <a:r>
              <a:rPr lang="en-US" dirty="0"/>
              <a:t>size </a:t>
            </a:r>
            <a:r>
              <a:rPr lang="en-US" dirty="0" smtClean="0"/>
              <a:t>ratio</a:t>
            </a:r>
          </a:p>
          <a:p>
            <a:pPr lvl="1"/>
            <a:r>
              <a:rPr lang="en-US" dirty="0" smtClean="0"/>
              <a:t>source </a:t>
            </a:r>
            <a:r>
              <a:rPr lang="en-US" dirty="0"/>
              <a:t>density to target density </a:t>
            </a:r>
            <a:r>
              <a:rPr lang="en-US" dirty="0" smtClean="0"/>
              <a:t>ratio</a:t>
            </a:r>
          </a:p>
          <a:p>
            <a:pPr lvl="1"/>
            <a:r>
              <a:rPr lang="en-US" dirty="0" smtClean="0"/>
              <a:t>percentage </a:t>
            </a:r>
            <a:r>
              <a:rPr lang="en-US" dirty="0"/>
              <a:t>of CCA correlation </a:t>
            </a:r>
            <a:r>
              <a:rPr lang="en-US" dirty="0" smtClean="0"/>
              <a:t>coefficients &gt; 0.8</a:t>
            </a:r>
            <a:r>
              <a:rPr lang="en-US" dirty="0"/>
              <a:t>, </a:t>
            </a:r>
            <a:r>
              <a:rPr lang="en-US" dirty="0" smtClean="0"/>
              <a:t>0.9</a:t>
            </a:r>
            <a:r>
              <a:rPr lang="en-US" dirty="0"/>
              <a:t>, and </a:t>
            </a:r>
            <a:r>
              <a:rPr lang="en-US" dirty="0" smtClean="0"/>
              <a:t>0.95</a:t>
            </a:r>
            <a:endParaRPr lang="en-US" dirty="0"/>
          </a:p>
          <a:p>
            <a:r>
              <a:rPr lang="en-US" dirty="0" smtClean="0"/>
              <a:t>Improvement Ratio (IR)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2403" y="5323399"/>
            <a:ext cx="6451600" cy="990600"/>
          </a:xfrm>
          <a:prstGeom prst="rect">
            <a:avLst/>
          </a:prstGeom>
        </p:spPr>
      </p:pic>
      <p:sp>
        <p:nvSpPr>
          <p:cNvPr id="6" name="Pentagon 5"/>
          <p:cNvSpPr/>
          <p:nvPr/>
        </p:nvSpPr>
        <p:spPr>
          <a:xfrm>
            <a:off x="0" y="530731"/>
            <a:ext cx="628316" cy="784729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371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What Data Characteristics Affect Cross-Domain Recommendation Improvement? (Single-Domain Features)</a:t>
            </a:r>
            <a:endParaRPr lang="en-US" sz="32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2212644"/>
              </p:ext>
            </p:extLst>
          </p:nvPr>
        </p:nvGraphicFramePr>
        <p:xfrm>
          <a:off x="457198" y="1764624"/>
          <a:ext cx="8085222" cy="42517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47537"/>
                <a:gridCol w="1347537"/>
                <a:gridCol w="1347537"/>
                <a:gridCol w="1347537"/>
                <a:gridCol w="1347537"/>
                <a:gridCol w="1347537"/>
              </a:tblGrid>
              <a:tr h="1316018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Correlations</a:t>
                      </a:r>
                      <a:r>
                        <a:rPr lang="en-US" sz="1800" b="1" baseline="0" dirty="0" smtClean="0">
                          <a:solidFill>
                            <a:srgbClr val="0D0D0D"/>
                          </a:solidFill>
                        </a:rPr>
                        <a:t> (R-value)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D0D0D"/>
                          </a:solidFill>
                        </a:rPr>
                        <a:t>User Size</a:t>
                      </a:r>
                      <a:endParaRPr lang="en-US" sz="20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D0D0D"/>
                          </a:solidFill>
                        </a:rPr>
                        <a:t>Source Item Size</a:t>
                      </a:r>
                      <a:endParaRPr lang="en-US" sz="20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D0D0D"/>
                          </a:solidFill>
                        </a:rPr>
                        <a:t>Target</a:t>
                      </a:r>
                      <a:r>
                        <a:rPr lang="en-US" sz="2000" b="1" baseline="0" dirty="0" smtClean="0">
                          <a:solidFill>
                            <a:srgbClr val="0D0D0D"/>
                          </a:solidFill>
                        </a:rPr>
                        <a:t> Item size</a:t>
                      </a:r>
                      <a:endParaRPr lang="en-US" sz="20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D0D0D"/>
                          </a:solidFill>
                        </a:rPr>
                        <a:t>Source Density</a:t>
                      </a:r>
                      <a:endParaRPr lang="en-US" sz="20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D0D0D"/>
                          </a:solidFill>
                        </a:rPr>
                        <a:t>Target Density</a:t>
                      </a:r>
                      <a:endParaRPr lang="en-US" sz="20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</a:tr>
              <a:tr h="91109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CD-CCA vs. CD-SVD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0.3924***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0.3292**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0.4332***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-0.4450***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-0.7313***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</a:tr>
              <a:tr h="91109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CD-CCA vs. SD-SVD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0.3287***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0.2825*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0.4206***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-0.4031***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-0.6973***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</a:tr>
              <a:tr h="111355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CD-SVD vs. SD-SVD</a:t>
                      </a:r>
                    </a:p>
                    <a:p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0.3072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0.3989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0.916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-0.6881*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-0.2070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Pentagon 5"/>
          <p:cNvSpPr/>
          <p:nvPr/>
        </p:nvSpPr>
        <p:spPr>
          <a:xfrm>
            <a:off x="0" y="530731"/>
            <a:ext cx="628316" cy="784729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386539" y="6136699"/>
            <a:ext cx="931828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/>
            <a:r>
              <a:rPr lang="en-US" sz="1600" dirty="0" smtClean="0"/>
              <a:t>***:</a:t>
            </a:r>
            <a:r>
              <a:rPr lang="en-US" sz="1600" dirty="0"/>
              <a:t>significant with </a:t>
            </a:r>
            <a:r>
              <a:rPr lang="en-US" sz="1600" dirty="0" err="1"/>
              <a:t>p_value</a:t>
            </a:r>
            <a:r>
              <a:rPr lang="en-US" sz="1600" dirty="0"/>
              <a:t> &lt; </a:t>
            </a:r>
            <a:r>
              <a:rPr lang="en-US" sz="1600" dirty="0" smtClean="0"/>
              <a:t>0.001; **: </a:t>
            </a:r>
            <a:r>
              <a:rPr lang="en-US" sz="1600" dirty="0"/>
              <a:t>significant with </a:t>
            </a:r>
            <a:r>
              <a:rPr lang="en-US" sz="1600" dirty="0" err="1"/>
              <a:t>p_value</a:t>
            </a:r>
            <a:r>
              <a:rPr lang="en-US" sz="1600" dirty="0"/>
              <a:t> &lt; </a:t>
            </a:r>
            <a:r>
              <a:rPr lang="en-US" sz="1600" dirty="0" smtClean="0"/>
              <a:t>0.01; *</a:t>
            </a:r>
            <a:r>
              <a:rPr lang="en-US" sz="1600" dirty="0"/>
              <a:t>: significant with </a:t>
            </a:r>
            <a:r>
              <a:rPr lang="en-US" sz="1600" dirty="0" err="1"/>
              <a:t>p_value</a:t>
            </a:r>
            <a:r>
              <a:rPr lang="en-US" sz="1600" dirty="0"/>
              <a:t> &lt; 0.05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115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We Got There: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689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Using external information for better recommendation (especially in cold-start)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Using ratings/data from external domain (i.e., books rating to recommend movies) – does it help?</a:t>
            </a:r>
          </a:p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Some pairs can tango, some can’t. What’s the secret?</a:t>
            </a:r>
          </a:p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Canonical correlation could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be the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key</a:t>
            </a:r>
          </a:p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Could we also use it as recommendation approach?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9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What Data Characteristics Affect Cross-Domain Recommendation Improvement? </a:t>
            </a:r>
            <a:r>
              <a:rPr lang="en-US" sz="3200" dirty="0" smtClean="0"/>
              <a:t>(Cross-Domain Features)</a:t>
            </a:r>
            <a:endParaRPr 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6909268"/>
              </p:ext>
            </p:extLst>
          </p:nvPr>
        </p:nvGraphicFramePr>
        <p:xfrm>
          <a:off x="323520" y="1653673"/>
          <a:ext cx="8566480" cy="456264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70810"/>
                <a:gridCol w="1070810"/>
                <a:gridCol w="1070810"/>
                <a:gridCol w="1070810"/>
                <a:gridCol w="1070810"/>
                <a:gridCol w="1070810"/>
                <a:gridCol w="1070810"/>
                <a:gridCol w="1070810"/>
              </a:tblGrid>
              <a:tr h="1762662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Correlations</a:t>
                      </a:r>
                      <a:r>
                        <a:rPr lang="en-US" sz="1800" b="1" baseline="0" dirty="0" smtClean="0">
                          <a:solidFill>
                            <a:srgbClr val="0D0D0D"/>
                          </a:solidFill>
                        </a:rPr>
                        <a:t> (R-value)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User to Target Item Ratio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User to Source Item Ratio</a:t>
                      </a:r>
                    </a:p>
                    <a:p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% of CCA &gt; 0.8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% of CCA &gt; 0.9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% of CCA &gt; 0.95</a:t>
                      </a:r>
                    </a:p>
                    <a:p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Source to Target Density Ratio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Source to Target Item Size</a:t>
                      </a:r>
                      <a:r>
                        <a:rPr lang="en-US" sz="1800" b="1" baseline="0" dirty="0" smtClean="0">
                          <a:solidFill>
                            <a:srgbClr val="0D0D0D"/>
                          </a:solidFill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Ratio</a:t>
                      </a:r>
                    </a:p>
                  </a:txBody>
                  <a:tcPr/>
                </a:tc>
              </a:tr>
              <a:tr h="921683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CD-CCA vs. CD-SVD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0.0565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0.2805*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0.2603*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0.3563**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0.4000***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0.2723*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-0.1711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</a:tr>
              <a:tr h="92168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CD-CCA vs. SD-SVD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-0.0659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0.2207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0.2503*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0.3633**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0.4155**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0.2096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-0.2620*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</a:tr>
              <a:tr h="95661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CD-SVD vs. SD-SVD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0.0646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-0.3506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0.5999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0.6579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0.6701*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-0.4295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D0D0D"/>
                          </a:solidFill>
                        </a:rPr>
                        <a:t>0.1343</a:t>
                      </a:r>
                      <a:endParaRPr lang="en-US" sz="1800" b="1" dirty="0">
                        <a:solidFill>
                          <a:srgbClr val="0D0D0D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30</a:t>
            </a:fld>
            <a:endParaRPr lang="en-US"/>
          </a:p>
        </p:txBody>
      </p:sp>
      <p:sp>
        <p:nvSpPr>
          <p:cNvPr id="7" name="Pentagon 6"/>
          <p:cNvSpPr/>
          <p:nvPr/>
        </p:nvSpPr>
        <p:spPr>
          <a:xfrm>
            <a:off x="0" y="530731"/>
            <a:ext cx="628316" cy="784729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235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What Data Characteristics Affect Cross-Domain Recommendation Improvement? (4)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Correlation with improvement ratio:</a:t>
            </a:r>
          </a:p>
          <a:p>
            <a:pPr lvl="1"/>
            <a:r>
              <a:rPr lang="en-US" dirty="0" smtClean="0"/>
              <a:t>most positive correlation: </a:t>
            </a:r>
          </a:p>
          <a:p>
            <a:pPr lvl="2"/>
            <a:r>
              <a:rPr lang="en-US" dirty="0" smtClean="0"/>
              <a:t>source density</a:t>
            </a:r>
          </a:p>
          <a:p>
            <a:pPr lvl="2"/>
            <a:r>
              <a:rPr lang="en-US" dirty="0" smtClean="0"/>
              <a:t>percentage of </a:t>
            </a:r>
            <a:r>
              <a:rPr lang="en-US" dirty="0"/>
              <a:t>CCA </a:t>
            </a:r>
            <a:r>
              <a:rPr lang="en-US" dirty="0" smtClean="0"/>
              <a:t>coefficients &gt; 0</a:t>
            </a:r>
            <a:r>
              <a:rPr lang="en-US" b="1" dirty="0" smtClean="0"/>
              <a:t>.</a:t>
            </a:r>
            <a:r>
              <a:rPr lang="en-US" dirty="0" smtClean="0"/>
              <a:t>95</a:t>
            </a:r>
          </a:p>
          <a:p>
            <a:pPr lvl="1"/>
            <a:r>
              <a:rPr lang="en-US" dirty="0" smtClean="0"/>
              <a:t>Negative correlation:</a:t>
            </a:r>
          </a:p>
          <a:p>
            <a:pPr lvl="2"/>
            <a:r>
              <a:rPr lang="en-US" dirty="0" smtClean="0"/>
              <a:t>source</a:t>
            </a:r>
            <a:r>
              <a:rPr lang="en-US" dirty="0"/>
              <a:t>-domain </a:t>
            </a:r>
            <a:r>
              <a:rPr lang="en-US" dirty="0" smtClean="0"/>
              <a:t>density</a:t>
            </a:r>
          </a:p>
          <a:p>
            <a:pPr lvl="2"/>
            <a:r>
              <a:rPr lang="en-US" dirty="0" smtClean="0"/>
              <a:t>Target domain density</a:t>
            </a:r>
          </a:p>
          <a:p>
            <a:pPr lvl="2"/>
            <a:r>
              <a:rPr lang="en-US" dirty="0"/>
              <a:t>ratio </a:t>
            </a:r>
            <a:r>
              <a:rPr lang="en-US" dirty="0" smtClean="0"/>
              <a:t>of source </a:t>
            </a:r>
            <a:r>
              <a:rPr lang="en-US" dirty="0"/>
              <a:t>item size to target item size</a:t>
            </a:r>
            <a:endParaRPr lang="en-US" dirty="0" smtClean="0"/>
          </a:p>
          <a:p>
            <a:pPr lvl="1"/>
            <a:r>
              <a:rPr lang="en-US" dirty="0" smtClean="0"/>
              <a:t>Only “user size to target item size Ratio” is not significant</a:t>
            </a:r>
            <a:endParaRPr lang="en-US" dirty="0"/>
          </a:p>
        </p:txBody>
      </p:sp>
      <p:sp>
        <p:nvSpPr>
          <p:cNvPr id="5" name="Pentagon 4"/>
          <p:cNvSpPr/>
          <p:nvPr/>
        </p:nvSpPr>
        <p:spPr>
          <a:xfrm>
            <a:off x="0" y="530731"/>
            <a:ext cx="628316" cy="784729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208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ntagon 6"/>
          <p:cNvSpPr/>
          <p:nvPr/>
        </p:nvSpPr>
        <p:spPr>
          <a:xfrm>
            <a:off x="802105" y="83712"/>
            <a:ext cx="8141369" cy="784729"/>
          </a:xfrm>
          <a:prstGeom prst="homePlate">
            <a:avLst/>
          </a:prstGeom>
          <a:solidFill>
            <a:schemeClr val="bg1">
              <a:lumMod val="85000"/>
              <a:alpha val="4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Propose to use Canonical Correlation of the domains as the main factor for domain </a:t>
            </a:r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analysis</a:t>
            </a:r>
            <a:endParaRPr lang="en-US" sz="2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Pentagon 7"/>
          <p:cNvSpPr/>
          <p:nvPr/>
        </p:nvSpPr>
        <p:spPr>
          <a:xfrm>
            <a:off x="802105" y="881809"/>
            <a:ext cx="8141369" cy="832849"/>
          </a:xfrm>
          <a:prstGeom prst="homePlate">
            <a:avLst/>
          </a:prstGeom>
          <a:solidFill>
            <a:schemeClr val="bg1">
              <a:lumMod val="85000"/>
              <a:alpha val="3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Propose a cross-domain recommender system based on Canonical Correlation Analysis (CCA</a:t>
            </a:r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)</a:t>
            </a:r>
            <a:endParaRPr lang="en-US" sz="2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" name="Pentagon 8"/>
          <p:cNvSpPr/>
          <p:nvPr/>
        </p:nvSpPr>
        <p:spPr>
          <a:xfrm>
            <a:off x="802105" y="1714658"/>
            <a:ext cx="8141369" cy="832849"/>
          </a:xfrm>
          <a:prstGeom prst="homePlate">
            <a:avLst/>
          </a:prstGeom>
          <a:solidFill>
            <a:schemeClr val="bg1">
              <a:lumMod val="85000"/>
              <a:alpha val="4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Analyze 158 domain pairs to find out:</a:t>
            </a:r>
          </a:p>
        </p:txBody>
      </p:sp>
      <p:sp>
        <p:nvSpPr>
          <p:cNvPr id="10" name="Pentagon 9"/>
          <p:cNvSpPr/>
          <p:nvPr/>
        </p:nvSpPr>
        <p:spPr>
          <a:xfrm>
            <a:off x="1622925" y="2562212"/>
            <a:ext cx="7186863" cy="626979"/>
          </a:xfrm>
          <a:prstGeom prst="homePlate">
            <a:avLst/>
          </a:prstGeom>
          <a:solidFill>
            <a:schemeClr val="bg1">
              <a:lumMod val="85000"/>
              <a:alpha val="4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000" dirty="0">
                <a:solidFill>
                  <a:schemeClr val="bg1">
                    <a:lumMod val="75000"/>
                  </a:schemeClr>
                </a:solidFill>
              </a:rPr>
              <a:t>if the recommendation algorithm also matters in the cross-domain recommendation results;</a:t>
            </a:r>
          </a:p>
        </p:txBody>
      </p:sp>
      <p:sp>
        <p:nvSpPr>
          <p:cNvPr id="11" name="Pentagon 10"/>
          <p:cNvSpPr/>
          <p:nvPr/>
        </p:nvSpPr>
        <p:spPr>
          <a:xfrm>
            <a:off x="1622925" y="3195874"/>
            <a:ext cx="7186863" cy="626979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bg1">
                <a:lumMod val="85000"/>
              </a:schemeClr>
            </a:solidFill>
          </a:ln>
          <a:effectLst>
            <a:outerShdw blurRad="441325" dir="5400000" sx="0" sy="0" algn="tl" rotWithShape="0">
              <a:srgbClr val="000000">
                <a:alpha val="6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000" dirty="0">
                <a:solidFill>
                  <a:schemeClr val="bg1">
                    <a:lumMod val="75000"/>
                  </a:schemeClr>
                </a:solidFill>
              </a:rPr>
              <a:t>the data characteristics that affect the prediction error of approaches</a:t>
            </a:r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</a:rPr>
              <a:t>;</a:t>
            </a:r>
            <a:endParaRPr 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" name="Pentagon 11"/>
          <p:cNvSpPr/>
          <p:nvPr/>
        </p:nvSpPr>
        <p:spPr>
          <a:xfrm>
            <a:off x="1622925" y="3850465"/>
            <a:ext cx="7186863" cy="626979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000" dirty="0">
                <a:solidFill>
                  <a:schemeClr val="bg1">
                    <a:lumMod val="75000"/>
                  </a:schemeClr>
                </a:solidFill>
              </a:rPr>
              <a:t>the domain-pair characteristics that affect the amount of recommendation improvements</a:t>
            </a:r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</a:rPr>
              <a:t>;</a:t>
            </a:r>
            <a:endParaRPr 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Pentagon 12"/>
          <p:cNvSpPr/>
          <p:nvPr/>
        </p:nvSpPr>
        <p:spPr>
          <a:xfrm>
            <a:off x="1622925" y="4505056"/>
            <a:ext cx="7186863" cy="626979"/>
          </a:xfrm>
          <a:prstGeom prst="homePlat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400" b="1" dirty="0">
                <a:solidFill>
                  <a:schemeClr val="tx1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and the nature of suitable domain pairs.</a:t>
            </a:r>
          </a:p>
        </p:txBody>
      </p:sp>
      <p:sp>
        <p:nvSpPr>
          <p:cNvPr id="14" name="Pentagon 13"/>
          <p:cNvSpPr/>
          <p:nvPr/>
        </p:nvSpPr>
        <p:spPr>
          <a:xfrm>
            <a:off x="2299911" y="5173987"/>
            <a:ext cx="6509878" cy="653715"/>
          </a:xfrm>
          <a:prstGeom prst="homePlat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200" b="1" dirty="0">
                <a:solidFill>
                  <a:srgbClr val="000000"/>
                </a:solidFill>
              </a:rPr>
              <a:t>Are domain pairs with high correlation suitable cross-domain pairs?</a:t>
            </a:r>
          </a:p>
        </p:txBody>
      </p:sp>
      <p:sp>
        <p:nvSpPr>
          <p:cNvPr id="15" name="Pentagon 14"/>
          <p:cNvSpPr/>
          <p:nvPr/>
        </p:nvSpPr>
        <p:spPr>
          <a:xfrm>
            <a:off x="2299911" y="5827702"/>
            <a:ext cx="6509878" cy="626979"/>
          </a:xfrm>
          <a:prstGeom prst="homePlate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200" b="1" dirty="0">
                <a:solidFill>
                  <a:srgbClr val="000000"/>
                </a:solidFill>
              </a:rPr>
              <a:t>Do domain pairs with a high improvement ratio have a high correlation factor?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489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the Nature of Good Domain-</a:t>
            </a:r>
            <a:r>
              <a:rPr lang="en-US" dirty="0" smtClean="0"/>
              <a:t>Pair Choices</a:t>
            </a:r>
            <a:r>
              <a:rPr lang="en-US" dirty="0"/>
              <a:t>?</a:t>
            </a:r>
            <a:endParaRPr lang="en-US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domain </a:t>
            </a:r>
            <a:r>
              <a:rPr lang="en-US" dirty="0"/>
              <a:t>pairs with high </a:t>
            </a:r>
            <a:r>
              <a:rPr lang="en-US" dirty="0" smtClean="0"/>
              <a:t>correlation suitable </a:t>
            </a:r>
            <a:r>
              <a:rPr lang="en-US" dirty="0"/>
              <a:t>cross-domain </a:t>
            </a:r>
            <a:r>
              <a:rPr lang="en-US" dirty="0" smtClean="0"/>
              <a:t>pairs?</a:t>
            </a:r>
          </a:p>
          <a:p>
            <a:endParaRPr lang="en-US" dirty="0"/>
          </a:p>
          <a:p>
            <a:r>
              <a:rPr lang="en-US" dirty="0" smtClean="0"/>
              <a:t>Do all domain </a:t>
            </a:r>
            <a:r>
              <a:rPr lang="en-US" dirty="0"/>
              <a:t>pairs with a </a:t>
            </a:r>
            <a:r>
              <a:rPr lang="en-US" dirty="0" smtClean="0"/>
              <a:t>high improvement </a:t>
            </a:r>
            <a:r>
              <a:rPr lang="en-US" dirty="0"/>
              <a:t>ratio </a:t>
            </a:r>
            <a:r>
              <a:rPr lang="en-US" dirty="0" smtClean="0"/>
              <a:t>have </a:t>
            </a:r>
            <a:r>
              <a:rPr lang="en-US" dirty="0"/>
              <a:t>a </a:t>
            </a:r>
            <a:r>
              <a:rPr lang="en-US" dirty="0" smtClean="0"/>
              <a:t>high CCA correlation factor? (Or is having high CCA enough?)</a:t>
            </a:r>
            <a:endParaRPr lang="en-US" dirty="0"/>
          </a:p>
        </p:txBody>
      </p:sp>
      <p:sp>
        <p:nvSpPr>
          <p:cNvPr id="5" name="Pentagon 4"/>
          <p:cNvSpPr/>
          <p:nvPr/>
        </p:nvSpPr>
        <p:spPr>
          <a:xfrm>
            <a:off x="0" y="530731"/>
            <a:ext cx="628316" cy="784729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990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Are domain pairs with high correlation suitable cross-domain pairs?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 at category </a:t>
            </a:r>
            <a:r>
              <a:rPr lang="en-US" dirty="0"/>
              <a:t>pairs </a:t>
            </a:r>
            <a:r>
              <a:rPr lang="en-US" dirty="0" smtClean="0"/>
              <a:t>in 10percentile higher percentage of </a:t>
            </a:r>
            <a:r>
              <a:rPr lang="en-US" dirty="0"/>
              <a:t>CCA correlation </a:t>
            </a:r>
            <a:r>
              <a:rPr lang="en-US" dirty="0" smtClean="0"/>
              <a:t>coefficients &gt; 0</a:t>
            </a:r>
            <a:r>
              <a:rPr lang="en-US" b="1" dirty="0" smtClean="0"/>
              <a:t>.</a:t>
            </a:r>
            <a:r>
              <a:rPr lang="en-US" dirty="0" smtClean="0"/>
              <a:t>8</a:t>
            </a:r>
          </a:p>
          <a:p>
            <a:r>
              <a:rPr lang="en-US" dirty="0" smtClean="0"/>
              <a:t>Large </a:t>
            </a:r>
            <a:r>
              <a:rPr lang="en-US" dirty="0"/>
              <a:t>CCA correlation </a:t>
            </a:r>
            <a:r>
              <a:rPr lang="en-US" dirty="0" smtClean="0"/>
              <a:t>affects improvement </a:t>
            </a:r>
            <a:r>
              <a:rPr lang="en-US" dirty="0"/>
              <a:t>of cross-domain </a:t>
            </a:r>
            <a:r>
              <a:rPr lang="en-US" dirty="0" smtClean="0"/>
              <a:t>recommenders in:</a:t>
            </a:r>
          </a:p>
          <a:p>
            <a:pPr lvl="1"/>
            <a:r>
              <a:rPr lang="en-US" dirty="0" smtClean="0"/>
              <a:t>“Food </a:t>
            </a:r>
            <a:r>
              <a:rPr lang="en-US" sz="22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/>
              <a:t> Arts </a:t>
            </a:r>
            <a:r>
              <a:rPr lang="en-US" dirty="0"/>
              <a:t>and </a:t>
            </a:r>
            <a:r>
              <a:rPr lang="en-US" dirty="0" smtClean="0"/>
              <a:t>Entertainment”</a:t>
            </a:r>
            <a:endParaRPr lang="en-US" dirty="0"/>
          </a:p>
          <a:p>
            <a:pPr lvl="1"/>
            <a:r>
              <a:rPr lang="en-US" dirty="0" smtClean="0"/>
              <a:t>“Arts and </a:t>
            </a:r>
            <a:r>
              <a:rPr lang="en-US" dirty="0"/>
              <a:t>Entertainment </a:t>
            </a:r>
            <a:r>
              <a:rPr lang="en-US" sz="22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/>
              <a:t>Food” </a:t>
            </a:r>
          </a:p>
          <a:p>
            <a:pPr lvl="1"/>
            <a:r>
              <a:rPr lang="en-US" dirty="0" smtClean="0"/>
              <a:t>“Restaurants </a:t>
            </a:r>
            <a:r>
              <a:rPr lang="en-US" sz="22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/>
              <a:t>Food.”</a:t>
            </a:r>
          </a:p>
        </p:txBody>
      </p:sp>
      <p:sp>
        <p:nvSpPr>
          <p:cNvPr id="6" name="Pentagon 5"/>
          <p:cNvSpPr/>
          <p:nvPr/>
        </p:nvSpPr>
        <p:spPr>
          <a:xfrm>
            <a:off x="13805" y="558343"/>
            <a:ext cx="628316" cy="784729"/>
          </a:xfrm>
          <a:prstGeom prst="homePlat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Pentagon 6"/>
          <p:cNvSpPr/>
          <p:nvPr/>
        </p:nvSpPr>
        <p:spPr>
          <a:xfrm>
            <a:off x="-220335" y="558877"/>
            <a:ext cx="628316" cy="784729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587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Are domain pairs with high correlation suitable cross-domain pairs</a:t>
            </a:r>
            <a:r>
              <a:rPr lang="en-US" dirty="0" smtClean="0"/>
              <a:t>?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For some domain pairs CD-CCA works better than CD-SVD.</a:t>
            </a:r>
          </a:p>
          <a:p>
            <a:r>
              <a:rPr lang="en-US" dirty="0" smtClean="0"/>
              <a:t>Domain </a:t>
            </a:r>
            <a:r>
              <a:rPr lang="en-US" dirty="0"/>
              <a:t>pairs that are inherently closer to each other, but CD-SVD doesn’t get it</a:t>
            </a:r>
          </a:p>
          <a:p>
            <a:pPr lvl="1"/>
            <a:r>
              <a:rPr lang="en-US" dirty="0"/>
              <a:t>“Restaurants </a:t>
            </a:r>
            <a:r>
              <a:rPr lang="en-US" sz="22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/>
              <a:t>Nightlife” (and vice versa) </a:t>
            </a:r>
          </a:p>
          <a:p>
            <a:pPr lvl="1"/>
            <a:r>
              <a:rPr lang="en-US" dirty="0"/>
              <a:t>“Event Planning </a:t>
            </a:r>
            <a:r>
              <a:rPr lang="en-US" sz="22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/>
              <a:t>Hotels &amp; Travel” (and vice versa) </a:t>
            </a:r>
          </a:p>
          <a:p>
            <a:r>
              <a:rPr lang="en-US" dirty="0"/>
              <a:t>Domain pairs with high CCA that don’t look inherently similar</a:t>
            </a:r>
          </a:p>
          <a:p>
            <a:pPr lvl="1"/>
            <a:r>
              <a:rPr lang="en-US" dirty="0"/>
              <a:t>“Shopping </a:t>
            </a:r>
            <a:r>
              <a:rPr lang="en-US" sz="22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/>
              <a:t>Arts &amp; Entertainments” </a:t>
            </a:r>
          </a:p>
          <a:p>
            <a:pPr lvl="1"/>
            <a:r>
              <a:rPr lang="en-US" dirty="0"/>
              <a:t>“Pets </a:t>
            </a:r>
            <a:r>
              <a:rPr lang="en-US" sz="22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/>
              <a:t>Nightlife”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35</a:t>
            </a:fld>
            <a:endParaRPr lang="en-US"/>
          </a:p>
        </p:txBody>
      </p:sp>
      <p:sp>
        <p:nvSpPr>
          <p:cNvPr id="6" name="Pentagon 5"/>
          <p:cNvSpPr/>
          <p:nvPr/>
        </p:nvSpPr>
        <p:spPr>
          <a:xfrm>
            <a:off x="13805" y="558343"/>
            <a:ext cx="628316" cy="784729"/>
          </a:xfrm>
          <a:prstGeom prst="homePlat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Pentagon 6"/>
          <p:cNvSpPr/>
          <p:nvPr/>
        </p:nvSpPr>
        <p:spPr>
          <a:xfrm>
            <a:off x="-220335" y="558877"/>
            <a:ext cx="628316" cy="784729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081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Is High CCA Enough?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High IR and low CCA</a:t>
            </a:r>
          </a:p>
          <a:p>
            <a:pPr lvl="1"/>
            <a:r>
              <a:rPr lang="en-US" dirty="0" smtClean="0"/>
              <a:t>“Education </a:t>
            </a:r>
            <a:r>
              <a:rPr lang="en-US" sz="20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/>
              <a:t>Local Flavor”</a:t>
            </a:r>
          </a:p>
          <a:p>
            <a:pPr lvl="2"/>
            <a:r>
              <a:rPr lang="en-US" dirty="0" smtClean="0"/>
              <a:t>Source and </a:t>
            </a:r>
            <a:r>
              <a:rPr lang="en-US" dirty="0"/>
              <a:t>target domains' item sizes and user sizes are </a:t>
            </a:r>
            <a:r>
              <a:rPr lang="en-US" dirty="0" smtClean="0"/>
              <a:t>low</a:t>
            </a:r>
          </a:p>
          <a:p>
            <a:pPr lvl="1"/>
            <a:r>
              <a:rPr lang="en-US" dirty="0" smtClean="0"/>
              <a:t>“Event </a:t>
            </a:r>
            <a:r>
              <a:rPr lang="en-US" dirty="0"/>
              <a:t>Planning </a:t>
            </a:r>
            <a:r>
              <a:rPr lang="en-US" sz="20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/>
              <a:t>Active Life”</a:t>
            </a:r>
          </a:p>
          <a:p>
            <a:pPr lvl="2"/>
            <a:r>
              <a:rPr lang="en-US" dirty="0"/>
              <a:t>high user </a:t>
            </a:r>
            <a:r>
              <a:rPr lang="en-US" dirty="0" smtClean="0"/>
              <a:t>size and </a:t>
            </a:r>
            <a:r>
              <a:rPr lang="en-US" dirty="0"/>
              <a:t>target item </a:t>
            </a:r>
            <a:r>
              <a:rPr lang="en-US" dirty="0" smtClean="0"/>
              <a:t>size, </a:t>
            </a:r>
            <a:r>
              <a:rPr lang="en-US" dirty="0"/>
              <a:t>low source to target item size </a:t>
            </a:r>
            <a:r>
              <a:rPr lang="en-US" dirty="0" smtClean="0"/>
              <a:t>ratio </a:t>
            </a:r>
            <a:r>
              <a:rPr lang="en-US" dirty="0"/>
              <a:t>and target and source sparsity</a:t>
            </a:r>
            <a:endParaRPr lang="en-US" dirty="0" smtClean="0"/>
          </a:p>
          <a:p>
            <a:r>
              <a:rPr lang="en-US" dirty="0" smtClean="0"/>
              <a:t>High CCA </a:t>
            </a:r>
            <a:r>
              <a:rPr lang="en-US" dirty="0"/>
              <a:t>and not significant improvement ratio</a:t>
            </a:r>
          </a:p>
          <a:p>
            <a:pPr lvl="1"/>
            <a:r>
              <a:rPr lang="en-US" dirty="0"/>
              <a:t>“Home Services </a:t>
            </a:r>
            <a:r>
              <a:rPr lang="en-US" sz="22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/>
              <a:t>Professional Services” (and vice versa)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Pentagon 5"/>
          <p:cNvSpPr/>
          <p:nvPr/>
        </p:nvSpPr>
        <p:spPr>
          <a:xfrm>
            <a:off x="13805" y="558343"/>
            <a:ext cx="628316" cy="784729"/>
          </a:xfrm>
          <a:prstGeom prst="homePlate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Pentagon 6"/>
          <p:cNvSpPr/>
          <p:nvPr/>
        </p:nvSpPr>
        <p:spPr>
          <a:xfrm>
            <a:off x="-220335" y="558877"/>
            <a:ext cx="628316" cy="784729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107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Proposed </a:t>
            </a:r>
            <a:r>
              <a:rPr lang="en-US" dirty="0"/>
              <a:t>to use Canonical Correlation of the domains as the main factor for domain analysis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Proposed </a:t>
            </a:r>
            <a:r>
              <a:rPr lang="en-US" dirty="0">
                <a:solidFill>
                  <a:srgbClr val="000000"/>
                </a:solidFill>
              </a:rPr>
              <a:t>a cross-domain recommender system based on Canonical Correlation Analysis (CCA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Analyzed </a:t>
            </a:r>
            <a:r>
              <a:rPr lang="en-US" dirty="0">
                <a:solidFill>
                  <a:srgbClr val="000000"/>
                </a:solidFill>
              </a:rPr>
              <a:t>158 domain pairs </a:t>
            </a:r>
            <a:r>
              <a:rPr lang="en-US" dirty="0" smtClean="0">
                <a:solidFill>
                  <a:srgbClr val="000000"/>
                </a:solidFill>
              </a:rPr>
              <a:t>characteristics with cross and single-domain recommendation results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37</a:t>
            </a:fld>
            <a:endParaRPr lang="en-US"/>
          </a:p>
        </p:txBody>
      </p:sp>
      <p:sp>
        <p:nvSpPr>
          <p:cNvPr id="6" name="Pentagon 5"/>
          <p:cNvSpPr/>
          <p:nvPr/>
        </p:nvSpPr>
        <p:spPr>
          <a:xfrm>
            <a:off x="-120312" y="1511214"/>
            <a:ext cx="628316" cy="784729"/>
          </a:xfrm>
          <a:prstGeom prst="homePlat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Pentagon 6"/>
          <p:cNvSpPr/>
          <p:nvPr/>
        </p:nvSpPr>
        <p:spPr>
          <a:xfrm>
            <a:off x="-120312" y="2910310"/>
            <a:ext cx="628316" cy="784729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Pentagon 7"/>
          <p:cNvSpPr/>
          <p:nvPr/>
        </p:nvSpPr>
        <p:spPr>
          <a:xfrm>
            <a:off x="-171116" y="4340731"/>
            <a:ext cx="628316" cy="784729"/>
          </a:xfrm>
          <a:prstGeom prst="homePlat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491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Number of common users is an important factor for RMSE of cross-domain recommenders</a:t>
            </a:r>
          </a:p>
          <a:p>
            <a:r>
              <a:rPr lang="en-US" dirty="0" smtClean="0"/>
              <a:t>Canonical Correlations</a:t>
            </a:r>
          </a:p>
          <a:p>
            <a:pPr lvl="1"/>
            <a:r>
              <a:rPr lang="en-US" dirty="0" smtClean="0"/>
              <a:t>An important factor in increasing quality improvement ratio and determining suitable domain pairs</a:t>
            </a:r>
          </a:p>
          <a:p>
            <a:r>
              <a:rPr lang="en-US" dirty="0" smtClean="0"/>
              <a:t>Other factors affect improvement ratio</a:t>
            </a:r>
          </a:p>
          <a:p>
            <a:pPr lvl="1"/>
            <a:r>
              <a:rPr lang="en-US" dirty="0" smtClean="0"/>
              <a:t>source and target domain densities, number of common users, and number of items</a:t>
            </a:r>
          </a:p>
          <a:p>
            <a:r>
              <a:rPr lang="en-US" dirty="0" smtClean="0"/>
              <a:t>Although some domain pairs do not seem similar, they might share hidden and useful information that can be captured by CCA</a:t>
            </a:r>
          </a:p>
          <a:p>
            <a:r>
              <a:rPr lang="en-US" dirty="0" smtClean="0"/>
              <a:t>However relying only on CCA might not be enough</a:t>
            </a:r>
          </a:p>
          <a:p>
            <a:endParaRPr lang="en-US" dirty="0"/>
          </a:p>
        </p:txBody>
      </p:sp>
      <p:sp>
        <p:nvSpPr>
          <p:cNvPr id="5" name="Pentagon 4"/>
          <p:cNvSpPr/>
          <p:nvPr/>
        </p:nvSpPr>
        <p:spPr>
          <a:xfrm>
            <a:off x="0" y="1491965"/>
            <a:ext cx="407980" cy="675537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Pentagon 5"/>
          <p:cNvSpPr/>
          <p:nvPr/>
        </p:nvSpPr>
        <p:spPr>
          <a:xfrm>
            <a:off x="545" y="2196605"/>
            <a:ext cx="407980" cy="675537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Pentagon 6"/>
          <p:cNvSpPr/>
          <p:nvPr/>
        </p:nvSpPr>
        <p:spPr>
          <a:xfrm>
            <a:off x="1090" y="3274007"/>
            <a:ext cx="407980" cy="675537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Pentagon 7"/>
          <p:cNvSpPr/>
          <p:nvPr/>
        </p:nvSpPr>
        <p:spPr>
          <a:xfrm>
            <a:off x="83920" y="4350836"/>
            <a:ext cx="407980" cy="675537"/>
          </a:xfrm>
          <a:prstGeom prst="homePlat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9" name="Pentagon 8"/>
          <p:cNvSpPr/>
          <p:nvPr/>
        </p:nvSpPr>
        <p:spPr>
          <a:xfrm>
            <a:off x="111530" y="5345386"/>
            <a:ext cx="407980" cy="675537"/>
          </a:xfrm>
          <a:prstGeom prst="homePlate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Pentagon 9"/>
          <p:cNvSpPr/>
          <p:nvPr/>
        </p:nvSpPr>
        <p:spPr>
          <a:xfrm>
            <a:off x="-36695" y="4350836"/>
            <a:ext cx="407980" cy="675537"/>
          </a:xfrm>
          <a:prstGeom prst="homePlat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1" name="Pentagon 10"/>
          <p:cNvSpPr/>
          <p:nvPr/>
        </p:nvSpPr>
        <p:spPr>
          <a:xfrm>
            <a:off x="-5076" y="5345386"/>
            <a:ext cx="407980" cy="675537"/>
          </a:xfrm>
          <a:prstGeom prst="homePlat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010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39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 smtClean="0"/>
              <a:t>Thank You!</a:t>
            </a:r>
          </a:p>
          <a:p>
            <a:pPr marL="0" indent="0" algn="ctr">
              <a:buNone/>
            </a:pPr>
            <a:r>
              <a:rPr lang="en-US" dirty="0" err="1" smtClean="0"/>
              <a:t>peterb@pitt.edu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shs106@pitt.edu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315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We Got There: 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err="1"/>
              <a:t>Sahebi</a:t>
            </a:r>
            <a:r>
              <a:rPr lang="en-US" b="1" dirty="0"/>
              <a:t>, S., </a:t>
            </a:r>
            <a:r>
              <a:rPr lang="en-US" b="1" dirty="0" err="1"/>
              <a:t>Wongchokprasitti</a:t>
            </a:r>
            <a:r>
              <a:rPr lang="en-US" b="1" dirty="0"/>
              <a:t>, C., and Brusilovsky, P.</a:t>
            </a:r>
            <a:r>
              <a:rPr lang="en-US" dirty="0"/>
              <a:t> (2010) Recommending research colloquia: a study of several sources for user profiling. In:  Proceedings of the 1st International Workshop on Information Heterogeneity and Fusion in Recommender Systems (</a:t>
            </a:r>
            <a:r>
              <a:rPr lang="en-US" dirty="0" err="1"/>
              <a:t>HetRec</a:t>
            </a:r>
            <a:r>
              <a:rPr lang="en-US" dirty="0"/>
              <a:t> 2010) at </a:t>
            </a:r>
            <a:r>
              <a:rPr lang="en-US" dirty="0" err="1" smtClean="0"/>
              <a:t>RecSys</a:t>
            </a:r>
            <a:r>
              <a:rPr lang="en-US" dirty="0" smtClean="0"/>
              <a:t> 2010</a:t>
            </a:r>
          </a:p>
          <a:p>
            <a:r>
              <a:rPr lang="en-US" b="1" dirty="0" err="1">
                <a:solidFill>
                  <a:schemeClr val="bg2">
                    <a:lumMod val="50000"/>
                  </a:schemeClr>
                </a:solidFill>
              </a:rPr>
              <a:t>Sahebi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, S. and Brusilovsky, P.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(2013) Cross-Domain Collaborative Recommendation in a Cold-Start Context: The Impact of User Profile Size on the Quality of Recommendation. In: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Proceedings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of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UMAP 2013</a:t>
            </a:r>
          </a:p>
          <a:p>
            <a:r>
              <a:rPr lang="en-US" dirty="0" smtClean="0">
                <a:solidFill>
                  <a:srgbClr val="6E8939"/>
                </a:solidFill>
              </a:rPr>
              <a:t>This paper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92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Work</a:t>
            </a:r>
            <a:endParaRPr lang="en-US" dirty="0"/>
          </a:p>
        </p:txBody>
      </p:sp>
      <p:sp>
        <p:nvSpPr>
          <p:cNvPr id="5" name="Pentagon 4"/>
          <p:cNvSpPr/>
          <p:nvPr/>
        </p:nvSpPr>
        <p:spPr>
          <a:xfrm>
            <a:off x="802105" y="1306104"/>
            <a:ext cx="8141369" cy="784729"/>
          </a:xfrm>
          <a:prstGeom prst="homePlat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Propose to use Canonical Correlation of the domains as the main factor for domain </a:t>
            </a:r>
            <a:r>
              <a:rPr lang="en-US" sz="2800" dirty="0" smtClean="0">
                <a:solidFill>
                  <a:schemeClr val="tx1"/>
                </a:solidFill>
              </a:rPr>
              <a:t>analysis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Pentagon 5"/>
          <p:cNvSpPr/>
          <p:nvPr/>
        </p:nvSpPr>
        <p:spPr>
          <a:xfrm>
            <a:off x="802105" y="2104201"/>
            <a:ext cx="8141369" cy="832849"/>
          </a:xfrm>
          <a:prstGeom prst="homePlate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000000"/>
                </a:solidFill>
              </a:rPr>
              <a:t>Propose a cross-domain recommender system based on Canonical Correlation Analysis (CCA</a:t>
            </a:r>
            <a:r>
              <a:rPr lang="en-US" sz="2800" dirty="0" smtClean="0">
                <a:solidFill>
                  <a:srgbClr val="000000"/>
                </a:solidFill>
              </a:rPr>
              <a:t>)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" name="Pentagon 6"/>
          <p:cNvSpPr/>
          <p:nvPr/>
        </p:nvSpPr>
        <p:spPr>
          <a:xfrm>
            <a:off x="802105" y="2937050"/>
            <a:ext cx="8141369" cy="832849"/>
          </a:xfrm>
          <a:prstGeom prst="homePlate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rgbClr val="000000"/>
                </a:solidFill>
              </a:rPr>
              <a:t>Analyze 158 domain pairs to find out:</a:t>
            </a:r>
          </a:p>
        </p:txBody>
      </p:sp>
      <p:sp>
        <p:nvSpPr>
          <p:cNvPr id="8" name="Pentagon 7"/>
          <p:cNvSpPr/>
          <p:nvPr/>
        </p:nvSpPr>
        <p:spPr>
          <a:xfrm>
            <a:off x="1622925" y="3784604"/>
            <a:ext cx="7186863" cy="626979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Whether the </a:t>
            </a:r>
            <a:r>
              <a:rPr lang="en-US" sz="2000" dirty="0">
                <a:solidFill>
                  <a:srgbClr val="000000"/>
                </a:solidFill>
              </a:rPr>
              <a:t>recommendation algorithm also matters in the cross-domain recommendation results;</a:t>
            </a:r>
          </a:p>
        </p:txBody>
      </p:sp>
      <p:sp>
        <p:nvSpPr>
          <p:cNvPr id="9" name="Pentagon 8"/>
          <p:cNvSpPr/>
          <p:nvPr/>
        </p:nvSpPr>
        <p:spPr>
          <a:xfrm>
            <a:off x="1622925" y="4418266"/>
            <a:ext cx="7186863" cy="626979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000" dirty="0">
                <a:solidFill>
                  <a:srgbClr val="000000"/>
                </a:solidFill>
              </a:rPr>
              <a:t>the data characteristics that affect the prediction error of approaches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0" name="Pentagon 9"/>
          <p:cNvSpPr/>
          <p:nvPr/>
        </p:nvSpPr>
        <p:spPr>
          <a:xfrm>
            <a:off x="1622925" y="5045245"/>
            <a:ext cx="7186863" cy="626979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000" dirty="0">
                <a:solidFill>
                  <a:srgbClr val="000000"/>
                </a:solidFill>
              </a:rPr>
              <a:t>the domain-pair characteristics that affect the amount of recommendation improvements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1" name="Pentagon 10"/>
          <p:cNvSpPr/>
          <p:nvPr/>
        </p:nvSpPr>
        <p:spPr>
          <a:xfrm>
            <a:off x="1622925" y="5672224"/>
            <a:ext cx="7186863" cy="626979"/>
          </a:xfrm>
          <a:prstGeom prst="homePlat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000" dirty="0">
                <a:solidFill>
                  <a:srgbClr val="000000"/>
                </a:solidFill>
              </a:rPr>
              <a:t>and the nature of suitable domain pairs.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571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Canonical Correlation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Multivariate statistical model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nterrelationships among </a:t>
            </a:r>
            <a:r>
              <a:rPr lang="en-US" dirty="0"/>
              <a:t>sets of </a:t>
            </a:r>
            <a:r>
              <a:rPr lang="en-US" i="1" dirty="0"/>
              <a:t>multiple dependent </a:t>
            </a:r>
            <a:r>
              <a:rPr lang="en-US" dirty="0" smtClean="0"/>
              <a:t>and </a:t>
            </a:r>
            <a:r>
              <a:rPr lang="en-US" i="1" dirty="0"/>
              <a:t>multiple </a:t>
            </a:r>
            <a:r>
              <a:rPr lang="en-US" i="1" dirty="0" smtClean="0"/>
              <a:t>independent </a:t>
            </a:r>
            <a:r>
              <a:rPr lang="en-US" dirty="0" smtClean="0"/>
              <a:t>variables</a:t>
            </a:r>
          </a:p>
          <a:p>
            <a:pPr lvl="1"/>
            <a:endParaRPr lang="en-US" dirty="0" smtClean="0"/>
          </a:p>
          <a:p>
            <a:pPr marL="342900" lvl="1" indent="-342900">
              <a:buFont typeface="Arial"/>
              <a:buChar char="•"/>
            </a:pPr>
            <a:r>
              <a:rPr lang="en-US" dirty="0" smtClean="0"/>
              <a:t>Goal: produce the maximum correlation between the dimensions</a:t>
            </a:r>
          </a:p>
          <a:p>
            <a:pPr lvl="1"/>
            <a:r>
              <a:rPr lang="en-US" dirty="0" smtClean="0"/>
              <a:t>linear combination representing the weighted sum of two or more variables</a:t>
            </a:r>
          </a:p>
          <a:p>
            <a:pPr lvl="1"/>
            <a:r>
              <a:rPr lang="en-US" dirty="0" smtClean="0"/>
              <a:t>relationship between two linear composites: strength of the relationship between the sets of variables</a:t>
            </a:r>
          </a:p>
        </p:txBody>
      </p:sp>
      <p:sp>
        <p:nvSpPr>
          <p:cNvPr id="5" name="Pentagon 4"/>
          <p:cNvSpPr/>
          <p:nvPr/>
        </p:nvSpPr>
        <p:spPr>
          <a:xfrm>
            <a:off x="0" y="530731"/>
            <a:ext cx="628316" cy="784729"/>
          </a:xfrm>
          <a:prstGeom prst="homePlat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80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Canonical Correlation Analysis (2)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943100" y="1530350"/>
            <a:ext cx="0" cy="2260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435100" y="3384550"/>
            <a:ext cx="2616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5499100" y="1530350"/>
            <a:ext cx="0" cy="2260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991100" y="3384550"/>
            <a:ext cx="2616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2622550" y="2520950"/>
            <a:ext cx="88900" cy="88900"/>
          </a:xfrm>
          <a:prstGeom prst="ellipse">
            <a:avLst/>
          </a:prstGeom>
          <a:solidFill>
            <a:srgbClr val="0AFF0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3238500" y="3003550"/>
            <a:ext cx="88900" cy="88900"/>
          </a:xfrm>
          <a:prstGeom prst="ellipse">
            <a:avLst/>
          </a:prstGeom>
          <a:solidFill>
            <a:srgbClr val="04FF9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308350" y="2851150"/>
            <a:ext cx="88900" cy="88900"/>
          </a:xfrm>
          <a:prstGeom prst="ellipse">
            <a:avLst/>
          </a:prstGeom>
          <a:solidFill>
            <a:srgbClr val="0EE4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3670300" y="3098800"/>
            <a:ext cx="88900" cy="88900"/>
          </a:xfrm>
          <a:prstGeom prst="ellipse">
            <a:avLst/>
          </a:prstGeom>
          <a:solidFill>
            <a:srgbClr val="6A0A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844800" y="2997200"/>
            <a:ext cx="88900" cy="88900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578100" y="3054350"/>
            <a:ext cx="88900" cy="88900"/>
          </a:xfrm>
          <a:prstGeom prst="ellipse">
            <a:avLst/>
          </a:prstGeom>
          <a:solidFill>
            <a:srgbClr val="FF450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2667000" y="3181350"/>
            <a:ext cx="88900" cy="88900"/>
          </a:xfrm>
          <a:prstGeom prst="ellipse">
            <a:avLst/>
          </a:prstGeom>
          <a:solidFill>
            <a:srgbClr val="FFAA1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3352800" y="2698750"/>
            <a:ext cx="88900" cy="88900"/>
          </a:xfrm>
          <a:prstGeom prst="ellipse">
            <a:avLst/>
          </a:prstGeom>
          <a:solidFill>
            <a:srgbClr val="0564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670300" y="2806700"/>
            <a:ext cx="88900" cy="88900"/>
          </a:xfrm>
          <a:prstGeom prst="ellipse">
            <a:avLst/>
          </a:prstGeom>
          <a:solidFill>
            <a:srgbClr val="BFFF0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501900" y="3232150"/>
            <a:ext cx="88900" cy="88900"/>
          </a:xfrm>
          <a:prstGeom prst="ellipse">
            <a:avLst/>
          </a:prstGeom>
          <a:solidFill>
            <a:srgbClr val="FFF00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2501900" y="2730500"/>
            <a:ext cx="88900" cy="88900"/>
          </a:xfrm>
          <a:prstGeom prst="ellipse">
            <a:avLst/>
          </a:prstGeom>
          <a:solidFill>
            <a:srgbClr val="3811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3035300" y="3143250"/>
            <a:ext cx="88900" cy="88900"/>
          </a:xfrm>
          <a:prstGeom prst="ellipse">
            <a:avLst/>
          </a:prstGeom>
          <a:solidFill>
            <a:srgbClr val="A61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708650" y="1914438"/>
            <a:ext cx="88900" cy="88900"/>
          </a:xfrm>
          <a:prstGeom prst="ellipse">
            <a:avLst/>
          </a:prstGeom>
          <a:solidFill>
            <a:srgbClr val="0AFF0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946400" y="2832100"/>
            <a:ext cx="88900" cy="88900"/>
          </a:xfrm>
          <a:prstGeom prst="ellipse">
            <a:avLst/>
          </a:prstGeom>
          <a:solidFill>
            <a:srgbClr val="FF06E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2844800" y="3181350"/>
            <a:ext cx="88900" cy="88900"/>
          </a:xfrm>
          <a:prstGeom prst="ellipse">
            <a:avLst/>
          </a:prstGeom>
          <a:solidFill>
            <a:srgbClr val="FF086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val 141"/>
          <p:cNvSpPr/>
          <p:nvPr/>
        </p:nvSpPr>
        <p:spPr>
          <a:xfrm>
            <a:off x="5618831" y="2406650"/>
            <a:ext cx="88900" cy="88900"/>
          </a:xfrm>
          <a:prstGeom prst="ellipse">
            <a:avLst/>
          </a:prstGeom>
          <a:solidFill>
            <a:srgbClr val="3811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val 142"/>
          <p:cNvSpPr/>
          <p:nvPr/>
        </p:nvSpPr>
        <p:spPr>
          <a:xfrm>
            <a:off x="5854700" y="2444750"/>
            <a:ext cx="88900" cy="88900"/>
          </a:xfrm>
          <a:prstGeom prst="ellipse">
            <a:avLst/>
          </a:prstGeom>
          <a:solidFill>
            <a:srgbClr val="FF06E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val 143"/>
          <p:cNvSpPr/>
          <p:nvPr/>
        </p:nvSpPr>
        <p:spPr>
          <a:xfrm>
            <a:off x="5848350" y="2940050"/>
            <a:ext cx="88900" cy="88900"/>
          </a:xfrm>
          <a:prstGeom prst="ellipse">
            <a:avLst/>
          </a:prstGeom>
          <a:solidFill>
            <a:srgbClr val="FFAA1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val 144"/>
          <p:cNvSpPr/>
          <p:nvPr/>
        </p:nvSpPr>
        <p:spPr>
          <a:xfrm>
            <a:off x="5803900" y="3086100"/>
            <a:ext cx="88900" cy="88900"/>
          </a:xfrm>
          <a:prstGeom prst="ellipse">
            <a:avLst/>
          </a:prstGeom>
          <a:solidFill>
            <a:srgbClr val="FFF00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val 145"/>
          <p:cNvSpPr/>
          <p:nvPr/>
        </p:nvSpPr>
        <p:spPr>
          <a:xfrm>
            <a:off x="6045200" y="2406650"/>
            <a:ext cx="88900" cy="88900"/>
          </a:xfrm>
          <a:prstGeom prst="ellipse">
            <a:avLst/>
          </a:prstGeom>
          <a:solidFill>
            <a:srgbClr val="0EE4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val 146"/>
          <p:cNvSpPr/>
          <p:nvPr/>
        </p:nvSpPr>
        <p:spPr>
          <a:xfrm>
            <a:off x="6229350" y="2597150"/>
            <a:ext cx="88900" cy="88900"/>
          </a:xfrm>
          <a:prstGeom prst="ellipse">
            <a:avLst/>
          </a:prstGeom>
          <a:solidFill>
            <a:srgbClr val="6A0A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/>
          <p:cNvSpPr/>
          <p:nvPr/>
        </p:nvSpPr>
        <p:spPr>
          <a:xfrm>
            <a:off x="6064250" y="2209800"/>
            <a:ext cx="88900" cy="88900"/>
          </a:xfrm>
          <a:prstGeom prst="ellipse">
            <a:avLst/>
          </a:prstGeom>
          <a:solidFill>
            <a:srgbClr val="0564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Oval 148"/>
          <p:cNvSpPr/>
          <p:nvPr/>
        </p:nvSpPr>
        <p:spPr>
          <a:xfrm>
            <a:off x="5975350" y="2876550"/>
            <a:ext cx="88900" cy="88900"/>
          </a:xfrm>
          <a:prstGeom prst="ellipse">
            <a:avLst/>
          </a:prstGeom>
          <a:solidFill>
            <a:srgbClr val="D5066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Oval 149"/>
          <p:cNvSpPr/>
          <p:nvPr/>
        </p:nvSpPr>
        <p:spPr>
          <a:xfrm>
            <a:off x="6057900" y="2724150"/>
            <a:ext cx="88900" cy="88900"/>
          </a:xfrm>
          <a:prstGeom prst="ellipse">
            <a:avLst/>
          </a:prstGeom>
          <a:solidFill>
            <a:srgbClr val="A61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Oval 150"/>
          <p:cNvSpPr/>
          <p:nvPr/>
        </p:nvSpPr>
        <p:spPr>
          <a:xfrm>
            <a:off x="5797550" y="2768600"/>
            <a:ext cx="88900" cy="88900"/>
          </a:xfrm>
          <a:prstGeom prst="ellipse">
            <a:avLst/>
          </a:prstGeom>
          <a:solidFill>
            <a:srgbClr val="FF450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Oval 151"/>
          <p:cNvSpPr/>
          <p:nvPr/>
        </p:nvSpPr>
        <p:spPr>
          <a:xfrm>
            <a:off x="5899150" y="2686050"/>
            <a:ext cx="88900" cy="88900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Oval 152"/>
          <p:cNvSpPr/>
          <p:nvPr/>
        </p:nvSpPr>
        <p:spPr>
          <a:xfrm>
            <a:off x="6184900" y="2032000"/>
            <a:ext cx="88900" cy="88900"/>
          </a:xfrm>
          <a:prstGeom prst="ellipse">
            <a:avLst/>
          </a:prstGeom>
          <a:solidFill>
            <a:srgbClr val="BFFF0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Oval 153"/>
          <p:cNvSpPr/>
          <p:nvPr/>
        </p:nvSpPr>
        <p:spPr>
          <a:xfrm>
            <a:off x="6127750" y="2495550"/>
            <a:ext cx="88900" cy="88900"/>
          </a:xfrm>
          <a:prstGeom prst="ellipse">
            <a:avLst/>
          </a:prstGeom>
          <a:solidFill>
            <a:srgbClr val="04FF9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TextBox 157"/>
          <p:cNvSpPr txBox="1"/>
          <p:nvPr/>
        </p:nvSpPr>
        <p:spPr>
          <a:xfrm>
            <a:off x="3784600" y="332105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59" name="TextBox 158"/>
          <p:cNvSpPr txBox="1"/>
          <p:nvPr/>
        </p:nvSpPr>
        <p:spPr>
          <a:xfrm>
            <a:off x="1603658" y="143296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160" name="TextBox 159"/>
          <p:cNvSpPr txBox="1"/>
          <p:nvPr/>
        </p:nvSpPr>
        <p:spPr>
          <a:xfrm>
            <a:off x="7457565" y="332105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61" name="TextBox 160"/>
          <p:cNvSpPr txBox="1"/>
          <p:nvPr/>
        </p:nvSpPr>
        <p:spPr>
          <a:xfrm>
            <a:off x="4991100" y="143296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cxnSp>
        <p:nvCxnSpPr>
          <p:cNvPr id="163" name="Straight Arrow Connector 162"/>
          <p:cNvCxnSpPr/>
          <p:nvPr/>
        </p:nvCxnSpPr>
        <p:spPr>
          <a:xfrm>
            <a:off x="3549650" y="5846041"/>
            <a:ext cx="2616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4" name="Oval 163"/>
          <p:cNvSpPr/>
          <p:nvPr/>
        </p:nvSpPr>
        <p:spPr>
          <a:xfrm>
            <a:off x="4737100" y="4982441"/>
            <a:ext cx="88900" cy="88900"/>
          </a:xfrm>
          <a:prstGeom prst="ellipse">
            <a:avLst/>
          </a:prstGeom>
          <a:solidFill>
            <a:srgbClr val="0AFF0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Oval 164"/>
          <p:cNvSpPr/>
          <p:nvPr/>
        </p:nvSpPr>
        <p:spPr>
          <a:xfrm>
            <a:off x="4921827" y="4717473"/>
            <a:ext cx="88900" cy="88900"/>
          </a:xfrm>
          <a:prstGeom prst="ellipse">
            <a:avLst/>
          </a:prstGeom>
          <a:solidFill>
            <a:srgbClr val="04FF9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Oval 165"/>
          <p:cNvSpPr/>
          <p:nvPr/>
        </p:nvSpPr>
        <p:spPr>
          <a:xfrm>
            <a:off x="5194300" y="4628573"/>
            <a:ext cx="88900" cy="88900"/>
          </a:xfrm>
          <a:prstGeom prst="ellipse">
            <a:avLst/>
          </a:prstGeom>
          <a:solidFill>
            <a:srgbClr val="0EE4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Oval 166"/>
          <p:cNvSpPr/>
          <p:nvPr/>
        </p:nvSpPr>
        <p:spPr>
          <a:xfrm>
            <a:off x="5378450" y="4321513"/>
            <a:ext cx="88900" cy="88900"/>
          </a:xfrm>
          <a:prstGeom prst="ellipse">
            <a:avLst/>
          </a:prstGeom>
          <a:solidFill>
            <a:srgbClr val="6A0A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Oval 167"/>
          <p:cNvSpPr/>
          <p:nvPr/>
        </p:nvSpPr>
        <p:spPr>
          <a:xfrm>
            <a:off x="4902200" y="5026891"/>
            <a:ext cx="88900" cy="88900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Oval 168"/>
          <p:cNvSpPr/>
          <p:nvPr/>
        </p:nvSpPr>
        <p:spPr>
          <a:xfrm>
            <a:off x="4335029" y="5401541"/>
            <a:ext cx="88900" cy="88900"/>
          </a:xfrm>
          <a:prstGeom prst="ellipse">
            <a:avLst/>
          </a:prstGeom>
          <a:solidFill>
            <a:srgbClr val="FF450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Oval 169"/>
          <p:cNvSpPr/>
          <p:nvPr/>
        </p:nvSpPr>
        <p:spPr>
          <a:xfrm>
            <a:off x="4516005" y="5337464"/>
            <a:ext cx="88900" cy="88900"/>
          </a:xfrm>
          <a:prstGeom prst="ellipse">
            <a:avLst/>
          </a:prstGeom>
          <a:solidFill>
            <a:srgbClr val="FFAA1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Oval 170"/>
          <p:cNvSpPr/>
          <p:nvPr/>
        </p:nvSpPr>
        <p:spPr>
          <a:xfrm>
            <a:off x="5149850" y="4527550"/>
            <a:ext cx="88900" cy="88900"/>
          </a:xfrm>
          <a:prstGeom prst="ellipse">
            <a:avLst/>
          </a:prstGeom>
          <a:solidFill>
            <a:srgbClr val="0564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Oval 171"/>
          <p:cNvSpPr/>
          <p:nvPr/>
        </p:nvSpPr>
        <p:spPr>
          <a:xfrm>
            <a:off x="5289550" y="4527550"/>
            <a:ext cx="88900" cy="88900"/>
          </a:xfrm>
          <a:prstGeom prst="ellipse">
            <a:avLst/>
          </a:prstGeom>
          <a:solidFill>
            <a:srgbClr val="BFFF0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Oval 172"/>
          <p:cNvSpPr/>
          <p:nvPr/>
        </p:nvSpPr>
        <p:spPr>
          <a:xfrm>
            <a:off x="4246129" y="5560291"/>
            <a:ext cx="88900" cy="88900"/>
          </a:xfrm>
          <a:prstGeom prst="ellipse">
            <a:avLst/>
          </a:prstGeom>
          <a:solidFill>
            <a:srgbClr val="FFF00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Oval 173"/>
          <p:cNvSpPr/>
          <p:nvPr/>
        </p:nvSpPr>
        <p:spPr>
          <a:xfrm>
            <a:off x="4616450" y="5191991"/>
            <a:ext cx="88900" cy="88900"/>
          </a:xfrm>
          <a:prstGeom prst="ellipse">
            <a:avLst/>
          </a:prstGeom>
          <a:solidFill>
            <a:srgbClr val="3811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Oval 174"/>
          <p:cNvSpPr/>
          <p:nvPr/>
        </p:nvSpPr>
        <p:spPr>
          <a:xfrm>
            <a:off x="5105400" y="4806373"/>
            <a:ext cx="88900" cy="88900"/>
          </a:xfrm>
          <a:prstGeom prst="ellipse">
            <a:avLst/>
          </a:prstGeom>
          <a:solidFill>
            <a:srgbClr val="A61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Oval 175"/>
          <p:cNvSpPr/>
          <p:nvPr/>
        </p:nvSpPr>
        <p:spPr>
          <a:xfrm>
            <a:off x="4946650" y="4895273"/>
            <a:ext cx="88900" cy="88900"/>
          </a:xfrm>
          <a:prstGeom prst="ellipse">
            <a:avLst/>
          </a:prstGeom>
          <a:solidFill>
            <a:srgbClr val="FF06E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Oval 176"/>
          <p:cNvSpPr/>
          <p:nvPr/>
        </p:nvSpPr>
        <p:spPr>
          <a:xfrm>
            <a:off x="4781550" y="5159664"/>
            <a:ext cx="88900" cy="88900"/>
          </a:xfrm>
          <a:prstGeom prst="ellipse">
            <a:avLst/>
          </a:prstGeom>
          <a:solidFill>
            <a:srgbClr val="FF086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5078845" y="5965414"/>
            <a:ext cx="1838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0.7m</a:t>
            </a:r>
            <a:r>
              <a:rPr lang="en-US" baseline="-25000" dirty="0" smtClean="0"/>
              <a:t>2</a:t>
            </a:r>
            <a:r>
              <a:rPr lang="en-US" dirty="0" smtClean="0"/>
              <a:t>+0.3m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cxnSp>
        <p:nvCxnSpPr>
          <p:cNvPr id="179" name="Straight Arrow Connector 178"/>
          <p:cNvCxnSpPr/>
          <p:nvPr/>
        </p:nvCxnSpPr>
        <p:spPr>
          <a:xfrm flipV="1">
            <a:off x="3896591" y="3941041"/>
            <a:ext cx="0" cy="2260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0" name="TextBox 179"/>
          <p:cNvSpPr txBox="1"/>
          <p:nvPr/>
        </p:nvSpPr>
        <p:spPr>
          <a:xfrm>
            <a:off x="2348057" y="3925626"/>
            <a:ext cx="1958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0.2b</a:t>
            </a:r>
            <a:r>
              <a:rPr lang="en-US" baseline="-25000" dirty="0" smtClean="0"/>
              <a:t>2</a:t>
            </a:r>
            <a:r>
              <a:rPr lang="en-US" dirty="0" smtClean="0"/>
              <a:t>+0.8b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cxnSp>
        <p:nvCxnSpPr>
          <p:cNvPr id="182" name="Curved Connector 181"/>
          <p:cNvCxnSpPr/>
          <p:nvPr/>
        </p:nvCxnSpPr>
        <p:spPr>
          <a:xfrm rot="16200000" flipH="1">
            <a:off x="859559" y="3579090"/>
            <a:ext cx="1978890" cy="827809"/>
          </a:xfrm>
          <a:prstGeom prst="curvedConnector3">
            <a:avLst>
              <a:gd name="adj1" fmla="val 100758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7" name="Curved Connector 186"/>
          <p:cNvCxnSpPr/>
          <p:nvPr/>
        </p:nvCxnSpPr>
        <p:spPr>
          <a:xfrm rot="5400000">
            <a:off x="6020954" y="3833091"/>
            <a:ext cx="2051052" cy="515506"/>
          </a:xfrm>
          <a:prstGeom prst="curvedConnector3">
            <a:avLst>
              <a:gd name="adj1" fmla="val 98973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Pentagon 60"/>
          <p:cNvSpPr/>
          <p:nvPr/>
        </p:nvSpPr>
        <p:spPr>
          <a:xfrm>
            <a:off x="0" y="530731"/>
            <a:ext cx="628316" cy="784729"/>
          </a:xfrm>
          <a:prstGeom prst="homePlat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1157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Canonical Correlation Analysis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0010" y="2318753"/>
            <a:ext cx="4166937" cy="9693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2000" y="3913605"/>
            <a:ext cx="5067300" cy="1130300"/>
          </a:xfrm>
          <a:prstGeom prst="rect">
            <a:avLst/>
          </a:prstGeom>
        </p:spPr>
      </p:pic>
      <p:sp>
        <p:nvSpPr>
          <p:cNvPr id="8" name="Pentagon 7"/>
          <p:cNvSpPr/>
          <p:nvPr/>
        </p:nvSpPr>
        <p:spPr>
          <a:xfrm>
            <a:off x="0" y="530731"/>
            <a:ext cx="628316" cy="784729"/>
          </a:xfrm>
          <a:prstGeom prst="homePlat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7212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Application of CCA to Cross-Domain Recommenders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Common users in two domains</a:t>
            </a:r>
          </a:p>
          <a:p>
            <a:r>
              <a:rPr lang="en-US" dirty="0" smtClean="0"/>
              <a:t>Dependent variables: items in target domain</a:t>
            </a:r>
          </a:p>
          <a:p>
            <a:r>
              <a:rPr lang="en-US" dirty="0" smtClean="0"/>
              <a:t>Independent variables: items in source domain</a:t>
            </a:r>
          </a:p>
          <a:p>
            <a:r>
              <a:rPr lang="en-US" dirty="0" smtClean="0"/>
              <a:t>Calculates components </a:t>
            </a:r>
            <a:r>
              <a:rPr lang="en-US" dirty="0"/>
              <a:t>of each </a:t>
            </a:r>
            <a:r>
              <a:rPr lang="en-US" dirty="0" smtClean="0"/>
              <a:t>domain</a:t>
            </a:r>
          </a:p>
          <a:p>
            <a:pPr lvl="1"/>
            <a:r>
              <a:rPr lang="en-US" dirty="0" smtClean="0"/>
              <a:t>2 sets of items</a:t>
            </a:r>
          </a:p>
          <a:p>
            <a:pPr lvl="1"/>
            <a:r>
              <a:rPr lang="en-US" dirty="0" smtClean="0"/>
              <a:t>most similar to </a:t>
            </a:r>
            <a:r>
              <a:rPr lang="en-US" dirty="0"/>
              <a:t>each other based on user rating </a:t>
            </a:r>
            <a:r>
              <a:rPr lang="en-US" dirty="0" smtClean="0"/>
              <a:t>behavior</a:t>
            </a:r>
          </a:p>
          <a:p>
            <a:r>
              <a:rPr lang="en-US" dirty="0" smtClean="0"/>
              <a:t>Determines how </a:t>
            </a:r>
            <a:r>
              <a:rPr lang="en-US" dirty="0"/>
              <a:t>much the two components are correlated to </a:t>
            </a:r>
            <a:r>
              <a:rPr lang="en-US" dirty="0" smtClean="0"/>
              <a:t>one another</a:t>
            </a:r>
            <a:endParaRPr lang="en-US" dirty="0"/>
          </a:p>
        </p:txBody>
      </p:sp>
      <p:sp>
        <p:nvSpPr>
          <p:cNvPr id="5" name="Pentagon 4"/>
          <p:cNvSpPr/>
          <p:nvPr/>
        </p:nvSpPr>
        <p:spPr>
          <a:xfrm>
            <a:off x="0" y="530731"/>
            <a:ext cx="628316" cy="784729"/>
          </a:xfrm>
          <a:prstGeom prst="homePlat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It Takes Two to Tango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F8C19-E2BE-3544-A970-95AE63285A5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375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mpExam 1">
      <a:dk1>
        <a:sysClr val="windowText" lastClr="000000"/>
      </a:dk1>
      <a:lt1>
        <a:sysClr val="window" lastClr="FFFFFF"/>
      </a:lt1>
      <a:dk2>
        <a:srgbClr val="3E3D2D"/>
      </a:dk2>
      <a:lt2>
        <a:srgbClr val="92B54E"/>
      </a:lt2>
      <a:accent1>
        <a:srgbClr val="8A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compExam 1">
    <a:dk1>
      <a:sysClr val="windowText" lastClr="000000"/>
    </a:dk1>
    <a:lt1>
      <a:sysClr val="window" lastClr="FFFFFF"/>
    </a:lt1>
    <a:dk2>
      <a:srgbClr val="3E3D2D"/>
    </a:dk2>
    <a:lt2>
      <a:srgbClr val="92B54E"/>
    </a:lt2>
    <a:accent1>
      <a:srgbClr val="8A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2334</TotalTime>
  <Words>2668</Words>
  <Application>Microsoft Macintosh PowerPoint</Application>
  <PresentationFormat>On-screen Show (4:3)</PresentationFormat>
  <Paragraphs>456</Paragraphs>
  <Slides>39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It Takes Two to Tango: an Exploration of Domain Pairs for Cross-Domain Collaborative Filtering</vt:lpstr>
      <vt:lpstr>Our Goals</vt:lpstr>
      <vt:lpstr>How We Got There: Ideas</vt:lpstr>
      <vt:lpstr>How We Got There: Papers</vt:lpstr>
      <vt:lpstr>Our Work</vt:lpstr>
      <vt:lpstr>Canonical Correlation Analysis</vt:lpstr>
      <vt:lpstr>Canonical Correlation Analysis (2)</vt:lpstr>
      <vt:lpstr>Canonical Correlation Analysis (3)</vt:lpstr>
      <vt:lpstr>Application of CCA to Cross-Domain Recommenders</vt:lpstr>
      <vt:lpstr>CCA-based Cross-Domain Recommender (CD-CCA)</vt:lpstr>
      <vt:lpstr>CD-CCA (2)</vt:lpstr>
      <vt:lpstr>PowerPoint Presentation</vt:lpstr>
      <vt:lpstr>The Design</vt:lpstr>
      <vt:lpstr>Yelp Dataset</vt:lpstr>
      <vt:lpstr>Which Pairs Can Tango?</vt:lpstr>
      <vt:lpstr>The Role of the Approach</vt:lpstr>
      <vt:lpstr>Experimental Setup</vt:lpstr>
      <vt:lpstr>Experimental Setup (2)</vt:lpstr>
      <vt:lpstr>Results: Mixed Results for RMSE  of Domain Pairs</vt:lpstr>
      <vt:lpstr>RMSE of Approaches are Correlated</vt:lpstr>
      <vt:lpstr>PowerPoint Presentation</vt:lpstr>
      <vt:lpstr>What is the Approach Effect on Recommendation Results?</vt:lpstr>
      <vt:lpstr>PowerPoint Presentation</vt:lpstr>
      <vt:lpstr>What Data Characteristics Affect Prediction Error?</vt:lpstr>
      <vt:lpstr>What Data Characteristics Affect Prediction Error?</vt:lpstr>
      <vt:lpstr>PowerPoint Presentation</vt:lpstr>
      <vt:lpstr>What Data Characteristics Affect Cross-Domain Recommendation Improvement?</vt:lpstr>
      <vt:lpstr>What Data Characteristics Affect Cross-Domain Recommendation Improvement? (2)</vt:lpstr>
      <vt:lpstr>What Data Characteristics Affect Cross-Domain Recommendation Improvement? (Single-Domain Features)</vt:lpstr>
      <vt:lpstr>What Data Characteristics Affect Cross-Domain Recommendation Improvement? (Cross-Domain Features)</vt:lpstr>
      <vt:lpstr>What Data Characteristics Affect Cross-Domain Recommendation Improvement? (4)</vt:lpstr>
      <vt:lpstr>PowerPoint Presentation</vt:lpstr>
      <vt:lpstr>What is the Nature of Good Domain-Pair Choices?</vt:lpstr>
      <vt:lpstr>Are domain pairs with high correlation suitable cross-domain pairs?</vt:lpstr>
      <vt:lpstr>Are domain pairs with high correlation suitable cross-domain pairs? (2)</vt:lpstr>
      <vt:lpstr>Is High CCA Enough?</vt:lpstr>
      <vt:lpstr>Conclusions</vt:lpstr>
      <vt:lpstr>Conclusions</vt:lpstr>
      <vt:lpstr>PowerPoint Presentation</vt:lpstr>
    </vt:vector>
  </TitlesOfParts>
  <Company>University of Pittsburgh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Takes Two to Tango: an Exploration of Domain Pairs for Cross-Domain Collaborative Filtering</dc:title>
  <dc:creator>Sherry Sahebi</dc:creator>
  <cp:lastModifiedBy>Sherry Sahebi</cp:lastModifiedBy>
  <cp:revision>267</cp:revision>
  <dcterms:created xsi:type="dcterms:W3CDTF">2015-07-20T22:01:09Z</dcterms:created>
  <dcterms:modified xsi:type="dcterms:W3CDTF">2015-09-18T12:09:14Z</dcterms:modified>
</cp:coreProperties>
</file>