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97" r:id="rId16"/>
    <p:sldId id="298" r:id="rId17"/>
    <p:sldId id="296" r:id="rId18"/>
    <p:sldId id="269" r:id="rId19"/>
    <p:sldId id="299" r:id="rId20"/>
    <p:sldId id="270" r:id="rId21"/>
    <p:sldId id="304" r:id="rId22"/>
    <p:sldId id="272" r:id="rId23"/>
    <p:sldId id="271" r:id="rId24"/>
    <p:sldId id="273" r:id="rId25"/>
    <p:sldId id="300" r:id="rId26"/>
    <p:sldId id="301" r:id="rId27"/>
    <p:sldId id="30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3" r:id="rId37"/>
    <p:sldId id="303" r:id="rId38"/>
    <p:sldId id="282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284" r:id="rId48"/>
    <p:sldId id="291" r:id="rId49"/>
    <p:sldId id="292" r:id="rId50"/>
    <p:sldId id="294" r:id="rId51"/>
    <p:sldId id="293" r:id="rId52"/>
    <p:sldId id="285" r:id="rId53"/>
    <p:sldId id="286" r:id="rId54"/>
    <p:sldId id="288" r:id="rId55"/>
    <p:sldId id="287" r:id="rId56"/>
    <p:sldId id="289" r:id="rId57"/>
    <p:sldId id="290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5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CE3A-DF80-46C9-BD66-675891C77F4C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55D2-9BAD-41CA-A4B1-D9729A7684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1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Data of user</a:t>
            </a:r>
            <a:r>
              <a:rPr lang="en-US" altLang="zh-CN" baseline="0" dirty="0" smtClean="0"/>
              <a:t> is far less than that of item. Thus a new rating of user will affect the user similarity more than item.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3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TimesNewRoman,Bold"/>
              </a:rPr>
              <a:t>Popularity-based Item Novelty:</a:t>
            </a:r>
            <a:r>
              <a:rPr lang="en-US" altLang="zh-CN" b="1" baseline="0" dirty="0" smtClean="0">
                <a:latin typeface="TimesNewRoman,Bold"/>
              </a:rPr>
              <a:t> Not very popular, seen by less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TimesNewRoman,Bold"/>
              </a:rPr>
              <a:t>Distance-based Item Novelty: large</a:t>
            </a:r>
            <a:r>
              <a:rPr lang="en-US" altLang="zh-CN" b="1" baseline="0" dirty="0" smtClean="0">
                <a:latin typeface="TimesNewRoman,Bold"/>
              </a:rPr>
              <a:t> distance than others. (Diversity)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5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Stop prob.: max.</a:t>
            </a:r>
            <a:r>
              <a:rPr lang="en-US" altLang="zh-CN" baseline="0" dirty="0" smtClean="0"/>
              <a:t> item similarity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 on CF or Content-based</a:t>
            </a:r>
          </a:p>
          <a:p>
            <a:r>
              <a:rPr lang="en-US" altLang="zh-CN" baseline="0" dirty="0" smtClean="0"/>
              <a:t>Rec Rating: Expectation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2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Alpha:</a:t>
            </a:r>
            <a:r>
              <a:rPr lang="en-US" altLang="zh-CN" baseline="0" dirty="0" smtClean="0"/>
              <a:t> how much friend k influence </a:t>
            </a:r>
            <a:r>
              <a:rPr lang="en-US" altLang="zh-CN" baseline="0" dirty="0" err="1" smtClean="0"/>
              <a:t>i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Fi: friends in SNS</a:t>
            </a:r>
          </a:p>
          <a:p>
            <a:r>
              <a:rPr lang="en-US" altLang="zh-CN" baseline="0" dirty="0" err="1" smtClean="0"/>
              <a:t>Cij</a:t>
            </a:r>
            <a:r>
              <a:rPr lang="en-US" altLang="zh-CN" baseline="0" dirty="0" smtClean="0"/>
              <a:t>: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more weight to the loss function when dealing with observed entries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Yij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than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Yij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4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7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8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8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7187"/>
            <a:ext cx="10515600" cy="7905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9537"/>
            <a:ext cx="10515600" cy="47974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38200" y="1147762"/>
            <a:ext cx="10515600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92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8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18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F973-A1B5-4BC2-8940-646E8D866A85}" type="datetimeFigureOut">
              <a:rPr lang="zh-CN" altLang="en-US" smtClean="0"/>
              <a:t>2016/3/25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Recommender System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3405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Wenkai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Mo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61143" y="1122363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8915" y="3558269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Clustering - CF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Cluster customers into categories based on preferences and past purchases</a:t>
            </a:r>
          </a:p>
          <a:p>
            <a:r>
              <a:rPr lang="en-US" altLang="zh-CN" dirty="0" smtClean="0"/>
              <a:t>Computer recommendations at the cluster level: all customers within a cluster receive the same recommendations.</a:t>
            </a:r>
          </a:p>
          <a:p>
            <a:endParaRPr lang="en-US" altLang="zh-CN" dirty="0"/>
          </a:p>
          <a:p>
            <a:r>
              <a:rPr lang="en-US" altLang="zh-CN" dirty="0" smtClean="0"/>
              <a:t>+ Easy and faster</a:t>
            </a:r>
          </a:p>
          <a:p>
            <a:r>
              <a:rPr lang="en-US" altLang="zh-CN" dirty="0" smtClean="0"/>
              <a:t>-  Less personalized</a:t>
            </a:r>
          </a:p>
        </p:txBody>
      </p:sp>
    </p:spTree>
    <p:extLst>
      <p:ext uri="{BB962C8B-B14F-4D97-AF65-F5344CB8AC3E}">
        <p14:creationId xmlns:p14="http://schemas.microsoft.com/office/powerpoint/2010/main" val="152873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Association rules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Past purchases used to find relationships of common purchases.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42" y="1936296"/>
            <a:ext cx="8316278" cy="42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Association rules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+ Fast </a:t>
            </a:r>
            <a:r>
              <a:rPr lang="en-US" altLang="zh-CN" dirty="0"/>
              <a:t>to </a:t>
            </a:r>
            <a:r>
              <a:rPr lang="en-US" altLang="zh-CN" dirty="0" smtClean="0"/>
              <a:t>implement </a:t>
            </a:r>
          </a:p>
          <a:p>
            <a:r>
              <a:rPr lang="en-US" altLang="zh-CN" dirty="0"/>
              <a:t>+ Fast to execute</a:t>
            </a:r>
          </a:p>
          <a:p>
            <a:r>
              <a:rPr lang="en-US" altLang="zh-CN" dirty="0"/>
              <a:t>+ Not much storage space </a:t>
            </a:r>
            <a:r>
              <a:rPr lang="en-US" altLang="zh-CN" dirty="0" smtClean="0"/>
              <a:t>required</a:t>
            </a:r>
          </a:p>
          <a:p>
            <a:r>
              <a:rPr lang="en-US" altLang="zh-CN" dirty="0"/>
              <a:t>+ Very successful in broad applications for </a:t>
            </a:r>
            <a:r>
              <a:rPr lang="en-US" altLang="zh-CN" dirty="0" smtClean="0"/>
              <a:t>large populations</a:t>
            </a:r>
            <a:r>
              <a:rPr lang="en-US" altLang="zh-CN" dirty="0"/>
              <a:t>, such as shelf layout in retail </a:t>
            </a:r>
            <a:r>
              <a:rPr lang="en-US" altLang="zh-CN" dirty="0" smtClean="0"/>
              <a:t>stores</a:t>
            </a:r>
          </a:p>
          <a:p>
            <a:endParaRPr lang="en-US" altLang="zh-CN" dirty="0"/>
          </a:p>
          <a:p>
            <a:r>
              <a:rPr lang="en-US" altLang="zh-CN" dirty="0"/>
              <a:t>- Not suitable if preferences change rapidly</a:t>
            </a:r>
          </a:p>
          <a:p>
            <a:r>
              <a:rPr lang="en-US" altLang="zh-CN" dirty="0"/>
              <a:t>- Rules can be used only when enough data </a:t>
            </a:r>
            <a:r>
              <a:rPr lang="en-US" altLang="zh-CN" dirty="0" smtClean="0"/>
              <a:t>validates them</a:t>
            </a:r>
            <a:r>
              <a:rPr lang="en-US" altLang="zh-CN" dirty="0"/>
              <a:t>. False associations can </a:t>
            </a:r>
            <a:r>
              <a:rPr lang="en-US" altLang="zh-CN" dirty="0" smtClean="0"/>
              <a:t>arise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Factorization – </a:t>
            </a:r>
            <a:r>
              <a:rPr lang="en-US" altLang="zh-CN" dirty="0"/>
              <a:t>CF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6843"/>
            <a:ext cx="9206650" cy="50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Factorization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Frequentists </a:t>
            </a:r>
          </a:p>
          <a:p>
            <a:pPr lvl="1"/>
            <a:r>
              <a:rPr lang="en-US" altLang="zh-CN" dirty="0" smtClean="0"/>
              <a:t>SVD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SVD++ (Implicit Feedback)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632565" y="2267857"/>
            <a:ext cx="8926870" cy="1220107"/>
            <a:chOff x="1484086" y="2016125"/>
            <a:chExt cx="8926870" cy="12201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086" y="2016125"/>
              <a:ext cx="8926870" cy="988332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3628571" y="2743200"/>
              <a:ext cx="297542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4177566" y="2774567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Loss Function</a:t>
              </a:r>
              <a:endParaRPr lang="zh-CN" altLang="en-US" sz="2400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257143" y="2760053"/>
              <a:ext cx="297542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806138" y="2774567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Regularization</a:t>
              </a:r>
              <a:endParaRPr lang="zh-CN" altLang="en-US" sz="2400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451" y="4144509"/>
            <a:ext cx="5854062" cy="14671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37949" y="5611656"/>
            <a:ext cx="86214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Koren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Y. Factorization meets the neighborhood: a multifaceted collaborative filtering model[C]//Proceedings of the 14th ACM SIGKDD international conference on Knowledge discovery and data mining. ACM, 2008: 426-434.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087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Factorization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Frequentists - Sparsity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2435678"/>
            <a:ext cx="6395457" cy="16138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3714" y="5762407"/>
            <a:ext cx="100003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Ning X,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Karypis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G. Slim: Sparse linear methods for top-n recommender systems[C]//Data Mining (ICDM), 2011 IEEE 11th International Conference on. IEEE, 2011: 497-506.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30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Factorization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Frequentists - </a:t>
            </a:r>
            <a:r>
              <a:rPr lang="en-US" altLang="zh-CN" dirty="0" err="1" smtClean="0"/>
              <a:t>Neighbour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8971" y="5762407"/>
            <a:ext cx="112340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/>
              <a:t>Kabbur</a:t>
            </a:r>
            <a:r>
              <a:rPr lang="en-US" altLang="zh-CN" dirty="0"/>
              <a:t> S, Ning X, </a:t>
            </a:r>
            <a:r>
              <a:rPr lang="en-US" altLang="zh-CN" dirty="0" err="1"/>
              <a:t>Karypis</a:t>
            </a:r>
            <a:r>
              <a:rPr lang="en-US" altLang="zh-CN" dirty="0"/>
              <a:t> G. </a:t>
            </a:r>
            <a:r>
              <a:rPr lang="en-US" altLang="zh-CN" dirty="0" err="1"/>
              <a:t>Fism</a:t>
            </a:r>
            <a:r>
              <a:rPr lang="en-US" altLang="zh-CN" dirty="0"/>
              <a:t>: factored item similarity models for top-n recommender systems[C]//Proceedings of the 19th ACM SIGKDD international conference on Knowledge discovery and data mining. ACM, 2013: 659-667.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48" y="2728802"/>
            <a:ext cx="7017377" cy="13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Factorization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Bayesians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0121"/>
            <a:ext cx="2790825" cy="308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6" y="3074534"/>
            <a:ext cx="4343400" cy="923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986" y="4230234"/>
            <a:ext cx="6608016" cy="9010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4744" y="6138336"/>
            <a:ext cx="7801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Salakhutdinov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R,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Mnih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A. Probabilistic matrix factorization[C]. NIPS, 2011.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69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Restricted Boltzmann </a:t>
            </a:r>
            <a:r>
              <a:rPr lang="en-US" altLang="zh-CN" dirty="0" smtClean="0"/>
              <a:t>Machine – CF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2" y="1396497"/>
            <a:ext cx="7136130" cy="4931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5310" y="285855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Contract Divergence</a:t>
            </a:r>
            <a:endParaRPr lang="zh-CN" altLang="en-US" sz="2800" dirty="0"/>
          </a:p>
        </p:txBody>
      </p:sp>
      <p:sp>
        <p:nvSpPr>
          <p:cNvPr id="8" name="下箭头 7"/>
          <p:cNvSpPr/>
          <p:nvPr/>
        </p:nvSpPr>
        <p:spPr>
          <a:xfrm rot="10800000">
            <a:off x="7848600" y="2286000"/>
            <a:ext cx="853440" cy="242316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10088880" y="2286000"/>
            <a:ext cx="853440" cy="242316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54962" y="3443330"/>
            <a:ext cx="79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Train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821058" y="3443329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Predict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12615" y="5866489"/>
            <a:ext cx="477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Can update to </a:t>
            </a:r>
            <a:r>
              <a:rPr lang="en-US" altLang="zh-CN" sz="2400" b="1" dirty="0" smtClean="0"/>
              <a:t>Deep </a:t>
            </a:r>
            <a:r>
              <a:rPr lang="en-US" altLang="zh-CN" sz="2400" b="1" dirty="0"/>
              <a:t>Belief </a:t>
            </a:r>
            <a:r>
              <a:rPr lang="en-US" altLang="zh-CN" sz="2400" b="1" dirty="0" smtClean="0"/>
              <a:t>Networks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65177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Restricted Boltzmann Machine – CF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Salakhutdinov</a:t>
            </a:r>
            <a:r>
              <a:rPr lang="en-US" altLang="zh-CN" dirty="0"/>
              <a:t> R, </a:t>
            </a:r>
            <a:r>
              <a:rPr lang="en-US" altLang="zh-CN" dirty="0" err="1"/>
              <a:t>Mnih</a:t>
            </a:r>
            <a:r>
              <a:rPr lang="en-US" altLang="zh-CN" dirty="0"/>
              <a:t> A, Hinton G. Restricted Boltzmann machines for collaborative filtering[C]//Proceedings of the 24th international conference on Machine learning. ACM, 2007: 791-798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Georgiev</a:t>
            </a:r>
            <a:r>
              <a:rPr lang="en-US" altLang="zh-CN" dirty="0"/>
              <a:t> K, </a:t>
            </a:r>
            <a:r>
              <a:rPr lang="en-US" altLang="zh-CN" dirty="0" err="1"/>
              <a:t>Nakov</a:t>
            </a:r>
            <a:r>
              <a:rPr lang="en-US" altLang="zh-CN" dirty="0"/>
              <a:t> P. A non-</a:t>
            </a:r>
            <a:r>
              <a:rPr lang="en-US" altLang="zh-CN" dirty="0" err="1"/>
              <a:t>iid</a:t>
            </a:r>
            <a:r>
              <a:rPr lang="en-US" altLang="zh-CN" dirty="0"/>
              <a:t> framework for collaborative filtering with restricted </a:t>
            </a:r>
            <a:r>
              <a:rPr lang="en-US" altLang="zh-CN" dirty="0" err="1"/>
              <a:t>boltzmann</a:t>
            </a:r>
            <a:r>
              <a:rPr lang="en-US" altLang="zh-CN" dirty="0"/>
              <a:t> machines[C]//Proceedings of the 30th International Conference on Machine Learning (ICML-13). 2013: 1148-1156.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478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The Recommender Problem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372" y="1856095"/>
            <a:ext cx="9505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a 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utility function </a:t>
            </a:r>
            <a:r>
              <a:rPr lang="en-US" altLang="zh-C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en-US" altLang="zh-C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a user will 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zh-C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item.</a:t>
            </a:r>
            <a:endParaRPr lang="zh-C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Recurrent Neural Network – CF 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838200" y="1379537"/>
            <a:ext cx="10515600" cy="4797426"/>
          </a:xfrm>
        </p:spPr>
        <p:txBody>
          <a:bodyPr/>
          <a:lstStyle/>
          <a:p>
            <a:r>
              <a:rPr lang="en-US" altLang="zh-CN" dirty="0" smtClean="0"/>
              <a:t>Model Sequences. (music recommendation, film recommendation, etc.)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92" y="2320670"/>
            <a:ext cx="9386888" cy="40880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87880" y="3995372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723640" y="286512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linear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734893" y="418003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linear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785" y="4695826"/>
            <a:ext cx="2962275" cy="1219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61" y="1920745"/>
            <a:ext cx="4064847" cy="712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220" y="1842672"/>
            <a:ext cx="3305130" cy="8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Tensor Regression - CF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17" y="1521527"/>
            <a:ext cx="3343275" cy="96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17" y="2650303"/>
            <a:ext cx="3667125" cy="666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3650554"/>
            <a:ext cx="4229100" cy="895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73680" y="5362691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Park S T, Chu W. Pairwise preference regression for cold-start recommendation[C]//Proceedings of the third ACM conference on Recommender systems. ACM, 2009: 21-28.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687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</a:t>
            </a:r>
            <a:r>
              <a:rPr lang="en-US" altLang="zh-CN" dirty="0" smtClean="0"/>
              <a:t>CF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Cold </a:t>
            </a:r>
            <a:r>
              <a:rPr lang="en-US" altLang="zh-CN" dirty="0" smtClean="0"/>
              <a:t>Start</a:t>
            </a:r>
          </a:p>
          <a:p>
            <a:pPr lvl="1"/>
            <a:r>
              <a:rPr lang="en-US" altLang="zh-CN" dirty="0"/>
              <a:t>It needs to have enough users in the system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New items need to get enough ratings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 smtClean="0"/>
          </a:p>
          <a:p>
            <a:r>
              <a:rPr lang="en-US" altLang="zh-CN" dirty="0"/>
              <a:t>Sparsity:</a:t>
            </a:r>
          </a:p>
          <a:p>
            <a:pPr lvl="1"/>
            <a:r>
              <a:rPr lang="en-US" altLang="zh-CN" dirty="0"/>
              <a:t>it is hard to find users who rated the same items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Popularity Bias:</a:t>
            </a:r>
          </a:p>
          <a:p>
            <a:pPr lvl="1"/>
            <a:r>
              <a:rPr lang="en-US" altLang="zh-CN" dirty="0"/>
              <a:t>Cannot recommend items to users with unique tastes.</a:t>
            </a:r>
          </a:p>
          <a:p>
            <a:pPr lvl="1"/>
            <a:r>
              <a:rPr lang="en-US" altLang="zh-CN" dirty="0"/>
              <a:t>Tends to recommend popular items.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24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b="1" dirty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dirty="0" smtClean="0"/>
              <a:t>Ranking</a:t>
            </a:r>
          </a:p>
          <a:p>
            <a:r>
              <a:rPr lang="en-US" altLang="zh-CN" dirty="0" smtClean="0"/>
              <a:t>Diversity</a:t>
            </a:r>
          </a:p>
          <a:p>
            <a:r>
              <a:rPr lang="en-US" altLang="zh-CN" dirty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23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Recommendations are based on </a:t>
            </a:r>
            <a:r>
              <a:rPr lang="en-US" altLang="zh-CN" dirty="0" smtClean="0"/>
              <a:t>the information </a:t>
            </a:r>
            <a:r>
              <a:rPr lang="en-US" altLang="zh-CN" dirty="0"/>
              <a:t>on the </a:t>
            </a:r>
            <a:r>
              <a:rPr lang="en-US" altLang="zh-CN" i="1" dirty="0"/>
              <a:t>content </a:t>
            </a:r>
            <a:r>
              <a:rPr lang="en-US" altLang="zh-CN" dirty="0"/>
              <a:t>of items rather </a:t>
            </a:r>
            <a:r>
              <a:rPr lang="en-US" altLang="zh-CN" dirty="0" smtClean="0"/>
              <a:t>than on </a:t>
            </a:r>
            <a:r>
              <a:rPr lang="en-US" altLang="zh-CN" dirty="0"/>
              <a:t>other users’ opinions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Use a machine learning algorithm to </a:t>
            </a:r>
            <a:r>
              <a:rPr lang="en-US" altLang="zh-CN" dirty="0" smtClean="0"/>
              <a:t>model the </a:t>
            </a:r>
            <a:r>
              <a:rPr lang="en-US" altLang="zh-CN" dirty="0"/>
              <a:t>users' preferences from examples based </a:t>
            </a:r>
            <a:r>
              <a:rPr lang="en-US" altLang="zh-CN" dirty="0" smtClean="0"/>
              <a:t>on a </a:t>
            </a:r>
            <a:r>
              <a:rPr lang="en-US" altLang="zh-CN" dirty="0"/>
              <a:t>description of the content.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27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Topic Regression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3" y="1925178"/>
            <a:ext cx="5490028" cy="26196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38771" y="2126173"/>
            <a:ext cx="4953000" cy="2670402"/>
            <a:chOff x="6691086" y="3029403"/>
            <a:chExt cx="4953000" cy="26704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8857" y="3029403"/>
              <a:ext cx="4724400" cy="3333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1086" y="3375705"/>
              <a:ext cx="4953000" cy="23241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0543857" y="4189185"/>
            <a:ext cx="547914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0485" y="5762407"/>
            <a:ext cx="112921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Wang C,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Blei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D M. Collaborative topic modeling for recommending scientific articles[C]//Proceedings of the 17th ACM SIGKDD international conference on Knowledge discovery and data mining. ACM, 2011: 448-456.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18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Deep Learning – Consider Noise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692" y="5350149"/>
            <a:ext cx="613954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Wang H, Wang N, Yeung D Y. Collaborative deep learning for recommender systems[C]//Proceedings of the 21th ACM SIGKDD International Conference on Knowledge Discovery and Data Mining. ACM, 2015: 1235-1244.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2" y="2071419"/>
            <a:ext cx="5187043" cy="3148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172" y="1235528"/>
            <a:ext cx="49911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Content + CF -&gt; Hybrid -&gt; Cold Start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62" y="1960109"/>
            <a:ext cx="6894339" cy="15378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45714" y="3135086"/>
            <a:ext cx="813987" cy="362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65362" y="5253633"/>
            <a:ext cx="725714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Saveski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Mantrach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A. Item cold-start recommendations: learning local collective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embeddings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[C]//Proceedings of the 8th ACM Conference on Recommender Systems. ACM, 2014: 89-96.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66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+ No need for data on other users.</a:t>
            </a:r>
          </a:p>
          <a:p>
            <a:r>
              <a:rPr lang="en-US" altLang="zh-CN" dirty="0"/>
              <a:t>+ No cold-start or sparsity problems.</a:t>
            </a:r>
          </a:p>
          <a:p>
            <a:r>
              <a:rPr lang="en-US" altLang="zh-CN" dirty="0"/>
              <a:t>+ Can recommend to users with unique tastes.</a:t>
            </a:r>
          </a:p>
          <a:p>
            <a:r>
              <a:rPr lang="en-US" altLang="zh-CN" dirty="0"/>
              <a:t>+ Can recommend new and unpopular items</a:t>
            </a:r>
          </a:p>
          <a:p>
            <a:r>
              <a:rPr lang="en-US" altLang="zh-CN" dirty="0" smtClean="0"/>
              <a:t>+ </a:t>
            </a:r>
            <a:r>
              <a:rPr lang="en-US" altLang="zh-CN" dirty="0"/>
              <a:t>Can provide explanations of </a:t>
            </a:r>
            <a:r>
              <a:rPr lang="en-US" altLang="zh-CN" dirty="0" smtClean="0"/>
              <a:t>recommended items </a:t>
            </a:r>
            <a:r>
              <a:rPr lang="en-US" altLang="zh-CN" dirty="0"/>
              <a:t>by listing content-features that caused </a:t>
            </a:r>
            <a:r>
              <a:rPr lang="en-US" altLang="zh-CN" dirty="0" smtClean="0"/>
              <a:t>an item </a:t>
            </a:r>
            <a:r>
              <a:rPr lang="en-US" altLang="zh-CN" dirty="0"/>
              <a:t>to be recommended.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32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Content-based Recommendation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- Only for content that can be encoded as </a:t>
            </a:r>
            <a:r>
              <a:rPr lang="en-US" altLang="zh-CN" dirty="0" smtClean="0"/>
              <a:t>meaningful features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- Some types of items (e.g. movies, music)are not </a:t>
            </a:r>
            <a:r>
              <a:rPr lang="en-US" altLang="zh-CN" dirty="0" smtClean="0"/>
              <a:t>amenable to </a:t>
            </a:r>
            <a:r>
              <a:rPr lang="en-US" altLang="zh-CN" dirty="0"/>
              <a:t>easy feature extraction methods</a:t>
            </a:r>
          </a:p>
          <a:p>
            <a:r>
              <a:rPr lang="en-US" altLang="zh-CN" dirty="0"/>
              <a:t>- Even for texts, IR techniques cannot consider </a:t>
            </a:r>
            <a:r>
              <a:rPr lang="en-US" altLang="zh-CN" dirty="0" smtClean="0"/>
              <a:t>multimedia information</a:t>
            </a:r>
            <a:r>
              <a:rPr lang="en-US" altLang="zh-CN" dirty="0"/>
              <a:t>, aesthetic qualities, download time: a </a:t>
            </a:r>
            <a:r>
              <a:rPr lang="en-US" altLang="zh-CN" dirty="0" smtClean="0"/>
              <a:t>positive rating </a:t>
            </a:r>
            <a:r>
              <a:rPr lang="en-US" altLang="zh-CN" dirty="0"/>
              <a:t>could be not related to the presence of </a:t>
            </a:r>
            <a:r>
              <a:rPr lang="en-US" altLang="zh-CN" dirty="0" smtClean="0"/>
              <a:t>certain keywords</a:t>
            </a:r>
            <a:endParaRPr lang="en-US" altLang="zh-CN" dirty="0"/>
          </a:p>
          <a:p>
            <a:r>
              <a:rPr lang="en-US" altLang="zh-CN" dirty="0"/>
              <a:t>- Users’ tastes must be represented as a learnable function </a:t>
            </a:r>
            <a:r>
              <a:rPr lang="en-US" altLang="zh-CN" dirty="0" smtClean="0"/>
              <a:t>of these </a:t>
            </a:r>
            <a:r>
              <a:rPr lang="en-US" altLang="zh-CN" dirty="0"/>
              <a:t>content features.</a:t>
            </a:r>
          </a:p>
          <a:p>
            <a:r>
              <a:rPr lang="en-US" altLang="zh-CN" dirty="0"/>
              <a:t>- Hard to exploit quality judgements of other users.</a:t>
            </a:r>
          </a:p>
          <a:p>
            <a:r>
              <a:rPr lang="en-US" altLang="zh-CN" dirty="0"/>
              <a:t>- Difficult to implement serendipity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752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dirty="0" smtClean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dirty="0" smtClean="0"/>
              <a:t>Ranking</a:t>
            </a:r>
          </a:p>
          <a:p>
            <a:r>
              <a:rPr lang="en-US" altLang="zh-CN" dirty="0" smtClean="0"/>
              <a:t>Diversity</a:t>
            </a:r>
          </a:p>
          <a:p>
            <a:r>
              <a:rPr lang="en-US" altLang="zh-CN" dirty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537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dirty="0"/>
              <a:t>Content-based Recommendations</a:t>
            </a:r>
          </a:p>
          <a:p>
            <a:r>
              <a:rPr lang="en-US" altLang="zh-CN" b="1" dirty="0" smtClean="0"/>
              <a:t>Context-based Recommendations</a:t>
            </a:r>
          </a:p>
          <a:p>
            <a:r>
              <a:rPr lang="en-US" altLang="zh-CN" dirty="0" smtClean="0"/>
              <a:t>Ranking</a:t>
            </a:r>
          </a:p>
          <a:p>
            <a:r>
              <a:rPr lang="en-US" altLang="zh-CN" dirty="0" smtClean="0"/>
              <a:t>Diversity</a:t>
            </a:r>
          </a:p>
          <a:p>
            <a:r>
              <a:rPr lang="en-US" altLang="zh-CN" dirty="0" smtClean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39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Context-based Recommendations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Context is a dynamic set </a:t>
            </a:r>
            <a:r>
              <a:rPr lang="en-US" altLang="zh-CN" dirty="0" smtClean="0"/>
              <a:t>of factors </a:t>
            </a:r>
            <a:r>
              <a:rPr lang="en-US" altLang="zh-CN" dirty="0"/>
              <a:t>describing the </a:t>
            </a:r>
            <a:r>
              <a:rPr lang="en-US" altLang="zh-CN" dirty="0" smtClean="0"/>
              <a:t>state of </a:t>
            </a:r>
            <a:r>
              <a:rPr lang="en-US" altLang="zh-CN" dirty="0"/>
              <a:t>the user at the </a:t>
            </a:r>
            <a:r>
              <a:rPr lang="en-US" altLang="zh-CN" dirty="0" smtClean="0"/>
              <a:t>moment of the </a:t>
            </a:r>
            <a:r>
              <a:rPr lang="en-US" altLang="zh-CN" dirty="0"/>
              <a:t>user's </a:t>
            </a:r>
            <a:r>
              <a:rPr lang="en-US" altLang="zh-CN" dirty="0" smtClean="0"/>
              <a:t>experience.</a:t>
            </a:r>
          </a:p>
          <a:p>
            <a:r>
              <a:rPr lang="en-US" altLang="zh-CN" dirty="0"/>
              <a:t>Context factors can </a:t>
            </a:r>
            <a:r>
              <a:rPr lang="en-US" altLang="zh-CN" dirty="0" smtClean="0"/>
              <a:t>rapidly change </a:t>
            </a:r>
            <a:r>
              <a:rPr lang="en-US" altLang="zh-CN" dirty="0"/>
              <a:t>and affect how </a:t>
            </a:r>
            <a:r>
              <a:rPr lang="en-US" altLang="zh-CN" dirty="0" smtClean="0"/>
              <a:t>the user </a:t>
            </a:r>
            <a:r>
              <a:rPr lang="en-US" altLang="zh-CN" dirty="0"/>
              <a:t>perceives an </a:t>
            </a:r>
            <a:r>
              <a:rPr lang="en-US" altLang="zh-CN" dirty="0" smtClean="0"/>
              <a:t>item. For example, temporal, spatial, social,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8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Pre-filtering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92" y="1397317"/>
            <a:ext cx="8099108" cy="52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53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Post-filtering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0" y="1423035"/>
            <a:ext cx="6396990" cy="4809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4236"/>
            <a:ext cx="701675" cy="4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7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Tensor Factorization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281112"/>
            <a:ext cx="9248775" cy="53174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72500" y="6007100"/>
            <a:ext cx="1714500" cy="59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054828" y="1281112"/>
            <a:ext cx="464343" cy="472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429750" y="1281112"/>
            <a:ext cx="272868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Karatzoglou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Amatriain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X,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Baltrunas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L, et al. Multiverse recommendation: n-dimensional tensor factorization for context-aware collaborative filtering[C]//Proceedings of the fourth ACM conference on Recommender systems. ACM, 2010: 79-86.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96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Factorization Machines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1357312"/>
            <a:ext cx="7458076" cy="49643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67550" y="5939756"/>
            <a:ext cx="1714500" cy="59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8150" y="1357312"/>
            <a:ext cx="394788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Rendle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S,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Gantner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Z,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Freudenthaler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C, et al. Fast context-aware recommendations with factorization machines[C]//Proceedings of the 34th international ACM SIGIR conference on Research and development in Information Retrieval. ACM, 2011: 635-644.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58150" y="3879366"/>
            <a:ext cx="394788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Rendle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S. Factorization machines[C]//Data Mining (ICDM), 2010 IEEE 10th International Conference on. IEEE, 2010: 995-1000.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70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Time-awareness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8000" y="5834521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Koren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Y. Collaborative filtering with temporal dynamics[J]. Communications of the ACM, 2010, 53(4): 89-97.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3024"/>
            <a:ext cx="6692945" cy="927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590" y="4808431"/>
            <a:ext cx="4671410" cy="102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590" y="4130974"/>
            <a:ext cx="4185860" cy="6257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90" y="3232413"/>
            <a:ext cx="3489960" cy="8633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195" y="2557593"/>
            <a:ext cx="3305436" cy="6231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2523204"/>
            <a:ext cx="3354975" cy="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2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Context-based Recommendations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Zhao Z, Cheng Z, Hong L, et al. Improving User Topic Interest Profiles by Behavior Factorization[C]//Proceedings of the 24th International Conference on World Wide Web. International World Wide Web Conferences Steering Committee, 2015: 1406-1416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Yang S H, Long B, </a:t>
            </a:r>
            <a:r>
              <a:rPr lang="en-US" altLang="zh-CN" dirty="0" err="1"/>
              <a:t>Smola</a:t>
            </a:r>
            <a:r>
              <a:rPr lang="en-US" altLang="zh-CN" dirty="0"/>
              <a:t> A J, et al. Collaborative competitive filtering: learning recommender using context of user choice[C]//Proceedings of the 34th international ACM SIGIR conference on Research and development in Information Retrieval. ACM, 2011: 295-304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Nguyen T V, </a:t>
            </a:r>
            <a:r>
              <a:rPr lang="en-US" altLang="zh-CN" dirty="0" err="1"/>
              <a:t>Karatzoglou</a:t>
            </a:r>
            <a:r>
              <a:rPr lang="en-US" altLang="zh-CN" dirty="0"/>
              <a:t> A, </a:t>
            </a:r>
            <a:r>
              <a:rPr lang="en-US" altLang="zh-CN" dirty="0" err="1"/>
              <a:t>Baltrunas</a:t>
            </a:r>
            <a:r>
              <a:rPr lang="en-US" altLang="zh-CN" dirty="0"/>
              <a:t> L. Gaussian process factorization machines for context-aware recommendations[C]//Proceedings of the 37th international ACM SIGIR conference on Research &amp; development in information retrieval. ACM, 2014: 63-72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Zhang Y, Zhang M, Zhang Y, et al. Daily-Aware Personalized Recommendation based on Feature-Level Time Series Analysis[C]//Proceedings of the 24th International Conference on World Wide Web. International World Wide Web Conferences Steering Committee, 2015: 1373-1383.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711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dirty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b="1" dirty="0" smtClean="0"/>
              <a:t>Ranking</a:t>
            </a:r>
          </a:p>
          <a:p>
            <a:r>
              <a:rPr lang="en-US" altLang="zh-CN" dirty="0" smtClean="0"/>
              <a:t>Diversity</a:t>
            </a:r>
          </a:p>
          <a:p>
            <a:r>
              <a:rPr lang="en-US" altLang="zh-CN" dirty="0" smtClean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371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Learning to 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Pointwise</a:t>
            </a:r>
          </a:p>
          <a:p>
            <a:endParaRPr lang="en-US" altLang="zh-CN" dirty="0"/>
          </a:p>
          <a:p>
            <a:r>
              <a:rPr lang="en-US" altLang="zh-CN" dirty="0"/>
              <a:t>Ranking function minimizes loss function </a:t>
            </a:r>
            <a:r>
              <a:rPr lang="en-US" altLang="zh-CN" dirty="0" smtClean="0"/>
              <a:t>defined on </a:t>
            </a:r>
            <a:r>
              <a:rPr lang="en-US" altLang="zh-CN" dirty="0"/>
              <a:t>individual relevance judgment e.g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Ranking score based on regression </a:t>
            </a:r>
            <a:r>
              <a:rPr lang="en-US" altLang="zh-CN" dirty="0" smtClean="0"/>
              <a:t>or classification</a:t>
            </a:r>
          </a:p>
          <a:p>
            <a:endParaRPr lang="en-US" altLang="zh-CN" dirty="0"/>
          </a:p>
          <a:p>
            <a:r>
              <a:rPr lang="en-US" altLang="zh-CN" dirty="0"/>
              <a:t>Ordinal regression, Logistic regression, SVM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96" y="1500420"/>
            <a:ext cx="2538448" cy="29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68" y="2863931"/>
            <a:ext cx="3916463" cy="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1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Collaborative Filtering</a:t>
            </a:r>
          </a:p>
          <a:p>
            <a:r>
              <a:rPr lang="en-US" altLang="zh-CN" dirty="0" smtClean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dirty="0" smtClean="0"/>
              <a:t>Ranking</a:t>
            </a:r>
          </a:p>
          <a:p>
            <a:r>
              <a:rPr lang="en-US" altLang="zh-CN" dirty="0" smtClean="0"/>
              <a:t>Diversity</a:t>
            </a:r>
          </a:p>
          <a:p>
            <a:r>
              <a:rPr lang="en-US" altLang="zh-CN" dirty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771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to 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Pairwise</a:t>
            </a:r>
          </a:p>
          <a:p>
            <a:endParaRPr lang="en-US" altLang="zh-CN" dirty="0"/>
          </a:p>
          <a:p>
            <a:r>
              <a:rPr lang="en-US" altLang="zh-CN" dirty="0"/>
              <a:t>Loss function is defined on </a:t>
            </a:r>
            <a:r>
              <a:rPr lang="en-US" altLang="zh-CN" dirty="0" smtClean="0"/>
              <a:t>pair-wise preferences</a:t>
            </a:r>
          </a:p>
          <a:p>
            <a:endParaRPr lang="en-US" altLang="zh-CN" dirty="0"/>
          </a:p>
          <a:p>
            <a:r>
              <a:rPr lang="en-US" altLang="zh-CN" dirty="0"/>
              <a:t>Goal: minimize number of inversions </a:t>
            </a:r>
            <a:r>
              <a:rPr lang="en-US" altLang="zh-CN" dirty="0" smtClean="0"/>
              <a:t>in ranking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1" y="1379537"/>
            <a:ext cx="5406180" cy="451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86" y="2346022"/>
            <a:ext cx="1704387" cy="7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42160" y="5715298"/>
            <a:ext cx="81076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Rendle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S,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Freudenthaler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C,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Gantner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Z, et al. BPR: Bayesian personalized ranking from implicit feedback[C]//Proceedings of the twenty-fifth conference on uncertainty in artificial intelligence. AUAI Press, 2009: 452-461.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2" y="1427797"/>
            <a:ext cx="3098524" cy="5686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" y="1996440"/>
            <a:ext cx="2242721" cy="710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" y="2835592"/>
            <a:ext cx="5057775" cy="2314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744" y="1428571"/>
            <a:ext cx="3040499" cy="568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744" y="1996440"/>
            <a:ext cx="2710816" cy="9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1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Pairwise Tensor Regression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92" y="1619250"/>
            <a:ext cx="6623650" cy="1367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36280" y="2636520"/>
            <a:ext cx="960120" cy="5029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48000" y="5497175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Park S T, Chu W. Pairwise preference regression for cold-start recommendation[C]//Proceedings of the third ACM conference on Recommender systems. ACM, 2009: 21-28.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3516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Pairwise Learning to 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RankBoost</a:t>
            </a:r>
            <a:endParaRPr lang="en-US" altLang="zh-CN" dirty="0" smtClean="0"/>
          </a:p>
          <a:p>
            <a:r>
              <a:rPr lang="en-US" altLang="zh-CN" dirty="0" err="1" smtClean="0"/>
              <a:t>RankNet</a:t>
            </a:r>
            <a:endParaRPr lang="en-US" altLang="zh-CN" dirty="0"/>
          </a:p>
          <a:p>
            <a:r>
              <a:rPr lang="en-US" altLang="zh-CN" dirty="0" smtClean="0"/>
              <a:t>Frank</a:t>
            </a:r>
          </a:p>
          <a:p>
            <a:r>
              <a:rPr lang="en-US" altLang="zh-CN" dirty="0" err="1" smtClean="0"/>
              <a:t>EigenRank</a:t>
            </a:r>
            <a:endParaRPr lang="en-US" altLang="zh-CN" dirty="0" smtClean="0"/>
          </a:p>
          <a:p>
            <a:r>
              <a:rPr lang="en-US" altLang="zh-CN" dirty="0" err="1" smtClean="0"/>
              <a:t>pLPA</a:t>
            </a:r>
            <a:endParaRPr lang="en-US" altLang="zh-CN" dirty="0" smtClean="0"/>
          </a:p>
          <a:p>
            <a:r>
              <a:rPr lang="en-US" altLang="zh-CN" dirty="0" smtClean="0"/>
              <a:t>CR</a:t>
            </a:r>
          </a:p>
          <a:p>
            <a:r>
              <a:rPr lang="en-US" altLang="zh-CN" dirty="0" smtClean="0"/>
              <a:t>…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775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to 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List-wise</a:t>
            </a:r>
          </a:p>
          <a:p>
            <a:r>
              <a:rPr lang="en-US" altLang="zh-CN" dirty="0"/>
              <a:t>Direct optimization of ranking </a:t>
            </a:r>
            <a:r>
              <a:rPr lang="en-US" altLang="zh-CN" dirty="0" smtClean="0"/>
              <a:t>metrics</a:t>
            </a:r>
          </a:p>
          <a:p>
            <a:r>
              <a:rPr lang="en-US" altLang="zh-CN" dirty="0"/>
              <a:t>List-wise loss minimization for CF </a:t>
            </a:r>
            <a:r>
              <a:rPr lang="en-US" altLang="zh-CN" dirty="0" err="1" smtClean="0"/>
              <a:t>a.k.a</a:t>
            </a:r>
            <a:r>
              <a:rPr lang="en-US" altLang="zh-CN" dirty="0"/>
              <a:t> </a:t>
            </a:r>
            <a:r>
              <a:rPr lang="en-US" altLang="zh-CN" dirty="0" smtClean="0"/>
              <a:t>Collaborative </a:t>
            </a:r>
            <a:r>
              <a:rPr lang="en-US" altLang="zh-CN" dirty="0"/>
              <a:t>Ranking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66" y="1379537"/>
            <a:ext cx="5160652" cy="4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61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14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Listwise</a:t>
            </a:r>
            <a:r>
              <a:rPr lang="en-US" altLang="zh-CN" dirty="0" smtClean="0"/>
              <a:t> Learning to 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CoFiRank</a:t>
            </a:r>
            <a:r>
              <a:rPr lang="en-US" altLang="zh-CN" dirty="0"/>
              <a:t>: optimizes an upper bound of</a:t>
            </a:r>
          </a:p>
          <a:p>
            <a:r>
              <a:rPr lang="en-US" altLang="zh-CN" dirty="0"/>
              <a:t>NDCG (Smooth version)</a:t>
            </a:r>
          </a:p>
          <a:p>
            <a:r>
              <a:rPr lang="en-US" altLang="zh-CN" dirty="0" err="1"/>
              <a:t>CLiMF</a:t>
            </a:r>
            <a:r>
              <a:rPr lang="en-US" altLang="zh-CN" dirty="0"/>
              <a:t> : optimizes a smooth version of MRR</a:t>
            </a:r>
          </a:p>
          <a:p>
            <a:r>
              <a:rPr lang="en-US" altLang="zh-CN" dirty="0"/>
              <a:t>TFMAP: optimizes a smooth version of MAP</a:t>
            </a:r>
          </a:p>
          <a:p>
            <a:r>
              <a:rPr lang="en-US" altLang="zh-CN" dirty="0" err="1"/>
              <a:t>AdaRank</a:t>
            </a:r>
            <a:r>
              <a:rPr lang="en-US" altLang="zh-CN" dirty="0"/>
              <a:t>: uses boosting to optimize </a:t>
            </a:r>
            <a:r>
              <a:rPr lang="en-US" altLang="zh-CN" dirty="0" smtClean="0"/>
              <a:t>NDCG</a:t>
            </a:r>
          </a:p>
          <a:p>
            <a:r>
              <a:rPr lang="en-US" altLang="zh-CN" dirty="0" err="1" smtClean="0"/>
              <a:t>ListRank</a:t>
            </a:r>
            <a:endParaRPr lang="en-US" altLang="zh-CN" dirty="0" smtClean="0"/>
          </a:p>
          <a:p>
            <a:r>
              <a:rPr lang="en-US" altLang="zh-CN" dirty="0" smtClean="0"/>
              <a:t>WLT</a:t>
            </a:r>
          </a:p>
          <a:p>
            <a:r>
              <a:rPr lang="en-US" altLang="zh-CN" dirty="0" err="1" smtClean="0"/>
              <a:t>GAPfm</a:t>
            </a:r>
            <a:endParaRPr lang="en-US" altLang="zh-CN" dirty="0" smtClean="0"/>
          </a:p>
          <a:p>
            <a:r>
              <a:rPr lang="en-US" altLang="zh-CN" dirty="0" err="1" smtClean="0"/>
              <a:t>xCLiMF</a:t>
            </a:r>
            <a:endParaRPr lang="en-US" altLang="zh-CN" dirty="0" smtClean="0"/>
          </a:p>
          <a:p>
            <a:r>
              <a:rPr lang="en-US" altLang="zh-CN" dirty="0" smtClean="0"/>
              <a:t>…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77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dirty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dirty="0"/>
              <a:t>Ranking</a:t>
            </a:r>
          </a:p>
          <a:p>
            <a:r>
              <a:rPr lang="en-US" altLang="zh-CN" b="1" dirty="0"/>
              <a:t>Diversity</a:t>
            </a:r>
          </a:p>
          <a:p>
            <a:r>
              <a:rPr lang="en-US" altLang="zh-CN" dirty="0" smtClean="0"/>
              <a:t>Socialization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9760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Diversity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Recommendations from a music on-line </a:t>
            </a:r>
            <a:r>
              <a:rPr lang="en-US" altLang="zh-CN" dirty="0" smtClean="0"/>
              <a:t>retailer: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Problem: </a:t>
            </a:r>
            <a:r>
              <a:rPr lang="en-US" altLang="zh-CN" i="1" dirty="0"/>
              <a:t>No diversity: </a:t>
            </a:r>
            <a:r>
              <a:rPr lang="en-US" altLang="zh-CN" dirty="0"/>
              <a:t>pop albums from female singers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Some are </a:t>
            </a:r>
            <a:r>
              <a:rPr lang="en-US" altLang="zh-CN" i="1" dirty="0"/>
              <a:t>redundant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32" y="1946910"/>
            <a:ext cx="7115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9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Diversity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Re-ranking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" y="2010607"/>
            <a:ext cx="8337233" cy="43981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6310" y="5024121"/>
            <a:ext cx="195072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66" y="1219517"/>
            <a:ext cx="3727143" cy="21713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67745" y="3165475"/>
            <a:ext cx="1442328" cy="297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7228" y="3463597"/>
            <a:ext cx="15599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Sub-profile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87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Collaborative Filtering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task of </a:t>
            </a:r>
            <a:r>
              <a:rPr lang="en-US" altLang="zh-CN" b="1" dirty="0" smtClean="0"/>
              <a:t>predicting</a:t>
            </a:r>
            <a:r>
              <a:rPr lang="en-US" altLang="zh-CN" dirty="0" smtClean="0"/>
              <a:t> (filtering) user preferences on new items by </a:t>
            </a:r>
            <a:r>
              <a:rPr lang="en-US" altLang="zh-CN" b="1" dirty="0" smtClean="0"/>
              <a:t>collecting</a:t>
            </a:r>
            <a:r>
              <a:rPr lang="en-US" altLang="zh-CN" dirty="0" smtClean="0"/>
              <a:t> taste information from many users (collaborative).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Challenges:</a:t>
            </a:r>
          </a:p>
          <a:p>
            <a:pPr lvl="1"/>
            <a:r>
              <a:rPr lang="en-US" altLang="zh-CN" dirty="0" smtClean="0"/>
              <a:t>Many items to choose from</a:t>
            </a:r>
          </a:p>
          <a:p>
            <a:pPr lvl="1"/>
            <a:r>
              <a:rPr lang="en-US" altLang="zh-CN" dirty="0" smtClean="0"/>
              <a:t>Very few recommendations to propose</a:t>
            </a:r>
          </a:p>
          <a:p>
            <a:pPr lvl="1"/>
            <a:r>
              <a:rPr lang="en-US" altLang="zh-CN" dirty="0" smtClean="0"/>
              <a:t>Few data per user</a:t>
            </a:r>
          </a:p>
          <a:p>
            <a:pPr lvl="1"/>
            <a:r>
              <a:rPr lang="en-US" altLang="zh-CN" dirty="0" smtClean="0"/>
              <a:t>No data for new users</a:t>
            </a:r>
          </a:p>
          <a:p>
            <a:pPr lvl="1"/>
            <a:r>
              <a:rPr lang="en-US" altLang="zh-CN" dirty="0" smtClean="0"/>
              <a:t>Very large dataset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0426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Diversity and Novelty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993" y="3330092"/>
            <a:ext cx="10515600" cy="2028392"/>
          </a:xfrm>
        </p:spPr>
        <p:txBody>
          <a:bodyPr/>
          <a:lstStyle/>
          <a:p>
            <a:r>
              <a:rPr lang="en-US" altLang="zh-CN" dirty="0" smtClean="0"/>
              <a:t>A </a:t>
            </a:r>
            <a:r>
              <a:rPr lang="en-US" altLang="zh-CN" dirty="0"/>
              <a:t>chosen </a:t>
            </a:r>
            <a:r>
              <a:rPr lang="en-US" altLang="zh-CN" dirty="0" smtClean="0"/>
              <a:t>item must </a:t>
            </a:r>
            <a:r>
              <a:rPr lang="en-US" altLang="zh-CN" dirty="0"/>
              <a:t>obviously be seen, and relevant items are more likely to </a:t>
            </a:r>
            <a:r>
              <a:rPr lang="en-US" altLang="zh-CN" dirty="0" smtClean="0"/>
              <a:t>be chosen </a:t>
            </a:r>
            <a:r>
              <a:rPr lang="en-US" altLang="zh-CN" dirty="0"/>
              <a:t>than irrelevant ones.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65964" y="1318676"/>
            <a:ext cx="6700165" cy="1870730"/>
            <a:chOff x="2759392" y="3486150"/>
            <a:chExt cx="6700165" cy="18707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9392" y="3486150"/>
              <a:ext cx="6700165" cy="11772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639310" y="4895215"/>
              <a:ext cx="2208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Browsing Model</a:t>
              </a:r>
              <a:endParaRPr lang="zh-CN" altLang="en-US" sz="2400" dirty="0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5863771" y="4325257"/>
              <a:ext cx="245703" cy="5699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017183" y="4148571"/>
              <a:ext cx="2026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Novelty Model</a:t>
              </a:r>
              <a:endParaRPr lang="zh-CN" altLang="en-US" sz="2400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267" y="4187331"/>
            <a:ext cx="6141052" cy="6616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268760" y="1809715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NewRoman,Bold"/>
              </a:rPr>
              <a:t>Popularity-based Item Novelty</a:t>
            </a:r>
            <a:endParaRPr lang="zh-CN" altLang="en-US" dirty="0"/>
          </a:p>
        </p:txBody>
      </p:sp>
      <p:sp>
        <p:nvSpPr>
          <p:cNvPr id="15" name="左大括号 14"/>
          <p:cNvSpPr/>
          <p:nvPr/>
        </p:nvSpPr>
        <p:spPr>
          <a:xfrm>
            <a:off x="6972090" y="2009495"/>
            <a:ext cx="296670" cy="50833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68760" y="2297824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NewRoman,Bold"/>
              </a:rPr>
              <a:t>Distance-based Item Novelty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759781" y="5499170"/>
            <a:ext cx="667243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Vargas S, Castells P. Rank and relevance in novelty and diversity metrics for recommender systems[C]//Proceedings of the fifth ACM conference on Recommender systems. ACM, 2011: 109-116.</a:t>
            </a:r>
          </a:p>
        </p:txBody>
      </p:sp>
    </p:spTree>
    <p:extLst>
      <p:ext uri="{BB962C8B-B14F-4D97-AF65-F5344CB8AC3E}">
        <p14:creationId xmlns:p14="http://schemas.microsoft.com/office/powerpoint/2010/main" val="1782140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Smyth B, </a:t>
            </a:r>
            <a:r>
              <a:rPr lang="en-US" altLang="zh-CN" dirty="0" err="1"/>
              <a:t>McClave</a:t>
            </a:r>
            <a:r>
              <a:rPr lang="en-US" altLang="zh-CN" dirty="0"/>
              <a:t> P. Similarity vs. diversity[M]//Case-Based Reasoning Research and Development. Springer Berlin Heidelberg, 2001: 347-361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 smtClean="0"/>
              <a:t>Lathia</a:t>
            </a:r>
            <a:r>
              <a:rPr lang="en-US" altLang="zh-CN" dirty="0" smtClean="0"/>
              <a:t> </a:t>
            </a:r>
            <a:r>
              <a:rPr lang="en-US" altLang="zh-CN" dirty="0"/>
              <a:t>N, </a:t>
            </a:r>
            <a:r>
              <a:rPr lang="en-US" altLang="zh-CN" dirty="0" err="1"/>
              <a:t>Hailes</a:t>
            </a:r>
            <a:r>
              <a:rPr lang="en-US" altLang="zh-CN" dirty="0"/>
              <a:t> S, Capra L, et al. Temporal diversity in recommender systems[C]//Proceedings of the 33rd international ACM SIGIR conference on Research and development in information retrieval. ACM, 2010: 210-217.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591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Collaborative Filtering</a:t>
            </a:r>
          </a:p>
          <a:p>
            <a:r>
              <a:rPr lang="en-US" altLang="zh-CN" dirty="0"/>
              <a:t>Content-based Recommendations</a:t>
            </a:r>
          </a:p>
          <a:p>
            <a:r>
              <a:rPr lang="en-US" altLang="zh-CN" dirty="0" smtClean="0"/>
              <a:t>Context-based Recommendations</a:t>
            </a:r>
          </a:p>
          <a:p>
            <a:r>
              <a:rPr lang="en-US" altLang="zh-CN" dirty="0"/>
              <a:t>Ranking</a:t>
            </a:r>
          </a:p>
          <a:p>
            <a:r>
              <a:rPr lang="en-US" altLang="zh-CN" dirty="0"/>
              <a:t>Diversity</a:t>
            </a:r>
          </a:p>
          <a:p>
            <a:r>
              <a:rPr lang="en-US" altLang="zh-CN" b="1" dirty="0"/>
              <a:t>Socialization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91288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Trust-based Social Recommendation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78280" y="5485408"/>
            <a:ext cx="92354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Jamali</a:t>
            </a:r>
            <a:r>
              <a:rPr lang="en-US" altLang="zh-CN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M, Ester M.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Trustwalker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: a random walk model for combining trust-based and item-based </a:t>
            </a:r>
            <a:r>
              <a:rPr lang="en-US" altLang="zh-CN" dirty="0" smtClean="0">
                <a:solidFill>
                  <a:srgbClr val="222222"/>
                </a:solidFill>
                <a:latin typeface="Arial" panose="020B0604020202020204" pitchFamily="34" charset="0"/>
              </a:rPr>
              <a:t>recommendation[C] //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Proceedings of the 15th ACM SIGKDD international conference on Knowledge discovery and data mining. ACM, 2009: 397-406.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1829777"/>
            <a:ext cx="5617845" cy="36556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0960" y="1765586"/>
            <a:ext cx="375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Edge: Trust Value (user sim., SNS, etc.)</a:t>
            </a:r>
          </a:p>
          <a:p>
            <a:r>
              <a:rPr lang="en-US" altLang="zh-CN" dirty="0" smtClean="0"/>
              <a:t>Vertex: Item Rating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960" y="2495158"/>
            <a:ext cx="52101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6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 Trust-based Social Recommendation</a:t>
            </a:r>
          </a:p>
          <a:p>
            <a:pPr lvl="1"/>
            <a:r>
              <a:rPr lang="en-US" altLang="zh-CN" dirty="0" err="1"/>
              <a:t>Forsati</a:t>
            </a:r>
            <a:r>
              <a:rPr lang="en-US" altLang="zh-CN" dirty="0"/>
              <a:t> R, </a:t>
            </a:r>
            <a:r>
              <a:rPr lang="en-US" altLang="zh-CN" dirty="0" err="1"/>
              <a:t>Mahdavi</a:t>
            </a:r>
            <a:r>
              <a:rPr lang="en-US" altLang="zh-CN" dirty="0"/>
              <a:t> M, </a:t>
            </a:r>
            <a:r>
              <a:rPr lang="en-US" altLang="zh-CN" dirty="0" err="1"/>
              <a:t>Shamsfard</a:t>
            </a:r>
            <a:r>
              <a:rPr lang="en-US" altLang="zh-CN" dirty="0"/>
              <a:t> M, et al. Matrix factorization with explicit trust and distrust side information for improved social recommendation[J]. ACM Transactions on Information Systems (TOIS), 2014, 32(4): 17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err="1"/>
              <a:t>Jamali</a:t>
            </a:r>
            <a:r>
              <a:rPr lang="en-US" altLang="zh-CN" dirty="0"/>
              <a:t> M, Ester M. A matrix factorization technique with trust propagation for recommendation in social networks[C]//Proceedings of the fourth ACM conference on Recommender systems. ACM, 2010: 135-142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J. </a:t>
            </a:r>
            <a:r>
              <a:rPr lang="en-US" altLang="zh-CN" dirty="0" err="1"/>
              <a:t>Golbeck</a:t>
            </a:r>
            <a:r>
              <a:rPr lang="en-US" altLang="zh-CN" dirty="0"/>
              <a:t>. </a:t>
            </a:r>
            <a:r>
              <a:rPr lang="en-US" altLang="zh-CN" i="1" dirty="0"/>
              <a:t>Computing and Applying Trust in </a:t>
            </a:r>
            <a:r>
              <a:rPr lang="en-US" altLang="zh-CN" i="1" dirty="0" smtClean="0"/>
              <a:t>Web-based Social </a:t>
            </a:r>
            <a:r>
              <a:rPr lang="en-US" altLang="zh-CN" i="1" dirty="0"/>
              <a:t>Networks</a:t>
            </a:r>
            <a:r>
              <a:rPr lang="en-US" altLang="zh-CN" dirty="0"/>
              <a:t>. PhD thesis, University of </a:t>
            </a:r>
            <a:r>
              <a:rPr lang="en-US" altLang="zh-CN" dirty="0" smtClean="0"/>
              <a:t>Maryland College </a:t>
            </a:r>
            <a:r>
              <a:rPr lang="en-US" altLang="zh-CN" dirty="0"/>
              <a:t>Park, </a:t>
            </a:r>
            <a:r>
              <a:rPr lang="en-US" altLang="zh-CN" dirty="0" smtClean="0"/>
              <a:t>2005</a:t>
            </a:r>
          </a:p>
          <a:p>
            <a:pPr lvl="1"/>
            <a:r>
              <a:rPr lang="en-US" altLang="zh-CN" dirty="0"/>
              <a:t>P. Massa and P. </a:t>
            </a:r>
            <a:r>
              <a:rPr lang="en-US" altLang="zh-CN" dirty="0" err="1"/>
              <a:t>Avesani</a:t>
            </a:r>
            <a:r>
              <a:rPr lang="en-US" altLang="zh-CN" dirty="0"/>
              <a:t>. Trust-aware recommender </a:t>
            </a:r>
            <a:r>
              <a:rPr lang="en-US" altLang="zh-CN" dirty="0" smtClean="0"/>
              <a:t>systems. In </a:t>
            </a:r>
            <a:r>
              <a:rPr lang="en-US" altLang="zh-CN" i="1" dirty="0" err="1"/>
              <a:t>RecSys</a:t>
            </a:r>
            <a:r>
              <a:rPr lang="en-US" altLang="zh-CN" i="1" dirty="0"/>
              <a:t> 2007</a:t>
            </a:r>
            <a:r>
              <a:rPr lang="en-US" altLang="zh-CN" dirty="0"/>
              <a:t>, USA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err="1"/>
              <a:t>Levien</a:t>
            </a:r>
            <a:r>
              <a:rPr lang="en-US" altLang="zh-CN" dirty="0"/>
              <a:t> and Aiken. </a:t>
            </a:r>
            <a:r>
              <a:rPr lang="en-US" altLang="zh-CN" dirty="0" err="1"/>
              <a:t>Advogato’s</a:t>
            </a:r>
            <a:r>
              <a:rPr lang="en-US" altLang="zh-CN" dirty="0"/>
              <a:t> trust metric. online </a:t>
            </a:r>
            <a:r>
              <a:rPr lang="en-US" altLang="zh-CN" dirty="0" smtClean="0"/>
              <a:t>at http</a:t>
            </a:r>
            <a:r>
              <a:rPr lang="en-US" altLang="zh-CN" dirty="0"/>
              <a:t>://advogato.org/trust-metric.html, 2002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664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MF-based Social Recommendation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69" y="2027918"/>
            <a:ext cx="6937192" cy="106362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4354286" y="2786743"/>
            <a:ext cx="566057" cy="1117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6371771" y="2975429"/>
            <a:ext cx="1480458" cy="94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675254" y="405311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User himself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191340" y="403230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Friends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79600" y="5328019"/>
            <a:ext cx="8432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Delporte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J,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Karatzoglou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Matuszczyk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T, et al. Socially enabled preference learning from implicit feedback data[M]//Machine Learning and Knowledge Discovery in Databases. Springer Berlin Heidelberg, 2013: 145-160.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120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2.</a:t>
            </a:r>
            <a:r>
              <a:rPr lang="en-US" altLang="zh-CN" dirty="0"/>
              <a:t> MF-based Social </a:t>
            </a:r>
            <a:r>
              <a:rPr lang="en-US" altLang="zh-CN" dirty="0" smtClean="0"/>
              <a:t>Recommendation</a:t>
            </a:r>
          </a:p>
          <a:p>
            <a:pPr lvl="1"/>
            <a:r>
              <a:rPr lang="en-US" altLang="zh-CN" dirty="0" err="1"/>
              <a:t>Jamali</a:t>
            </a:r>
            <a:r>
              <a:rPr lang="en-US" altLang="zh-CN" dirty="0"/>
              <a:t> M, Ester M. A matrix factorization technique with trust propagation for recommendation in social networks[C]//Proceedings of the fourth ACM conference on Recommender systems. ACM, 2010: 135-142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Noel J, </a:t>
            </a:r>
            <a:r>
              <a:rPr lang="en-US" altLang="zh-CN" dirty="0" err="1"/>
              <a:t>Sanner</a:t>
            </a:r>
            <a:r>
              <a:rPr lang="en-US" altLang="zh-CN" dirty="0"/>
              <a:t> S, Tran K N, et al. New objective functions for social collaborative filtering[C]//Proceedings of the 21st international conference on World Wide Web. ACM, 2012: 859-868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Yang X, </a:t>
            </a:r>
            <a:r>
              <a:rPr lang="en-US" altLang="zh-CN" dirty="0" err="1"/>
              <a:t>Steck</a:t>
            </a:r>
            <a:r>
              <a:rPr lang="en-US" altLang="zh-CN" dirty="0"/>
              <a:t> H, </a:t>
            </a:r>
            <a:r>
              <a:rPr lang="en-US" altLang="zh-CN" dirty="0" err="1"/>
              <a:t>Guo</a:t>
            </a:r>
            <a:r>
              <a:rPr lang="en-US" altLang="zh-CN" dirty="0"/>
              <a:t> Y, et al. On top-k recommendation using social networks[C]//Proceedings of the sixth ACM conference on Recommender systems. ACM, 2012: 67-74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H. Ma, I. King, and M. R. </a:t>
            </a:r>
            <a:r>
              <a:rPr lang="en-US" altLang="zh-CN" dirty="0" err="1"/>
              <a:t>Lyu</a:t>
            </a:r>
            <a:r>
              <a:rPr lang="en-US" altLang="zh-CN" dirty="0"/>
              <a:t>. Learning to recommend </a:t>
            </a:r>
            <a:r>
              <a:rPr lang="en-US" altLang="zh-CN" dirty="0" smtClean="0"/>
              <a:t>with </a:t>
            </a:r>
            <a:r>
              <a:rPr lang="fr-FR" altLang="zh-CN" dirty="0" smtClean="0"/>
              <a:t>social </a:t>
            </a:r>
            <a:r>
              <a:rPr lang="fr-FR" altLang="zh-CN" dirty="0"/>
              <a:t>trust ensemble. In </a:t>
            </a:r>
            <a:r>
              <a:rPr lang="fr-FR" altLang="zh-CN" i="1" dirty="0"/>
              <a:t>SIGIR 2009</a:t>
            </a:r>
            <a:r>
              <a:rPr lang="fr-FR" altLang="zh-CN" dirty="0"/>
              <a:t>, pages 203–210</a:t>
            </a:r>
            <a:r>
              <a:rPr lang="fr-FR" altLang="zh-CN" dirty="0" smtClean="0"/>
              <a:t>.</a:t>
            </a:r>
          </a:p>
          <a:p>
            <a:pPr lvl="1"/>
            <a:r>
              <a:rPr lang="en-US" altLang="zh-CN" dirty="0"/>
              <a:t>H. Ma, H. Yang, M. R. </a:t>
            </a:r>
            <a:r>
              <a:rPr lang="en-US" altLang="zh-CN" dirty="0" err="1"/>
              <a:t>Lyu</a:t>
            </a:r>
            <a:r>
              <a:rPr lang="en-US" altLang="zh-CN" dirty="0"/>
              <a:t>, and I. King. </a:t>
            </a:r>
            <a:r>
              <a:rPr lang="en-US" altLang="zh-CN" dirty="0" err="1"/>
              <a:t>Sorec</a:t>
            </a:r>
            <a:r>
              <a:rPr lang="en-US" altLang="zh-CN" dirty="0"/>
              <a:t>: </a:t>
            </a:r>
            <a:r>
              <a:rPr lang="en-US" altLang="zh-CN" dirty="0" smtClean="0"/>
              <a:t>social recommendation </a:t>
            </a:r>
            <a:r>
              <a:rPr lang="en-US" altLang="zh-CN" dirty="0"/>
              <a:t>using probabilistic matrix factorization. </a:t>
            </a:r>
            <a:r>
              <a:rPr lang="en-US" altLang="zh-CN" dirty="0" smtClean="0"/>
              <a:t>In </a:t>
            </a:r>
            <a:r>
              <a:rPr lang="fr-FR" altLang="zh-CN" i="1" dirty="0" smtClean="0"/>
              <a:t>CIKM </a:t>
            </a:r>
            <a:r>
              <a:rPr lang="fr-FR" altLang="zh-CN" i="1" dirty="0"/>
              <a:t>2008</a:t>
            </a:r>
            <a:r>
              <a:rPr lang="fr-FR" altLang="zh-CN" dirty="0"/>
              <a:t>, pages 931–940. ACM, 2008.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959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Socialization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 Finding Experts</a:t>
            </a:r>
          </a:p>
          <a:p>
            <a:pPr lvl="1"/>
            <a:r>
              <a:rPr lang="en-US" altLang="zh-CN" dirty="0"/>
              <a:t>X. Yang, H. </a:t>
            </a:r>
            <a:r>
              <a:rPr lang="en-US" altLang="zh-CN" dirty="0" err="1"/>
              <a:t>Steck</a:t>
            </a:r>
            <a:r>
              <a:rPr lang="en-US" altLang="zh-CN" dirty="0"/>
              <a:t>, Y. </a:t>
            </a:r>
            <a:r>
              <a:rPr lang="en-US" altLang="zh-CN" dirty="0" err="1"/>
              <a:t>Guo</a:t>
            </a:r>
            <a:r>
              <a:rPr lang="en-US" altLang="zh-CN" dirty="0"/>
              <a:t>, and Y. Liu. On top-k recommendation using social networks. </a:t>
            </a:r>
            <a:r>
              <a:rPr lang="en-US" altLang="zh-CN" dirty="0" smtClean="0"/>
              <a:t>In Proc</a:t>
            </a:r>
            <a:r>
              <a:rPr lang="en-US" altLang="zh-CN" dirty="0"/>
              <a:t>. of RecSys’12, 2012.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57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Collaborative </a:t>
            </a:r>
            <a:r>
              <a:rPr lang="en-US" altLang="zh-CN" dirty="0" smtClean="0"/>
              <a:t>Filtering – Memory-based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9537"/>
            <a:ext cx="7268570" cy="4797426"/>
          </a:xfrm>
        </p:spPr>
        <p:txBody>
          <a:bodyPr/>
          <a:lstStyle/>
          <a:p>
            <a:r>
              <a:rPr lang="en-US" altLang="zh-CN" dirty="0"/>
              <a:t>User-based </a:t>
            </a:r>
            <a:r>
              <a:rPr lang="en-US" altLang="zh-CN" dirty="0" smtClean="0"/>
              <a:t>Similarity</a:t>
            </a:r>
          </a:p>
          <a:p>
            <a:pPr lvl="1"/>
            <a:r>
              <a:rPr lang="en-US" altLang="zh-CN" dirty="0" smtClean="0"/>
              <a:t>More dynamic </a:t>
            </a:r>
          </a:p>
          <a:p>
            <a:pPr lvl="1"/>
            <a:r>
              <a:rPr lang="en-US" altLang="zh-CN" dirty="0" smtClean="0"/>
              <a:t>Precomputing user </a:t>
            </a:r>
            <a:r>
              <a:rPr lang="en-US" altLang="zh-CN" dirty="0" err="1" smtClean="0"/>
              <a:t>neighbourhood</a:t>
            </a:r>
            <a:r>
              <a:rPr lang="en-US" altLang="zh-CN" dirty="0" smtClean="0"/>
              <a:t> can lead to poor predictions.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Item-based Similarity</a:t>
            </a:r>
          </a:p>
          <a:p>
            <a:pPr lvl="1"/>
            <a:r>
              <a:rPr lang="en-US" altLang="zh-CN" dirty="0" smtClean="0"/>
              <a:t>Static (No Personality)</a:t>
            </a:r>
          </a:p>
          <a:p>
            <a:pPr lvl="1"/>
            <a:r>
              <a:rPr lang="en-US" altLang="zh-CN" dirty="0"/>
              <a:t>We can precompute item </a:t>
            </a:r>
            <a:r>
              <a:rPr lang="en-US" altLang="zh-CN" dirty="0" err="1" smtClean="0"/>
              <a:t>neighbourhood</a:t>
            </a:r>
            <a:r>
              <a:rPr lang="en-US" altLang="zh-CN" dirty="0" smtClean="0"/>
              <a:t>. Online </a:t>
            </a:r>
            <a:r>
              <a:rPr lang="en-US" altLang="zh-CN" dirty="0"/>
              <a:t>computation of the predicted ratings.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64" y="1379537"/>
            <a:ext cx="3016289" cy="3136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68" y="3924006"/>
            <a:ext cx="2819116" cy="24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Collaborative </a:t>
            </a:r>
            <a:r>
              <a:rPr lang="en-US" altLang="zh-CN" dirty="0" smtClean="0"/>
              <a:t>Filtering – data sparse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Large products set but few users rating, so the user rating matrix is very sparse.</a:t>
            </a:r>
          </a:p>
          <a:p>
            <a:endParaRPr lang="en-US" altLang="zh-CN" dirty="0"/>
          </a:p>
          <a:p>
            <a:r>
              <a:rPr lang="en-US" altLang="zh-CN" dirty="0" smtClean="0"/>
              <a:t>Model-based Collaborative Filtering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457" y="2093595"/>
            <a:ext cx="38957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Model-based CF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Clustering</a:t>
            </a:r>
          </a:p>
          <a:p>
            <a:r>
              <a:rPr lang="en-US" altLang="zh-CN" dirty="0" smtClean="0"/>
              <a:t>Association Rules</a:t>
            </a:r>
          </a:p>
          <a:p>
            <a:r>
              <a:rPr lang="en-US" altLang="zh-CN" dirty="0" smtClean="0"/>
              <a:t>Matrix Factorization</a:t>
            </a:r>
          </a:p>
          <a:p>
            <a:r>
              <a:rPr lang="en-US" altLang="zh-CN" dirty="0" smtClean="0"/>
              <a:t>Restricted Boltzmann Machine</a:t>
            </a:r>
          </a:p>
          <a:p>
            <a:r>
              <a:rPr lang="en-US" altLang="zh-CN" dirty="0" smtClean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146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Model-based CF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Clustering</a:t>
            </a:r>
          </a:p>
          <a:p>
            <a:r>
              <a:rPr lang="en-US" altLang="zh-CN" dirty="0" smtClean="0"/>
              <a:t>Association Rules</a:t>
            </a:r>
          </a:p>
          <a:p>
            <a:r>
              <a:rPr lang="en-US" altLang="zh-CN" dirty="0" smtClean="0"/>
              <a:t>Matrix Factorization</a:t>
            </a:r>
          </a:p>
          <a:p>
            <a:r>
              <a:rPr lang="en-US" altLang="zh-CN" dirty="0" smtClean="0"/>
              <a:t>Restricted Boltzmann Machine</a:t>
            </a:r>
          </a:p>
          <a:p>
            <a:r>
              <a:rPr lang="en-US" altLang="zh-CN" dirty="0" smtClean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95659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2296</Words>
  <Application>Microsoft Office PowerPoint</Application>
  <PresentationFormat>宽屏</PresentationFormat>
  <Paragraphs>297</Paragraphs>
  <Slides>57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TimesNewRoman,Bold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Recommender System</vt:lpstr>
      <vt:lpstr>The Recommender Problem</vt:lpstr>
      <vt:lpstr>Outline</vt:lpstr>
      <vt:lpstr>Outline</vt:lpstr>
      <vt:lpstr>Collaborative Filtering</vt:lpstr>
      <vt:lpstr>Collaborative Filtering – Memory-based</vt:lpstr>
      <vt:lpstr>Collaborative Filtering – data sparse</vt:lpstr>
      <vt:lpstr>Model-based CF</vt:lpstr>
      <vt:lpstr>Model-based CF</vt:lpstr>
      <vt:lpstr>Clustering - CF</vt:lpstr>
      <vt:lpstr>Association rules – CF </vt:lpstr>
      <vt:lpstr>Association rules – CF </vt:lpstr>
      <vt:lpstr>Matrix Factorization – CF </vt:lpstr>
      <vt:lpstr>Matrix Factorization – CF </vt:lpstr>
      <vt:lpstr>Matrix Factorization – CF </vt:lpstr>
      <vt:lpstr>Matrix Factorization – CF </vt:lpstr>
      <vt:lpstr>Matrix Factorization – CF </vt:lpstr>
      <vt:lpstr>Restricted Boltzmann Machine – CF </vt:lpstr>
      <vt:lpstr>Restricted Boltzmann Machine – CF </vt:lpstr>
      <vt:lpstr>Recurrent Neural Network – CF </vt:lpstr>
      <vt:lpstr>Tensor Regression - CF</vt:lpstr>
      <vt:lpstr>Limitations of CF </vt:lpstr>
      <vt:lpstr>Outline</vt:lpstr>
      <vt:lpstr>Content-based Recommendation </vt:lpstr>
      <vt:lpstr>Content-based Recommendation </vt:lpstr>
      <vt:lpstr>Content-based Recommendation </vt:lpstr>
      <vt:lpstr>Content-based Recommendation </vt:lpstr>
      <vt:lpstr>Content-based Recommendation </vt:lpstr>
      <vt:lpstr>Content-based Recommendation </vt:lpstr>
      <vt:lpstr>Outline</vt:lpstr>
      <vt:lpstr>Context-based Recommendations</vt:lpstr>
      <vt:lpstr>Pre-filtering</vt:lpstr>
      <vt:lpstr>Post-filtering</vt:lpstr>
      <vt:lpstr>Tensor Factorization</vt:lpstr>
      <vt:lpstr>Factorization Machines</vt:lpstr>
      <vt:lpstr>Time-awareness</vt:lpstr>
      <vt:lpstr>Context-based Recommendations</vt:lpstr>
      <vt:lpstr>Outline</vt:lpstr>
      <vt:lpstr>Learning to Rank</vt:lpstr>
      <vt:lpstr>Learning to Rank</vt:lpstr>
      <vt:lpstr>BPR</vt:lpstr>
      <vt:lpstr>Pairwise Tensor Regression</vt:lpstr>
      <vt:lpstr>Pairwise Learning to Rank</vt:lpstr>
      <vt:lpstr>Learning to Rank</vt:lpstr>
      <vt:lpstr>PowerPoint 演示文稿</vt:lpstr>
      <vt:lpstr>Listwise Learning to Rank</vt:lpstr>
      <vt:lpstr>Outline</vt:lpstr>
      <vt:lpstr>Diversity</vt:lpstr>
      <vt:lpstr>Diversity</vt:lpstr>
      <vt:lpstr>Diversity and Novelty</vt:lpstr>
      <vt:lpstr>Reference</vt:lpstr>
      <vt:lpstr>Outline</vt:lpstr>
      <vt:lpstr>Socialization</vt:lpstr>
      <vt:lpstr>Socialization</vt:lpstr>
      <vt:lpstr>Socialization</vt:lpstr>
      <vt:lpstr>Socialization</vt:lpstr>
      <vt:lpstr>Socialization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Domain-Independent Ontology learning Method Based on Transfer Learning</dc:title>
  <dc:creator>Brandon Mo</dc:creator>
  <cp:lastModifiedBy>Brandon Mo</cp:lastModifiedBy>
  <cp:revision>209</cp:revision>
  <dcterms:created xsi:type="dcterms:W3CDTF">2015-05-19T02:28:24Z</dcterms:created>
  <dcterms:modified xsi:type="dcterms:W3CDTF">2016-03-25T03:45:46Z</dcterms:modified>
</cp:coreProperties>
</file>