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60" r:id="rId3"/>
    <p:sldId id="294" r:id="rId4"/>
    <p:sldId id="437" r:id="rId5"/>
    <p:sldId id="397" r:id="rId6"/>
    <p:sldId id="436" r:id="rId7"/>
    <p:sldId id="438" r:id="rId8"/>
    <p:sldId id="439" r:id="rId9"/>
    <p:sldId id="446" r:id="rId10"/>
    <p:sldId id="447" r:id="rId11"/>
    <p:sldId id="440" r:id="rId12"/>
    <p:sldId id="441" r:id="rId13"/>
    <p:sldId id="450" r:id="rId14"/>
    <p:sldId id="442" r:id="rId15"/>
    <p:sldId id="443" r:id="rId16"/>
    <p:sldId id="451" r:id="rId17"/>
    <p:sldId id="457" r:id="rId18"/>
    <p:sldId id="452" r:id="rId19"/>
    <p:sldId id="454" r:id="rId20"/>
    <p:sldId id="453" r:id="rId21"/>
    <p:sldId id="455" r:id="rId22"/>
    <p:sldId id="444" r:id="rId23"/>
    <p:sldId id="445" r:id="rId24"/>
    <p:sldId id="449" r:id="rId25"/>
    <p:sldId id="448" r:id="rId26"/>
    <p:sldId id="435" r:id="rId27"/>
    <p:sldId id="299" r:id="rId28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97"/>
    <a:srgbClr val="3399FF"/>
    <a:srgbClr val="5B9BD5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81261" autoAdjust="0"/>
  </p:normalViewPr>
  <p:slideViewPr>
    <p:cSldViewPr>
      <p:cViewPr varScale="1">
        <p:scale>
          <a:sx n="86" d="100"/>
          <a:sy n="86" d="100"/>
        </p:scale>
        <p:origin x="60" y="23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E49808-BDE5-40E5-9961-39A3679EF97D}" type="datetimeFigureOut">
              <a:rPr lang="zh-CN" altLang="en-US"/>
              <a:pPr>
                <a:defRPr/>
              </a:pPr>
              <a:t>2016/2/28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0CD559C-E090-4F41-AED6-F9CF1B39F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D5047CF-A1F3-409D-801C-150B1C0D5928}" type="datetimeFigureOut">
              <a:rPr lang="zh-CN" altLang="en-US"/>
              <a:pPr>
                <a:defRPr/>
              </a:pPr>
              <a:t>2016/2/28</a:t>
            </a:fld>
            <a:endParaRPr 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19200" y="719138"/>
            <a:ext cx="4876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31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258B38F-C56C-499F-A7D2-3E378ED2AE4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这次的主题是需求分析，我的研究是为用户推荐软件过程模式</a:t>
            </a:r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fld id="{1DAEBFA4-0E51-456E-86C8-B87C660ECE95}" type="slidenum">
              <a:rPr lang="zh-CN" altLang="en-US" sz="1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pPr eaLnBrk="1" hangingPunct="1"/>
              <a:t>1</a:t>
            </a:fld>
            <a:endParaRPr lang="en-US" altLang="zh-CN" sz="1200" b="0" smtClean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30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既然定义好了问题，那么我们需要来解决问题，接下来就是作者从哪几个角度来分析问题的解决方法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Additional data</a:t>
            </a:r>
            <a:r>
              <a:rPr lang="zh-CN" altLang="en-US" dirty="0" smtClean="0"/>
              <a:t>需求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Support for selection</a:t>
            </a:r>
            <a:r>
              <a:rPr lang="zh-CN" altLang="en-US" dirty="0" smtClean="0"/>
              <a:t>是如何来提供帮助的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Facilities</a:t>
            </a:r>
            <a:r>
              <a:rPr lang="zh-CN" altLang="en-US" baseline="0" dirty="0" smtClean="0"/>
              <a:t>为针对问题的模式提供建议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Linking</a:t>
            </a:r>
            <a:r>
              <a:rPr lang="zh-CN" altLang="en-US" baseline="0" dirty="0" smtClean="0"/>
              <a:t>指明一个库的模式和另一个库中的模式的关系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70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领域比如说有</a:t>
            </a:r>
            <a:r>
              <a:rPr lang="en-US" altLang="zh-CN" dirty="0" smtClean="0"/>
              <a:t>HCI</a:t>
            </a:r>
            <a:r>
              <a:rPr lang="zh-CN" altLang="en-US" dirty="0" smtClean="0"/>
              <a:t>、软件、安全、商业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Method </a:t>
            </a:r>
            <a:r>
              <a:rPr lang="zh-CN" altLang="en-US" dirty="0" smtClean="0"/>
              <a:t>是否为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select</a:t>
            </a:r>
            <a:r>
              <a:rPr lang="zh-CN" altLang="en-US" dirty="0" smtClean="0"/>
              <a:t>提供了系统、有序的方法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Tool support </a:t>
            </a:r>
            <a:r>
              <a:rPr lang="zh-CN" altLang="en-US" dirty="0" smtClean="0"/>
              <a:t>是否有指导或者</a:t>
            </a:r>
            <a:r>
              <a:rPr lang="en-US" altLang="zh-CN" dirty="0" err="1" smtClean="0"/>
              <a:t>guideliens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3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5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0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8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2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时间一长，就没人维护和更新了，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Wiki</a:t>
            </a:r>
            <a:r>
              <a:rPr lang="zh-CN" altLang="en-US" dirty="0" smtClean="0"/>
              <a:t>可以利用社区来补全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6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6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7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2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5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现有的方法主要围绕着以下几类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7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 smtClean="0"/>
              <a:t>作者需要额外的精力来处理模式的源数据 或者需要正则化的来表示他们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en-US" altLang="zh-CN" dirty="0" smtClean="0"/>
              <a:t>2</a:t>
            </a:r>
          </a:p>
          <a:p>
            <a:pPr marL="228600" indent="-228600">
              <a:buAutoNum type="arabicPeriod"/>
            </a:pPr>
            <a:r>
              <a:rPr lang="zh-CN" altLang="en-US" dirty="0" smtClean="0"/>
              <a:t>比如大部分的解决方案都是和</a:t>
            </a:r>
            <a:r>
              <a:rPr lang="en-US" altLang="zh-CN" dirty="0" err="1" smtClean="0"/>
              <a:t>GoF</a:t>
            </a:r>
            <a:r>
              <a:rPr lang="zh-CN" altLang="en-US" dirty="0" smtClean="0"/>
              <a:t>的设计模式有关，然而设计模式也可以包括安全或者</a:t>
            </a:r>
            <a:r>
              <a:rPr lang="en-US" altLang="zh-CN" dirty="0" smtClean="0"/>
              <a:t>HCI</a:t>
            </a:r>
            <a:r>
              <a:rPr lang="zh-CN" altLang="en-US" dirty="0" smtClean="0"/>
              <a:t>的模式。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8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3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3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模式搜索是用来获取关于现有模式的信息，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2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模式搜索是用来获取关于现有模式的信息，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9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675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782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3428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02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8878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2461843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744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706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676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03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74736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655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79894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184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613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67701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401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684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074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73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91125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031674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358775"/>
            <a:ext cx="2881313" cy="523875"/>
            <a:chOff x="0" y="0"/>
            <a:chExt cx="1815" cy="330"/>
          </a:xfrm>
        </p:grpSpPr>
        <p:grpSp>
          <p:nvGrpSpPr>
            <p:cNvPr id="1032" name="Group 7"/>
            <p:cNvGrpSpPr>
              <a:grpSpLocks/>
            </p:cNvGrpSpPr>
            <p:nvPr userDrawn="1"/>
          </p:nvGrpSpPr>
          <p:grpSpPr bwMode="auto">
            <a:xfrm>
              <a:off x="0" y="211"/>
              <a:ext cx="1815" cy="102"/>
              <a:chOff x="0" y="0"/>
              <a:chExt cx="1815" cy="102"/>
            </a:xfrm>
          </p:grpSpPr>
          <p:sp>
            <p:nvSpPr>
              <p:cNvPr id="1035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814" cy="9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16388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Ins="180000" anchor="ctr"/>
              <a:lstStyle/>
              <a:p>
                <a:pPr algn="r"/>
                <a:r>
                  <a:rPr lang="en-US" altLang="zh-CN" sz="900">
                    <a:solidFill>
                      <a:schemeClr val="bg1"/>
                    </a:solidFill>
                    <a:ea typeface="宋体" pitchFamily="2" charset="-122"/>
                  </a:rPr>
                  <a:t>Shanghai Jiao Tong University</a:t>
                </a:r>
              </a:p>
            </p:txBody>
          </p:sp>
          <p:sp>
            <p:nvSpPr>
              <p:cNvPr id="1036" name="AutoShape 14"/>
              <p:cNvSpPr>
                <a:spLocks noChangeArrowheads="1"/>
              </p:cNvSpPr>
              <p:nvPr userDrawn="1"/>
            </p:nvSpPr>
            <p:spPr bwMode="auto">
              <a:xfrm flipH="1">
                <a:off x="1747" y="0"/>
                <a:ext cx="68" cy="10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1033" name="Picture 15" descr="上海交通大学校徽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0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6" descr="上海交通大学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23"/>
              <a:ext cx="7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7115175" y="6143625"/>
            <a:ext cx="201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School of Software</a:t>
            </a:r>
            <a:endParaRPr lang="zh-CN" altLang="en-US" sz="160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835150" y="574675"/>
            <a:ext cx="7197725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6388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4826000" y="179388"/>
            <a:ext cx="4318000" cy="71437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E7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2053" name="Picture 15" descr="xm_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6" descr="xm_5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"/>
          <a:stretch>
            <a:fillRect/>
          </a:stretch>
        </p:blipFill>
        <p:spPr bwMode="auto">
          <a:xfrm>
            <a:off x="50419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8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 descr="DPP_0016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"/>
          <p:cNvSpPr>
            <a:spLocks noGrp="1"/>
          </p:cNvSpPr>
          <p:nvPr>
            <p:ph type="ctrTitle" idx="4294967295"/>
          </p:nvPr>
        </p:nvSpPr>
        <p:spPr>
          <a:xfrm>
            <a:off x="0" y="2019424"/>
            <a:ext cx="9144000" cy="1625600"/>
          </a:xfrm>
        </p:spPr>
        <p:txBody>
          <a:bodyPr anchor="ctr" anchorCtr="1"/>
          <a:lstStyle/>
          <a:p>
            <a:pPr eaLnBrk="1" hangingPunct="1"/>
            <a:r>
              <a:rPr lang="en-US" altLang="zh-CN" sz="2800" b="1" dirty="0">
                <a:solidFill>
                  <a:srgbClr val="16388A"/>
                </a:solidFill>
              </a:rPr>
              <a:t>A Survey of Existing Approaches for </a:t>
            </a:r>
            <a:r>
              <a:rPr lang="en-US" altLang="zh-CN" sz="2800" b="1" dirty="0" smtClean="0">
                <a:solidFill>
                  <a:srgbClr val="16388A"/>
                </a:solidFill>
              </a:rPr>
              <a:t/>
            </a:r>
            <a:br>
              <a:rPr lang="en-US" altLang="zh-CN" sz="2800" b="1" dirty="0" smtClean="0">
                <a:solidFill>
                  <a:srgbClr val="16388A"/>
                </a:solidFill>
              </a:rPr>
            </a:br>
            <a:r>
              <a:rPr lang="en-US" altLang="zh-CN" sz="2800" b="1" dirty="0" smtClean="0">
                <a:solidFill>
                  <a:srgbClr val="16388A"/>
                </a:solidFill>
              </a:rPr>
              <a:t>Pattern </a:t>
            </a:r>
            <a:r>
              <a:rPr lang="en-US" altLang="zh-CN" sz="2800" b="1" dirty="0">
                <a:solidFill>
                  <a:srgbClr val="16388A"/>
                </a:solidFill>
              </a:rPr>
              <a:t>Search </a:t>
            </a:r>
            <a:r>
              <a:rPr lang="en-US" altLang="zh-CN" sz="2800" b="1" dirty="0" smtClean="0">
                <a:solidFill>
                  <a:srgbClr val="16388A"/>
                </a:solidFill>
              </a:rPr>
              <a:t>and Selection</a:t>
            </a:r>
            <a:endParaRPr lang="zh-CN" altLang="zh-CN" sz="2800" b="1" dirty="0" smtClean="0">
              <a:solidFill>
                <a:srgbClr val="16388A"/>
              </a:solidFill>
            </a:endParaRPr>
          </a:p>
        </p:txBody>
      </p:sp>
      <p:sp>
        <p:nvSpPr>
          <p:cNvPr id="3077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2" name="矩形 1"/>
          <p:cNvSpPr/>
          <p:nvPr/>
        </p:nvSpPr>
        <p:spPr>
          <a:xfrm>
            <a:off x="0" y="43883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0" dirty="0" smtClean="0"/>
              <a:t>Proceedings </a:t>
            </a:r>
            <a:r>
              <a:rPr lang="en-US" altLang="zh-CN" sz="1400" b="0" dirty="0"/>
              <a:t>of the 15th European Conference on Pattern Languages of </a:t>
            </a:r>
            <a:r>
              <a:rPr lang="en-US" altLang="zh-CN" sz="1400" b="0" dirty="0" smtClean="0"/>
              <a:t>Programs </a:t>
            </a:r>
          </a:p>
          <a:p>
            <a:pPr algn="ctr"/>
            <a:r>
              <a:rPr lang="en-US" altLang="zh-CN" sz="1400" b="0" dirty="0" smtClean="0"/>
              <a:t>2010</a:t>
            </a:r>
            <a:endParaRPr lang="zh-CN" altLang="en-US" sz="1400" b="0" kern="0" dirty="0"/>
          </a:p>
        </p:txBody>
      </p:sp>
      <p:sp>
        <p:nvSpPr>
          <p:cNvPr id="3" name="矩形 2"/>
          <p:cNvSpPr/>
          <p:nvPr/>
        </p:nvSpPr>
        <p:spPr>
          <a:xfrm>
            <a:off x="0" y="35643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 err="1"/>
              <a:t>Aliaksandr</a:t>
            </a:r>
            <a:r>
              <a:rPr lang="en-US" altLang="zh-CN" sz="1600" b="0" dirty="0"/>
              <a:t> </a:t>
            </a:r>
            <a:r>
              <a:rPr lang="en-US" altLang="zh-CN" sz="1600" b="0" dirty="0" err="1"/>
              <a:t>Birukou</a:t>
            </a:r>
            <a:endParaRPr lang="en-US" altLang="zh-CN" sz="1600" b="0" dirty="0"/>
          </a:p>
          <a:p>
            <a:pPr algn="ctr"/>
            <a:r>
              <a:rPr lang="en-US" altLang="zh-CN" sz="1600" b="0" dirty="0" smtClean="0"/>
              <a:t>DISI </a:t>
            </a:r>
            <a:r>
              <a:rPr lang="en-US" altLang="zh-CN" sz="1600" b="0" dirty="0"/>
              <a:t>- University of Trento, Italy</a:t>
            </a:r>
            <a:endParaRPr lang="zh-CN" altLang="en-US" sz="16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Problems of Pattern Searching and Selection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Dimensions of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Approaches for Pattern Search and Selection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Discussion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961294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Dimensions of Analysis</a:t>
            </a:r>
            <a:endParaRPr lang="zh-CN" altLang="en-US" sz="2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02943" y="1419800"/>
            <a:ext cx="36209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Features: characteristics of approach th</a:t>
            </a:r>
            <a:r>
              <a:rPr lang="en-US" altLang="zh-CN" sz="1600" b="0" dirty="0" smtClean="0"/>
              <a:t>at support users in solving pattern searching and selection</a:t>
            </a:r>
            <a:endParaRPr lang="en-US" altLang="zh-CN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Properties: </a:t>
            </a:r>
            <a:r>
              <a:rPr lang="en-US" altLang="zh-CN" sz="1600" b="0" dirty="0"/>
              <a:t>characteristics </a:t>
            </a:r>
            <a:r>
              <a:rPr lang="en-US" altLang="zh-CN" sz="1600" b="0" dirty="0" smtClean="0"/>
              <a:t>of approach that are not directly related to the considered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23" y="1695450"/>
            <a:ext cx="5343525" cy="516255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4497165" y="1358245"/>
            <a:ext cx="3747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dirty="0" smtClean="0"/>
              <a:t>Features</a:t>
            </a:r>
            <a:endParaRPr lang="en-US" altLang="zh-CN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37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Dimensions of Analysis</a:t>
            </a:r>
            <a:endParaRPr lang="zh-CN" altLang="en-US" sz="2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02943" y="1419800"/>
            <a:ext cx="36209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Features: characteristics of approach th</a:t>
            </a:r>
            <a:r>
              <a:rPr lang="en-US" altLang="zh-CN" sz="1600" b="0" dirty="0" smtClean="0"/>
              <a:t>at support users in solving pattern searching and selection</a:t>
            </a:r>
            <a:endParaRPr lang="en-US" altLang="zh-CN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Properties: </a:t>
            </a:r>
            <a:r>
              <a:rPr lang="en-US" altLang="zh-CN" sz="1600" b="0" dirty="0"/>
              <a:t>characteristics </a:t>
            </a:r>
            <a:r>
              <a:rPr lang="en-US" altLang="zh-CN" sz="1600" b="0" dirty="0" smtClean="0"/>
              <a:t>of approach that are not directly related to the considered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FF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497165" y="1358245"/>
            <a:ext cx="374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dirty="0" smtClean="0"/>
              <a:t>Properties</a:t>
            </a:r>
            <a:endParaRPr lang="en-US" altLang="zh-CN" sz="1600" b="0" dirty="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696799"/>
            <a:ext cx="4829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0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Problems of Pattern Searching and Selection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Dimensions of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Approaches for Pattern Search and Selection</a:t>
            </a:r>
            <a:endParaRPr lang="en-US" altLang="zh-CN" sz="2200" b="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Discussion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1906750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Approaches for Pattern Search and Selection</a:t>
            </a:r>
            <a:endParaRPr lang="en-US" altLang="zh-CN" sz="2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Pattern and repositories and catalogs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Formal Languages</a:t>
            </a:r>
          </a:p>
          <a:p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Recommendation Systems</a:t>
            </a: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Search Engines</a:t>
            </a:r>
          </a:p>
        </p:txBody>
      </p:sp>
    </p:spTree>
    <p:extLst>
      <p:ext uri="{BB962C8B-B14F-4D97-AF65-F5344CB8AC3E}">
        <p14:creationId xmlns:p14="http://schemas.microsoft.com/office/powerpoint/2010/main" val="995910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583"/>
            <a:ext cx="9144000" cy="57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400" b="0" dirty="0">
                <a:solidFill>
                  <a:srgbClr val="304F97"/>
                </a:solidFill>
              </a:rPr>
              <a:t>Pattern and repositories and catalogs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3" y="1419800"/>
            <a:ext cx="3188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Pattern Almanac</a:t>
            </a: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Yahoo Design Pattern Library</a:t>
            </a: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Sun collection of J2EE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Computer-mediated interaction patterns</a:t>
            </a:r>
            <a:endParaRPr lang="en-US" altLang="zh-CN" sz="1600" b="0" dirty="0">
              <a:solidFill>
                <a:srgbClr val="304F9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9" y="565770"/>
            <a:ext cx="5885755" cy="6292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23" y="904985"/>
            <a:ext cx="5678937" cy="56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5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400" b="0" dirty="0">
                <a:solidFill>
                  <a:srgbClr val="304F97"/>
                </a:solidFill>
              </a:rPr>
              <a:t>Pattern and repositories and catalogs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solidFill>
                  <a:srgbClr val="304F97"/>
                </a:solidFill>
              </a:rPr>
              <a:t>Online pattern repositories 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(Without collaborative editing, tagging, bookmarking)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 </a:t>
            </a:r>
            <a:endParaRPr lang="en-US" altLang="zh-CN" sz="1600" b="0" dirty="0" smtClean="0">
              <a:solidFill>
                <a:srgbClr val="304F97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13396" y="2862178"/>
            <a:ext cx="884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solidFill>
                  <a:srgbClr val="304F97"/>
                </a:solidFill>
              </a:rPr>
              <a:t>Wiki-based repositories 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(</a:t>
            </a:r>
            <a:r>
              <a:rPr lang="en-US" altLang="zh-CN" sz="1600" b="0" dirty="0" err="1" smtClean="0">
                <a:solidFill>
                  <a:srgbClr val="304F97"/>
                </a:solidFill>
              </a:rPr>
              <a:t>PatternForge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, Open Pattern Repository)</a:t>
            </a:r>
            <a:endParaRPr lang="en-US" altLang="zh-CN" sz="1600" b="0" dirty="0" smtClean="0">
              <a:solidFill>
                <a:srgbClr val="304F97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3850" y="4268158"/>
            <a:ext cx="884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solidFill>
                  <a:srgbClr val="304F97"/>
                </a:solidFill>
              </a:rPr>
              <a:t>Structured pattern representation 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(PLML, </a:t>
            </a:r>
            <a:r>
              <a:rPr lang="en-US" altLang="zh-CN" sz="1600" b="0" dirty="0" err="1" smtClean="0"/>
              <a:t>PLaNet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)</a:t>
            </a:r>
            <a:endParaRPr lang="en-US" altLang="zh-CN" sz="1600" b="0" dirty="0" smtClean="0">
              <a:solidFill>
                <a:srgbClr val="304F97"/>
              </a:solidFill>
            </a:endParaRPr>
          </a:p>
        </p:txBody>
      </p:sp>
      <p:sp>
        <p:nvSpPr>
          <p:cNvPr id="4" name="下箭头 3"/>
          <p:cNvSpPr/>
          <p:nvPr/>
        </p:nvSpPr>
        <p:spPr bwMode="auto">
          <a:xfrm>
            <a:off x="1262976" y="1881464"/>
            <a:ext cx="432048" cy="7345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下箭头 8"/>
          <p:cNvSpPr/>
          <p:nvPr/>
        </p:nvSpPr>
        <p:spPr bwMode="auto">
          <a:xfrm>
            <a:off x="1259632" y="3395891"/>
            <a:ext cx="432048" cy="7345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932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b="0" dirty="0">
                <a:solidFill>
                  <a:srgbClr val="304F97"/>
                </a:solidFill>
              </a:rPr>
              <a:t>Formal Languages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solidFill>
                  <a:srgbClr val="304F97"/>
                </a:solidFill>
              </a:rPr>
              <a:t>Semi-formal languages (manual classify category)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3850" y="2636912"/>
            <a:ext cx="884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solidFill>
                  <a:srgbClr val="304F97"/>
                </a:solidFill>
              </a:rPr>
              <a:t>Formal languages (GRL</a:t>
            </a:r>
            <a:r>
              <a:rPr lang="en-US" altLang="zh-CN" sz="2000" b="0" dirty="0">
                <a:solidFill>
                  <a:srgbClr val="304F97"/>
                </a:solidFill>
              </a:rPr>
              <a:t>, NFR on </a:t>
            </a:r>
            <a:r>
              <a:rPr lang="en-US" altLang="zh-CN" sz="2000" b="0" dirty="0" err="1">
                <a:solidFill>
                  <a:srgbClr val="304F97"/>
                </a:solidFill>
              </a:rPr>
              <a:t>Progol</a:t>
            </a:r>
            <a:r>
              <a:rPr lang="en-US" altLang="zh-CN" sz="2000" b="0" dirty="0">
                <a:solidFill>
                  <a:srgbClr val="304F97"/>
                </a:solidFill>
              </a:rPr>
              <a:t>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Language)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23850" y="4115634"/>
            <a:ext cx="884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solidFill>
                  <a:srgbClr val="304F97"/>
                </a:solidFill>
              </a:rPr>
              <a:t>Formal languages more scalable (Pattern Description Language, Patterns-Box)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sp>
        <p:nvSpPr>
          <p:cNvPr id="7" name="下箭头 6"/>
          <p:cNvSpPr/>
          <p:nvPr/>
        </p:nvSpPr>
        <p:spPr bwMode="auto">
          <a:xfrm>
            <a:off x="1262976" y="1881464"/>
            <a:ext cx="432048" cy="7345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下箭头 7"/>
          <p:cNvSpPr/>
          <p:nvPr/>
        </p:nvSpPr>
        <p:spPr bwMode="auto">
          <a:xfrm>
            <a:off x="1262976" y="3327347"/>
            <a:ext cx="432048" cy="7345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800" b="1" i="0" u="none" strike="noStrike" cap="none" normalizeH="0" baseline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739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b="0" dirty="0">
                <a:solidFill>
                  <a:srgbClr val="304F97"/>
                </a:solidFill>
              </a:rPr>
              <a:t>Recommendation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Query that includes a description of the problem and its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Cases are retrieved based on a combination of structural similarity between the current design and a pattern, the semantic distance between class names and role names in the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Form-aware search for pattern description is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endParaRPr lang="en-US" altLang="zh-CN" sz="20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Problems of Pattern Searching and Selection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Dimensions of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Approaches for Pattern Search and Selection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Discussion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b="0" dirty="0">
                <a:solidFill>
                  <a:srgbClr val="304F97"/>
                </a:solidFill>
              </a:rPr>
              <a:t>Search Engines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b="0" dirty="0" err="1" smtClean="0">
                <a:solidFill>
                  <a:srgbClr val="304F97"/>
                </a:solidFill>
              </a:rPr>
              <a:t>PatternSeer</a:t>
            </a:r>
            <a:endParaRPr lang="en-US" altLang="zh-CN" sz="1600" b="0" dirty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A system that crawls and indexes pattern </a:t>
            </a:r>
            <a:r>
              <a:rPr lang="en-US" altLang="zh-CN" sz="1600" b="0" dirty="0" err="1" smtClean="0">
                <a:solidFill>
                  <a:srgbClr val="304F97"/>
                </a:solidFill>
              </a:rPr>
              <a:t>desciptions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 on Internet and makes them accessible to users via keyword-based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Google Design Pattern 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Indexing several online pattern repositories</a:t>
            </a:r>
            <a:endParaRPr lang="en-US" altLang="zh-CN" sz="16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81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Problems of Pattern Searching and Selection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Dimensions of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Approaches for Pattern Search and Selection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Discussion</a:t>
            </a:r>
            <a:endParaRPr lang="en-US" altLang="zh-CN" sz="2200" b="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756243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Discussion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3" y="1358245"/>
            <a:ext cx="88410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304F97"/>
                </a:solidFill>
              </a:rPr>
              <a:t>Existing approaches categories: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Pattern repositories and catalogs (storing, browsing, linking)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Search engines (crawling, searching, indexing)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Recommendation systems (providing suggestions)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Formal approaches ( (semi-) formal languages and frameworks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Other approaches </a:t>
            </a:r>
            <a:endParaRPr lang="en-US" altLang="zh-CN" sz="1600" b="0" dirty="0" smtClean="0">
              <a:solidFill>
                <a:srgbClr val="304F97"/>
              </a:solidFill>
            </a:endParaRPr>
          </a:p>
          <a:p>
            <a:endParaRPr lang="en-US" altLang="zh-CN" sz="1600" b="0" dirty="0" smtClean="0">
              <a:solidFill>
                <a:srgbClr val="304F97"/>
              </a:solidFill>
            </a:endParaRPr>
          </a:p>
          <a:p>
            <a:endParaRPr lang="en-US" altLang="zh-CN" sz="16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Discussion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3" y="1358245"/>
            <a:ext cx="8841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04F97"/>
                </a:solidFill>
              </a:rPr>
              <a:t>Existing approaches shortcomings: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Additional effort during authoring and patterns selection</a:t>
            </a: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Effort in maintaining and updating pattern repositories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Solutions are domain-specific with no relations to patterns from another domain</a:t>
            </a: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Rarely support collaboration and personalized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Most of the tools are not available after the end of the project</a:t>
            </a:r>
            <a:endParaRPr lang="en-US" altLang="zh-CN" sz="1600" b="0" dirty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53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Discussion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3" y="1358245"/>
            <a:ext cx="8841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304F97"/>
                </a:solidFill>
              </a:rPr>
              <a:t>Suggestions and Directions: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Pattern search engines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Pattern 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Interoperability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Non-intrusiveness</a:t>
            </a:r>
          </a:p>
          <a:p>
            <a:endParaRPr lang="en-US" altLang="zh-CN" sz="1600" b="0" dirty="0" smtClean="0">
              <a:solidFill>
                <a:srgbClr val="304F97"/>
              </a:solidFill>
            </a:endParaRPr>
          </a:p>
          <a:p>
            <a:endParaRPr lang="en-US" altLang="zh-CN" sz="16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9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563938" y="2636838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/>
              <a:t>Q &amp; 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674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Jonathenzc-PC\AppData\Local\Microsoft\Windows\Temporary Internet Files\Content.IE5\3CDTXAM6\MC9004344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3459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Introduction</a:t>
            </a:r>
            <a:endParaRPr lang="en-US" altLang="zh-CN" sz="2200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Problems of Pattern Searching and Selection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Dimensions of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Approaches for Pattern Search and Selection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Discussion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59554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Introduction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1995 Gamma et al. (aka </a:t>
            </a:r>
            <a:r>
              <a:rPr lang="en-US" altLang="zh-CN" sz="2000" b="0" dirty="0" err="1" smtClean="0"/>
              <a:t>GoF</a:t>
            </a:r>
            <a:r>
              <a:rPr lang="en-US" altLang="zh-CN" sz="2000" b="0" dirty="0" smtClean="0"/>
              <a:t>) stated the problem of selecting patterns and in the book </a:t>
            </a:r>
            <a:r>
              <a:rPr lang="en-US" altLang="zh-CN" sz="2000" b="0" i="1" dirty="0" smtClean="0"/>
              <a:t>Design Patterns </a:t>
            </a:r>
            <a:r>
              <a:rPr lang="en-US" altLang="zh-CN" sz="2000" b="0" dirty="0" smtClean="0"/>
              <a:t>they raised 23 design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Since then the problem of selecting patterns has become more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critical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and the number of documented patterns has been continually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For example, Rising’s </a:t>
            </a:r>
            <a:r>
              <a:rPr lang="en-US" altLang="zh-CN" sz="2000" b="0" i="1" dirty="0" smtClean="0">
                <a:solidFill>
                  <a:srgbClr val="304F97"/>
                </a:solidFill>
              </a:rPr>
              <a:t>Pattern Almanac(2000)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lists more than 1200 patterns; in 2007 </a:t>
            </a:r>
            <a:r>
              <a:rPr lang="en-US" altLang="zh-CN" sz="2000" b="0" dirty="0" err="1" smtClean="0">
                <a:solidFill>
                  <a:srgbClr val="304F97"/>
                </a:solidFill>
              </a:rPr>
              <a:t>Henninger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 et al. counted 2241 patterns focusing solely on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Patterns are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booming</a:t>
            </a:r>
            <a:endParaRPr lang="en-US" altLang="zh-CN" sz="20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Introduction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419800"/>
            <a:ext cx="89644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However, choosing the appropriate pattern is particularly hard for inexperienced programmers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Inexperienced programmers find it hard 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Find patterns that can solve a particular problem (Pattern Searching)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Select the pattern to apply among the available ones (Pattern Selection)</a:t>
            </a:r>
            <a:endParaRPr lang="en-US" altLang="zh-CN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Pattern Searching: getting information about existing patterns wherever the information is coming from the literature or the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Pattern Selection: choosing a pattern in the list of patterns where the list is obtained at the stage of pattern searching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9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304F97"/>
                </a:solidFill>
              </a:rPr>
              <a:t>Introduction</a:t>
            </a:r>
            <a:endParaRPr lang="en-US" altLang="zh-CN" sz="2200" b="0" dirty="0">
              <a:solidFill>
                <a:srgbClr val="304F97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The Problems of Pattern Searching and Selection</a:t>
            </a:r>
            <a:endParaRPr lang="en-US" altLang="zh-CN" sz="2200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Dimensions of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Approaches for Pattern Search and Selection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Discussion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937508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/>
              <a:t>The Problems of Pattern Searching and </a:t>
            </a:r>
            <a:r>
              <a:rPr lang="en-US" altLang="zh-CN" sz="2800" b="0" dirty="0" smtClean="0"/>
              <a:t>Selection</a:t>
            </a:r>
            <a:endParaRPr lang="en-US" altLang="zh-CN" sz="2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Process of applying the patterns for solving problems</a:t>
            </a:r>
            <a:endParaRPr lang="en-US" altLang="zh-CN" sz="20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348880"/>
            <a:ext cx="81534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3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/>
              <a:t>The Problems of Pattern </a:t>
            </a:r>
            <a:r>
              <a:rPr lang="en-US" altLang="zh-CN" sz="2800" b="0" dirty="0" smtClean="0"/>
              <a:t>Searching</a:t>
            </a:r>
            <a:endParaRPr lang="en-US" altLang="zh-CN" sz="2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Pattern Searching is to getting information about existing patterns. Information can come from literature, Internet, word-of-mouth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Challenges: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Not all pattern descriptions are available on the Internet. Some are only available in book format(proceedings, journal, book)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No single repository of pattern. Patterns are more likely to be stored in collections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A variety of pattern description forms which makes comparison harder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No standard mechanisms for indexing, accessing and inter-linking pattern catalogs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No pattern search engine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Not possible to search using the form of pattern</a:t>
            </a:r>
          </a:p>
          <a:p>
            <a:pPr lvl="1"/>
            <a:r>
              <a:rPr lang="en-US" altLang="zh-CN" sz="1600" b="0" dirty="0" smtClean="0">
                <a:solidFill>
                  <a:srgbClr val="304F97"/>
                </a:solidFill>
              </a:rPr>
              <a:t>(find a string in the problem and another string in the description </a:t>
            </a:r>
          </a:p>
          <a:p>
            <a:pPr lvl="1"/>
            <a:r>
              <a:rPr lang="en-US" altLang="zh-CN" sz="1600" b="0" dirty="0" smtClean="0">
                <a:solidFill>
                  <a:srgbClr val="304F97"/>
                </a:solidFill>
              </a:rPr>
              <a:t>of the pattern)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38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/>
              <a:t>The Problems of </a:t>
            </a:r>
            <a:r>
              <a:rPr lang="en-US" altLang="zh-CN" sz="2800" b="0" dirty="0" smtClean="0"/>
              <a:t>Pattern Selection</a:t>
            </a:r>
            <a:endParaRPr lang="en-US" altLang="zh-CN" sz="2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Pattern Selection is choosing a pattern to apply from a list of patterns which is given from a catalogue or results of pattern searching.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Challenges: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Selection is context-sensitive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Result list can contain a lot of patterns in different 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Hard to choose the right pattern from duplicates and variants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Whether pattern can address the right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Positive and negative consequences of applying a pattern</a:t>
            </a:r>
            <a:endParaRPr lang="en-US" altLang="zh-CN" sz="16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67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8596</TotalTime>
  <Pages>0</Pages>
  <Words>1210</Words>
  <Characters>0</Characters>
  <Application>Microsoft Office PowerPoint</Application>
  <DocSecurity>0</DocSecurity>
  <PresentationFormat>全屏显示(4:3)</PresentationFormat>
  <Lines>0</Lines>
  <Paragraphs>250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黑体</vt:lpstr>
      <vt:lpstr>宋体</vt:lpstr>
      <vt:lpstr>微软雅黑</vt:lpstr>
      <vt:lpstr>Arial</vt:lpstr>
      <vt:lpstr>Calibri</vt:lpstr>
      <vt:lpstr>Wingdings</vt:lpstr>
      <vt:lpstr>1_自定义设计方案</vt:lpstr>
      <vt:lpstr>2_自定义设计方案</vt:lpstr>
      <vt:lpstr>A Survey of Existing Approaches for  Pattern Search and Selection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张程</cp:lastModifiedBy>
  <cp:revision>2207</cp:revision>
  <cp:lastPrinted>1899-12-30T00:00:00Z</cp:lastPrinted>
  <dcterms:created xsi:type="dcterms:W3CDTF">2010-12-07T13:16:01Z</dcterms:created>
  <dcterms:modified xsi:type="dcterms:W3CDTF">2016-02-28T15:35:25Z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