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61" r:id="rId5"/>
    <p:sldId id="262" r:id="rId6"/>
    <p:sldId id="263" r:id="rId7"/>
    <p:sldId id="264" r:id="rId8"/>
    <p:sldId id="265" r:id="rId9"/>
    <p:sldId id="259" r:id="rId10"/>
    <p:sldId id="260" r:id="rId11"/>
    <p:sldId id="266" r:id="rId12"/>
    <p:sldId id="267" r:id="rId13"/>
    <p:sldId id="268" r:id="rId14"/>
    <p:sldId id="269" r:id="rId15"/>
    <p:sldId id="270" r:id="rId16"/>
    <p:sldId id="271" r:id="rId17"/>
    <p:sldId id="274" r:id="rId18"/>
    <p:sldId id="275" r:id="rId19"/>
    <p:sldId id="273" r:id="rId20"/>
    <p:sldId id="276" r:id="rId21"/>
    <p:sldId id="277" r:id="rId22"/>
    <p:sldId id="272"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9093" autoAdjust="0"/>
  </p:normalViewPr>
  <p:slideViewPr>
    <p:cSldViewPr>
      <p:cViewPr varScale="1">
        <p:scale>
          <a:sx n="72" d="100"/>
          <a:sy n="72" d="100"/>
        </p:scale>
        <p:origin x="-461"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9B811746-3959-43B0-97FC-A6B80B1F0EAA}" type="datetimeFigureOut">
              <a:rPr lang="zh-CN" altLang="en-US" smtClean="0"/>
              <a:pPr/>
              <a:t>2016/3/6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BC1B612-C06E-4598-82B9-DA40F528AB15}"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9B811746-3959-43B0-97FC-A6B80B1F0EAA}" type="datetimeFigureOut">
              <a:rPr lang="zh-CN" altLang="en-US" smtClean="0"/>
              <a:pPr/>
              <a:t>2016/3/6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BC1B612-C06E-4598-82B9-DA40F528AB15}"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9B811746-3959-43B0-97FC-A6B80B1F0EAA}" type="datetimeFigureOut">
              <a:rPr lang="zh-CN" altLang="en-US" smtClean="0"/>
              <a:pPr/>
              <a:t>2016/3/6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BC1B612-C06E-4598-82B9-DA40F528AB15}"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9B811746-3959-43B0-97FC-A6B80B1F0EAA}" type="datetimeFigureOut">
              <a:rPr lang="zh-CN" altLang="en-US" smtClean="0"/>
              <a:pPr/>
              <a:t>2016/3/6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BC1B612-C06E-4598-82B9-DA40F528AB15}"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9B811746-3959-43B0-97FC-A6B80B1F0EAA}" type="datetimeFigureOut">
              <a:rPr lang="zh-CN" altLang="en-US" smtClean="0"/>
              <a:pPr/>
              <a:t>2016/3/6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BC1B612-C06E-4598-82B9-DA40F528AB15}"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9B811746-3959-43B0-97FC-A6B80B1F0EAA}" type="datetimeFigureOut">
              <a:rPr lang="zh-CN" altLang="en-US" smtClean="0"/>
              <a:pPr/>
              <a:t>2016/3/6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BC1B612-C06E-4598-82B9-DA40F528AB15}"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9B811746-3959-43B0-97FC-A6B80B1F0EAA}" type="datetimeFigureOut">
              <a:rPr lang="zh-CN" altLang="en-US" smtClean="0"/>
              <a:pPr/>
              <a:t>2016/3/6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BC1B612-C06E-4598-82B9-DA40F528AB15}"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9B811746-3959-43B0-97FC-A6B80B1F0EAA}" type="datetimeFigureOut">
              <a:rPr lang="zh-CN" altLang="en-US" smtClean="0"/>
              <a:pPr/>
              <a:t>2016/3/6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BC1B612-C06E-4598-82B9-DA40F528AB15}"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B811746-3959-43B0-97FC-A6B80B1F0EAA}" type="datetimeFigureOut">
              <a:rPr lang="zh-CN" altLang="en-US" smtClean="0"/>
              <a:pPr/>
              <a:t>2016/3/6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BC1B612-C06E-4598-82B9-DA40F528AB15}"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B811746-3959-43B0-97FC-A6B80B1F0EAA}" type="datetimeFigureOut">
              <a:rPr lang="zh-CN" altLang="en-US" smtClean="0"/>
              <a:pPr/>
              <a:t>2016/3/6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BC1B612-C06E-4598-82B9-DA40F528AB15}"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B811746-3959-43B0-97FC-A6B80B1F0EAA}" type="datetimeFigureOut">
              <a:rPr lang="zh-CN" altLang="en-US" smtClean="0"/>
              <a:pPr/>
              <a:t>2016/3/6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BC1B612-C06E-4598-82B9-DA40F528AB15}"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811746-3959-43B0-97FC-A6B80B1F0EAA}" type="datetimeFigureOut">
              <a:rPr lang="zh-CN" altLang="en-US" smtClean="0"/>
              <a:pPr/>
              <a:t>2016/3/6</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C1B612-C06E-4598-82B9-DA40F528AB15}"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130425"/>
            <a:ext cx="8643998" cy="1470025"/>
          </a:xfrm>
        </p:spPr>
        <p:txBody>
          <a:bodyPr/>
          <a:lstStyle/>
          <a:p>
            <a:r>
              <a:rPr lang="zh-CN" altLang="en-US" dirty="0" smtClean="0"/>
              <a:t>基于内容和协同过滤的混合推荐</a:t>
            </a:r>
            <a:endParaRPr lang="zh-CN" altLang="en-US" dirty="0"/>
          </a:p>
        </p:txBody>
      </p:sp>
      <p:sp>
        <p:nvSpPr>
          <p:cNvPr id="3" name="副标题 2"/>
          <p:cNvSpPr>
            <a:spLocks noGrp="1"/>
          </p:cNvSpPr>
          <p:nvPr>
            <p:ph type="subTitle" idx="1"/>
          </p:nvPr>
        </p:nvSpPr>
        <p:spPr/>
        <p:txBody>
          <a:bodyPr/>
          <a:lstStyle/>
          <a:p>
            <a:r>
              <a:rPr lang="zh-CN" altLang="en-US" dirty="0" smtClean="0"/>
              <a:t>蒋海波</a:t>
            </a:r>
            <a:endParaRPr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基于内容的推荐</a:t>
            </a:r>
            <a:endParaRPr lang="zh-CN" altLang="en-US" dirty="0"/>
          </a:p>
        </p:txBody>
      </p:sp>
      <p:sp>
        <p:nvSpPr>
          <p:cNvPr id="3" name="内容占位符 2"/>
          <p:cNvSpPr>
            <a:spLocks noGrp="1"/>
          </p:cNvSpPr>
          <p:nvPr>
            <p:ph idx="1"/>
          </p:nvPr>
        </p:nvSpPr>
        <p:spPr/>
        <p:txBody>
          <a:bodyPr/>
          <a:lstStyle/>
          <a:p>
            <a:r>
              <a:rPr lang="zh-CN" altLang="en-US" dirty="0" smtClean="0"/>
              <a:t>不需要使用其他用户的数据，仅根据用户自身的数据做推荐</a:t>
            </a:r>
            <a:endParaRPr lang="en-US" altLang="zh-CN" dirty="0" smtClean="0"/>
          </a:p>
          <a:p>
            <a:endParaRPr lang="en-US" altLang="zh-CN" dirty="0" smtClean="0"/>
          </a:p>
          <a:p>
            <a:r>
              <a:rPr lang="zh-CN" altLang="en-US" dirty="0"/>
              <a:t>方法</a:t>
            </a:r>
            <a:endParaRPr lang="en-US" altLang="zh-CN" dirty="0" smtClean="0"/>
          </a:p>
          <a:p>
            <a:pPr lvl="1"/>
            <a:r>
              <a:rPr lang="zh-CN" altLang="en-US" dirty="0"/>
              <a:t>提取</a:t>
            </a:r>
            <a:r>
              <a:rPr lang="zh-CN" altLang="en-US" dirty="0" smtClean="0"/>
              <a:t>项目的属性特征</a:t>
            </a:r>
            <a:endParaRPr lang="en-US" altLang="zh-CN" dirty="0"/>
          </a:p>
          <a:p>
            <a:pPr lvl="1"/>
            <a:r>
              <a:rPr lang="zh-CN" altLang="en-US" dirty="0" smtClean="0"/>
              <a:t>提取用户的兴趣</a:t>
            </a:r>
            <a:endParaRPr lang="en-US" altLang="zh-CN" dirty="0" smtClean="0"/>
          </a:p>
          <a:p>
            <a:pPr lvl="1"/>
            <a:r>
              <a:rPr lang="zh-CN" altLang="en-US" dirty="0"/>
              <a:t>匹配</a:t>
            </a:r>
            <a:endParaRPr lang="en-US" altLang="zh-C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lvl="1" algn="ctr" rtl="0">
              <a:spcBef>
                <a:spcPct val="0"/>
              </a:spcBef>
            </a:pPr>
            <a:r>
              <a:rPr lang="zh-CN" altLang="en-US" sz="4400" dirty="0" smtClean="0"/>
              <a:t>提取项目的属性特征</a:t>
            </a:r>
            <a:endParaRPr lang="zh-CN" altLang="en-US" sz="4400" dirty="0"/>
          </a:p>
        </p:txBody>
      </p:sp>
      <p:sp>
        <p:nvSpPr>
          <p:cNvPr id="3" name="内容占位符 2"/>
          <p:cNvSpPr>
            <a:spLocks noGrp="1"/>
          </p:cNvSpPr>
          <p:nvPr>
            <p:ph idx="1"/>
          </p:nvPr>
        </p:nvSpPr>
        <p:spPr/>
        <p:txBody>
          <a:bodyPr/>
          <a:lstStyle/>
          <a:p>
            <a:r>
              <a:rPr lang="zh-CN" altLang="en-US" dirty="0" smtClean="0"/>
              <a:t>项目被定义成一个特征表示的向量</a:t>
            </a:r>
            <a:endParaRPr lang="en-US" altLang="zh-CN" dirty="0" smtClean="0"/>
          </a:p>
          <a:p>
            <a:endParaRPr lang="en-US" altLang="zh-CN" dirty="0"/>
          </a:p>
          <a:p>
            <a:r>
              <a:rPr lang="zh-CN" altLang="en-US" dirty="0" smtClean="0"/>
              <a:t>提取方法</a:t>
            </a:r>
            <a:endParaRPr lang="en-US" altLang="zh-CN" dirty="0" smtClean="0"/>
          </a:p>
          <a:p>
            <a:pPr lvl="1"/>
            <a:r>
              <a:rPr lang="zh-CN" altLang="en-US" dirty="0" smtClean="0"/>
              <a:t>主题模型</a:t>
            </a:r>
            <a:endParaRPr lang="en-US" altLang="zh-CN" dirty="0" smtClean="0"/>
          </a:p>
          <a:p>
            <a:pPr lvl="1"/>
            <a:r>
              <a:rPr lang="zh-CN" altLang="en-US" dirty="0" smtClean="0"/>
              <a:t>人为定义</a:t>
            </a:r>
            <a:endParaRPr lang="en-US" altLang="zh-CN" dirty="0" smtClean="0"/>
          </a:p>
          <a:p>
            <a:pPr lvl="1"/>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提取用户的兴趣</a:t>
            </a:r>
            <a:endParaRPr lang="zh-CN" altLang="en-US" dirty="0"/>
          </a:p>
        </p:txBody>
      </p:sp>
      <p:sp>
        <p:nvSpPr>
          <p:cNvPr id="3" name="内容占位符 2"/>
          <p:cNvSpPr>
            <a:spLocks noGrp="1"/>
          </p:cNvSpPr>
          <p:nvPr>
            <p:ph idx="1"/>
          </p:nvPr>
        </p:nvSpPr>
        <p:spPr/>
        <p:txBody>
          <a:bodyPr/>
          <a:lstStyle/>
          <a:p>
            <a:r>
              <a:rPr lang="zh-CN" altLang="en-US" dirty="0" smtClean="0"/>
              <a:t>用户也被定义成一个特征表示的向量</a:t>
            </a:r>
            <a:endParaRPr lang="en-US" altLang="zh-CN" dirty="0" smtClean="0"/>
          </a:p>
          <a:p>
            <a:endParaRPr lang="en-US" altLang="zh-CN" dirty="0"/>
          </a:p>
          <a:p>
            <a:r>
              <a:rPr lang="zh-CN" altLang="en-US" dirty="0" smtClean="0"/>
              <a:t>提取方法</a:t>
            </a:r>
            <a:endParaRPr lang="en-US" altLang="zh-CN" dirty="0" smtClean="0"/>
          </a:p>
          <a:p>
            <a:pPr lvl="1"/>
            <a:r>
              <a:rPr lang="zh-CN" altLang="en-US" dirty="0" smtClean="0"/>
              <a:t>主题模型</a:t>
            </a:r>
            <a:endParaRPr lang="en-US" altLang="zh-CN" dirty="0" smtClean="0"/>
          </a:p>
          <a:p>
            <a:pPr lvl="1"/>
            <a:r>
              <a:rPr lang="zh-CN" altLang="en-US" dirty="0" smtClean="0"/>
              <a:t>人为定义</a:t>
            </a:r>
            <a:endParaRPr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匹配</a:t>
            </a:r>
            <a:endParaRPr lang="zh-CN" altLang="en-US" dirty="0"/>
          </a:p>
        </p:txBody>
      </p:sp>
      <p:sp>
        <p:nvSpPr>
          <p:cNvPr id="3" name="内容占位符 2"/>
          <p:cNvSpPr>
            <a:spLocks noGrp="1"/>
          </p:cNvSpPr>
          <p:nvPr>
            <p:ph idx="1"/>
          </p:nvPr>
        </p:nvSpPr>
        <p:spPr/>
        <p:txBody>
          <a:bodyPr/>
          <a:lstStyle/>
          <a:p>
            <a:r>
              <a:rPr lang="zh-CN" altLang="en-US" dirty="0"/>
              <a:t>对</a:t>
            </a:r>
            <a:r>
              <a:rPr lang="zh-CN" altLang="en-US" dirty="0" smtClean="0"/>
              <a:t>项目向量和用户向量进行匹配，找到与用户向量相似度最高的项目，向用户做出推荐</a:t>
            </a:r>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基于内容的推荐</a:t>
            </a:r>
            <a:endParaRPr lang="zh-CN" altLang="en-US" dirty="0"/>
          </a:p>
        </p:txBody>
      </p:sp>
      <p:sp>
        <p:nvSpPr>
          <p:cNvPr id="3" name="内容占位符 2"/>
          <p:cNvSpPr>
            <a:spLocks noGrp="1"/>
          </p:cNvSpPr>
          <p:nvPr>
            <p:ph idx="1"/>
          </p:nvPr>
        </p:nvSpPr>
        <p:spPr/>
        <p:txBody>
          <a:bodyPr/>
          <a:lstStyle/>
          <a:p>
            <a:r>
              <a:rPr lang="zh-CN" altLang="en-US" dirty="0" smtClean="0"/>
              <a:t>问题</a:t>
            </a:r>
            <a:endParaRPr lang="en-US" altLang="zh-CN" dirty="0" smtClean="0"/>
          </a:p>
          <a:p>
            <a:pPr lvl="1"/>
            <a:r>
              <a:rPr lang="zh-CN" altLang="en-US" dirty="0" smtClean="0"/>
              <a:t>无法为用户做出新的兴趣推荐</a:t>
            </a:r>
            <a:endParaRPr lang="en-US" altLang="zh-CN" dirty="0" smtClean="0"/>
          </a:p>
          <a:p>
            <a:pPr lvl="1"/>
            <a:endParaRPr lang="zh-CN"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混合推荐</a:t>
            </a:r>
            <a:endParaRPr lang="zh-CN" altLang="en-US" dirty="0"/>
          </a:p>
        </p:txBody>
      </p:sp>
      <p:sp>
        <p:nvSpPr>
          <p:cNvPr id="3" name="内容占位符 2"/>
          <p:cNvSpPr>
            <a:spLocks noGrp="1"/>
          </p:cNvSpPr>
          <p:nvPr>
            <p:ph idx="1"/>
          </p:nvPr>
        </p:nvSpPr>
        <p:spPr/>
        <p:txBody>
          <a:bodyPr/>
          <a:lstStyle/>
          <a:p>
            <a:r>
              <a:rPr lang="zh-CN" altLang="en-US" dirty="0" smtClean="0"/>
              <a:t>结合基于内容的推荐和协同过滤这两种方法就能较好地解决这些问题。</a:t>
            </a:r>
            <a:endParaRPr lang="en-US" altLang="zh-CN" dirty="0" smtClean="0"/>
          </a:p>
          <a:p>
            <a:endParaRPr lang="en-US" altLang="zh-CN" dirty="0"/>
          </a:p>
          <a:p>
            <a:r>
              <a:rPr lang="zh-CN" altLang="en-US" dirty="0" smtClean="0"/>
              <a:t>协同过滤的主要问题</a:t>
            </a:r>
            <a:endParaRPr lang="en-US" altLang="zh-CN" dirty="0" smtClean="0"/>
          </a:p>
          <a:p>
            <a:pPr lvl="1"/>
            <a:r>
              <a:rPr lang="zh-CN" altLang="en-US" dirty="0" smtClean="0"/>
              <a:t>用户对物品的评价比较稀疏时，无法较好地计算用户之间的相似度，即无法找到最近邻。</a:t>
            </a:r>
            <a:endParaRPr lang="en-US" altLang="zh-CN" dirty="0" smtClean="0"/>
          </a:p>
          <a:p>
            <a:pPr lvl="1"/>
            <a:r>
              <a:rPr lang="zh-CN" altLang="en-US" dirty="0" smtClean="0"/>
              <a:t>没有用户对项目做出评价时项目无法被推荐。</a:t>
            </a:r>
            <a:endParaRPr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混合推荐</a:t>
            </a:r>
            <a:endParaRPr lang="zh-CN" altLang="en-US" dirty="0"/>
          </a:p>
        </p:txBody>
      </p:sp>
      <p:sp>
        <p:nvSpPr>
          <p:cNvPr id="3" name="内容占位符 2"/>
          <p:cNvSpPr>
            <a:spLocks noGrp="1"/>
          </p:cNvSpPr>
          <p:nvPr>
            <p:ph idx="1"/>
          </p:nvPr>
        </p:nvSpPr>
        <p:spPr/>
        <p:txBody>
          <a:bodyPr/>
          <a:lstStyle/>
          <a:p>
            <a:r>
              <a:rPr lang="zh-CN" altLang="en-US" dirty="0" smtClean="0"/>
              <a:t>解决办法</a:t>
            </a:r>
            <a:endParaRPr lang="en-US" altLang="zh-CN" dirty="0" smtClean="0"/>
          </a:p>
          <a:p>
            <a:pPr lvl="1"/>
            <a:r>
              <a:rPr lang="zh-CN" altLang="en-US" dirty="0" smtClean="0"/>
              <a:t>寻找近邻用户</a:t>
            </a:r>
            <a:endParaRPr lang="en-US" altLang="zh-CN" dirty="0" smtClean="0"/>
          </a:p>
          <a:p>
            <a:pPr lvl="2"/>
            <a:r>
              <a:rPr lang="zh-CN" altLang="en-US" dirty="0" smtClean="0"/>
              <a:t>使用用户对项目评分数据</a:t>
            </a:r>
            <a:r>
              <a:rPr lang="en-US" altLang="zh-CN" dirty="0" smtClean="0"/>
              <a:t>+</a:t>
            </a:r>
            <a:r>
              <a:rPr lang="zh-CN" altLang="en-US" dirty="0" smtClean="0"/>
              <a:t>用户兴趣模型计算用户相似度</a:t>
            </a:r>
            <a:endParaRPr lang="en-US" altLang="zh-CN" dirty="0" smtClean="0"/>
          </a:p>
          <a:p>
            <a:pPr lvl="1"/>
            <a:r>
              <a:rPr lang="zh-CN" altLang="en-US" dirty="0" smtClean="0"/>
              <a:t>项目没有评分</a:t>
            </a:r>
            <a:endParaRPr lang="en-US" altLang="zh-CN" dirty="0" smtClean="0"/>
          </a:p>
          <a:p>
            <a:pPr lvl="2"/>
            <a:r>
              <a:rPr lang="zh-CN" altLang="en-US" dirty="0" smtClean="0"/>
              <a:t>寻找与该项目相似的且有评分的项目，即寻找项目的最近邻，以此来预测该项目的评分</a:t>
            </a:r>
            <a:endParaRPr lang="en-US" altLang="zh-CN" dirty="0"/>
          </a:p>
          <a:p>
            <a:pPr lvl="1"/>
            <a:endParaRPr lang="en-US" altLang="zh-CN"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lvl="1" algn="ctr" rtl="0">
              <a:spcBef>
                <a:spcPct val="0"/>
              </a:spcBef>
            </a:pPr>
            <a:r>
              <a:rPr lang="zh-CN" altLang="en-US" sz="4400" dirty="0" smtClean="0"/>
              <a:t>用户兴趣的近邻模型</a:t>
            </a:r>
            <a:endParaRPr lang="zh-CN" altLang="en-US" sz="4400" dirty="0"/>
          </a:p>
        </p:txBody>
      </p:sp>
      <p:sp>
        <p:nvSpPr>
          <p:cNvPr id="3" name="内容占位符 2"/>
          <p:cNvSpPr>
            <a:spLocks noGrp="1"/>
          </p:cNvSpPr>
          <p:nvPr>
            <p:ph idx="1"/>
          </p:nvPr>
        </p:nvSpPr>
        <p:spPr/>
        <p:txBody>
          <a:bodyPr>
            <a:normAutofit/>
          </a:bodyPr>
          <a:lstStyle/>
          <a:p>
            <a:r>
              <a:rPr lang="zh-CN" altLang="en-US" dirty="0" smtClean="0"/>
              <a:t>基准偏移</a:t>
            </a:r>
            <a:r>
              <a:rPr lang="zh-CN" altLang="en-US" dirty="0" smtClean="0"/>
              <a:t>量</a:t>
            </a:r>
            <a:endParaRPr lang="en-US" altLang="zh-CN" dirty="0" smtClean="0"/>
          </a:p>
          <a:p>
            <a:pPr>
              <a:buNone/>
            </a:pPr>
            <a:endParaRPr lang="en-US" altLang="zh-CN" dirty="0" smtClean="0"/>
          </a:p>
          <a:p>
            <a:r>
              <a:rPr lang="zh-CN" altLang="en-US" dirty="0" smtClean="0"/>
              <a:t>计算相似度</a:t>
            </a:r>
            <a:endParaRPr lang="en-US" altLang="zh-CN" dirty="0" smtClean="0"/>
          </a:p>
          <a:p>
            <a:pPr>
              <a:buNone/>
            </a:pPr>
            <a:endParaRPr lang="en-US" altLang="zh-CN" dirty="0" smtClean="0"/>
          </a:p>
          <a:p>
            <a:r>
              <a:rPr lang="zh-CN" altLang="en-US" dirty="0" smtClean="0"/>
              <a:t>计算</a:t>
            </a:r>
            <a:r>
              <a:rPr lang="en-US" altLang="zh-CN" dirty="0" err="1" smtClean="0"/>
              <a:t>wuv</a:t>
            </a:r>
            <a:r>
              <a:rPr lang="zh-CN" altLang="en-US" dirty="0" smtClean="0"/>
              <a:t>，</a:t>
            </a:r>
            <a:r>
              <a:rPr lang="zh-CN" altLang="en-US" dirty="0" smtClean="0"/>
              <a:t>通过已有的评分记录来训练求得误差最小</a:t>
            </a:r>
            <a:r>
              <a:rPr lang="zh-CN" altLang="en-US" dirty="0" smtClean="0"/>
              <a:t>的</a:t>
            </a:r>
            <a:r>
              <a:rPr lang="en-US" altLang="zh-CN" dirty="0" err="1" smtClean="0"/>
              <a:t>wuv</a:t>
            </a:r>
            <a:r>
              <a:rPr lang="zh-CN" altLang="en-US" dirty="0" smtClean="0"/>
              <a:t>。首先定义误差公式</a:t>
            </a:r>
            <a:r>
              <a:rPr lang="en-US" altLang="zh-CN" dirty="0" smtClean="0"/>
              <a:t>:</a:t>
            </a:r>
          </a:p>
          <a:p>
            <a:endParaRPr lang="en-US" altLang="zh-CN" dirty="0" smtClean="0"/>
          </a:p>
        </p:txBody>
      </p:sp>
      <p:pic>
        <p:nvPicPr>
          <p:cNvPr id="1027" name="Picture 3"/>
          <p:cNvPicPr>
            <a:picLocks noChangeAspect="1" noChangeArrowheads="1"/>
          </p:cNvPicPr>
          <p:nvPr/>
        </p:nvPicPr>
        <p:blipFill>
          <a:blip r:embed="rId2"/>
          <a:srcRect/>
          <a:stretch>
            <a:fillRect/>
          </a:stretch>
        </p:blipFill>
        <p:spPr bwMode="auto">
          <a:xfrm>
            <a:off x="3071802" y="3120366"/>
            <a:ext cx="4898162" cy="880138"/>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3000364" y="2214554"/>
            <a:ext cx="2686050" cy="571500"/>
          </a:xfrm>
          <a:prstGeom prst="rect">
            <a:avLst/>
          </a:prstGeom>
          <a:noFill/>
          <a:ln w="9525">
            <a:noFill/>
            <a:miter lim="800000"/>
            <a:headEnd/>
            <a:tailEnd/>
          </a:ln>
          <a:effectLst/>
        </p:spPr>
      </p:pic>
      <p:pic>
        <p:nvPicPr>
          <p:cNvPr id="1029" name="Picture 5"/>
          <p:cNvPicPr>
            <a:picLocks noChangeAspect="1" noChangeArrowheads="1"/>
          </p:cNvPicPr>
          <p:nvPr/>
        </p:nvPicPr>
        <p:blipFill>
          <a:blip r:embed="rId4"/>
          <a:srcRect/>
          <a:stretch>
            <a:fillRect/>
          </a:stretch>
        </p:blipFill>
        <p:spPr bwMode="auto">
          <a:xfrm>
            <a:off x="928662" y="5000636"/>
            <a:ext cx="7182412" cy="1714511"/>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用户兴趣的近邻模型</a:t>
            </a:r>
            <a:endParaRPr lang="zh-CN" altLang="en-US" dirty="0"/>
          </a:p>
        </p:txBody>
      </p:sp>
      <p:sp>
        <p:nvSpPr>
          <p:cNvPr id="3" name="内容占位符 2"/>
          <p:cNvSpPr>
            <a:spLocks noGrp="1"/>
          </p:cNvSpPr>
          <p:nvPr>
            <p:ph idx="1"/>
          </p:nvPr>
        </p:nvSpPr>
        <p:spPr/>
        <p:txBody>
          <a:bodyPr/>
          <a:lstStyle/>
          <a:p>
            <a:r>
              <a:rPr lang="zh-CN" altLang="en-US" dirty="0" smtClean="0"/>
              <a:t>分别</a:t>
            </a:r>
            <a:r>
              <a:rPr lang="zh-CN" altLang="en-US" dirty="0" smtClean="0"/>
              <a:t>对</a:t>
            </a:r>
            <a:r>
              <a:rPr lang="en-US" altLang="zh-CN" dirty="0" err="1" smtClean="0"/>
              <a:t>bu</a:t>
            </a:r>
            <a:r>
              <a:rPr lang="zh-CN" altLang="en-US" dirty="0" smtClean="0"/>
              <a:t>，</a:t>
            </a:r>
            <a:r>
              <a:rPr lang="en-US" altLang="zh-CN" dirty="0" smtClean="0"/>
              <a:t>bi</a:t>
            </a:r>
            <a:r>
              <a:rPr lang="zh-CN" altLang="en-US" dirty="0" smtClean="0"/>
              <a:t>，</a:t>
            </a:r>
            <a:r>
              <a:rPr lang="en-US" altLang="zh-CN" dirty="0" err="1" smtClean="0"/>
              <a:t>wuv</a:t>
            </a:r>
            <a:r>
              <a:rPr lang="zh-CN" altLang="en-US" dirty="0" smtClean="0"/>
              <a:t>求</a:t>
            </a:r>
            <a:r>
              <a:rPr lang="zh-CN" altLang="en-US" dirty="0" smtClean="0"/>
              <a:t>偏导，通过随机梯度下降法，针对每一个评分数据都做</a:t>
            </a:r>
            <a:r>
              <a:rPr lang="zh-CN" altLang="en-US" dirty="0" smtClean="0"/>
              <a:t>如下更新</a:t>
            </a:r>
            <a:r>
              <a:rPr lang="en-US" altLang="zh-CN" dirty="0" smtClean="0"/>
              <a:t>:</a:t>
            </a:r>
            <a:endParaRPr lang="zh-CN" altLang="en-US" dirty="0"/>
          </a:p>
        </p:txBody>
      </p:sp>
      <p:pic>
        <p:nvPicPr>
          <p:cNvPr id="2050" name="Picture 2"/>
          <p:cNvPicPr>
            <a:picLocks noChangeAspect="1" noChangeArrowheads="1"/>
          </p:cNvPicPr>
          <p:nvPr/>
        </p:nvPicPr>
        <p:blipFill>
          <a:blip r:embed="rId2"/>
          <a:srcRect/>
          <a:stretch>
            <a:fillRect/>
          </a:stretch>
        </p:blipFill>
        <p:spPr bwMode="auto">
          <a:xfrm>
            <a:off x="1957406" y="3214699"/>
            <a:ext cx="5257800" cy="1857375"/>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矩阵分解</a:t>
            </a:r>
            <a:endParaRPr lang="zh-CN" altLang="en-US" dirty="0"/>
          </a:p>
        </p:txBody>
      </p:sp>
      <p:sp>
        <p:nvSpPr>
          <p:cNvPr id="3" name="内容占位符 2"/>
          <p:cNvSpPr>
            <a:spLocks noGrp="1"/>
          </p:cNvSpPr>
          <p:nvPr>
            <p:ph idx="1"/>
          </p:nvPr>
        </p:nvSpPr>
        <p:spPr/>
        <p:txBody>
          <a:bodyPr/>
          <a:lstStyle/>
          <a:p>
            <a:r>
              <a:rPr lang="zh-CN" altLang="en-US" dirty="0" smtClean="0"/>
              <a:t>将用户</a:t>
            </a:r>
            <a:r>
              <a:rPr lang="en-US" altLang="zh-CN" dirty="0" smtClean="0"/>
              <a:t>—</a:t>
            </a:r>
            <a:r>
              <a:rPr lang="zh-CN" altLang="en-US" dirty="0" smtClean="0"/>
              <a:t>物品评分矩阵</a:t>
            </a:r>
            <a:r>
              <a:rPr lang="en-US" dirty="0" smtClean="0"/>
              <a:t>R</a:t>
            </a:r>
            <a:r>
              <a:rPr lang="zh-CN" altLang="en-US" dirty="0" smtClean="0"/>
              <a:t>分解</a:t>
            </a:r>
            <a:r>
              <a:rPr lang="zh-CN" altLang="en-US" dirty="0" smtClean="0"/>
              <a:t>为</a:t>
            </a:r>
            <a:r>
              <a:rPr lang="en-US" dirty="0" smtClean="0"/>
              <a:t>P</a:t>
            </a:r>
            <a:r>
              <a:rPr lang="zh-CN" altLang="en-US" dirty="0" smtClean="0"/>
              <a:t>、</a:t>
            </a:r>
            <a:r>
              <a:rPr lang="en-US" dirty="0" smtClean="0"/>
              <a:t>Q</a:t>
            </a:r>
            <a:r>
              <a:rPr lang="zh-CN" altLang="en-US" dirty="0" smtClean="0"/>
              <a:t>两</a:t>
            </a:r>
            <a:r>
              <a:rPr lang="zh-CN" altLang="en-US" dirty="0" smtClean="0"/>
              <a:t>个矩阵的乘积，</a:t>
            </a:r>
            <a:r>
              <a:rPr lang="en-US" dirty="0" smtClean="0"/>
              <a:t>R </a:t>
            </a:r>
            <a:r>
              <a:rPr lang="en-US" dirty="0" smtClean="0"/>
              <a:t>= P </a:t>
            </a:r>
            <a:r>
              <a:rPr lang="en-US" altLang="zh-CN" dirty="0" smtClean="0"/>
              <a:t>×</a:t>
            </a:r>
            <a:r>
              <a:rPr lang="en-US" dirty="0" smtClean="0"/>
              <a:t> Q</a:t>
            </a:r>
            <a:r>
              <a:rPr lang="zh-CN" altLang="en-US" dirty="0" smtClean="0"/>
              <a:t>。</a:t>
            </a:r>
            <a:endParaRPr lang="en-US" altLang="zh-CN" dirty="0" smtClean="0"/>
          </a:p>
          <a:p>
            <a:endParaRPr lang="en-US" altLang="zh-CN" dirty="0" smtClean="0"/>
          </a:p>
          <a:p>
            <a:r>
              <a:rPr lang="zh-CN" altLang="en-US" dirty="0" smtClean="0"/>
              <a:t>最小化下式</a:t>
            </a:r>
            <a:endParaRPr lang="en-US" altLang="zh-CN" dirty="0" smtClean="0"/>
          </a:p>
          <a:p>
            <a:endParaRPr lang="en-US" altLang="zh-CN" dirty="0" smtClean="0"/>
          </a:p>
          <a:p>
            <a:endParaRPr lang="en-US" altLang="zh-CN" dirty="0" smtClean="0"/>
          </a:p>
          <a:p>
            <a:endParaRPr lang="zh-CN" altLang="en-US" dirty="0"/>
          </a:p>
        </p:txBody>
      </p:sp>
      <p:pic>
        <p:nvPicPr>
          <p:cNvPr id="3074" name="Picture 2"/>
          <p:cNvPicPr>
            <a:picLocks noChangeAspect="1" noChangeArrowheads="1"/>
          </p:cNvPicPr>
          <p:nvPr/>
        </p:nvPicPr>
        <p:blipFill>
          <a:blip r:embed="rId2"/>
          <a:srcRect/>
          <a:stretch>
            <a:fillRect/>
          </a:stretch>
        </p:blipFill>
        <p:spPr bwMode="auto">
          <a:xfrm>
            <a:off x="2071670" y="3857628"/>
            <a:ext cx="5934075" cy="581025"/>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协同过滤</a:t>
            </a:r>
            <a:endParaRPr lang="zh-CN" altLang="en-US" dirty="0"/>
          </a:p>
        </p:txBody>
      </p:sp>
      <p:sp>
        <p:nvSpPr>
          <p:cNvPr id="3" name="内容占位符 2"/>
          <p:cNvSpPr>
            <a:spLocks noGrp="1"/>
          </p:cNvSpPr>
          <p:nvPr>
            <p:ph idx="1"/>
          </p:nvPr>
        </p:nvSpPr>
        <p:spPr/>
        <p:txBody>
          <a:bodyPr/>
          <a:lstStyle/>
          <a:p>
            <a:r>
              <a:rPr lang="zh-CN" altLang="en-US" dirty="0" smtClean="0"/>
              <a:t>协同过滤是一种常用的推荐方法</a:t>
            </a:r>
            <a:endParaRPr lang="en-US" altLang="zh-CN" dirty="0" smtClean="0"/>
          </a:p>
          <a:p>
            <a:endParaRPr lang="en-US" altLang="zh-CN" dirty="0" smtClean="0"/>
          </a:p>
          <a:p>
            <a:r>
              <a:rPr lang="zh-CN" altLang="en-US" dirty="0" smtClean="0"/>
              <a:t>根据</a:t>
            </a:r>
            <a:r>
              <a:rPr lang="zh-CN" altLang="en-US" dirty="0"/>
              <a:t>用户偏好的</a:t>
            </a:r>
            <a:r>
              <a:rPr lang="zh-CN" altLang="en-US" dirty="0" smtClean="0"/>
              <a:t>相似性</a:t>
            </a:r>
            <a:r>
              <a:rPr lang="zh-CN" altLang="en-US" dirty="0"/>
              <a:t>来推荐资源，把和当前用户相似的其他用户的意见</a:t>
            </a:r>
            <a:r>
              <a:rPr lang="zh-CN" altLang="en-US" dirty="0" smtClean="0"/>
              <a:t>提供给</a:t>
            </a:r>
            <a:r>
              <a:rPr lang="zh-CN" altLang="en-US" dirty="0"/>
              <a:t>当前</a:t>
            </a:r>
            <a:r>
              <a:rPr lang="zh-CN" altLang="en-US" dirty="0" smtClean="0"/>
              <a:t>用户。</a:t>
            </a:r>
            <a:endParaRPr lang="en-US" altLang="zh-CN" dirty="0" smtClean="0"/>
          </a:p>
          <a:p>
            <a:endParaRPr lang="en-US" altLang="zh-CN" dirty="0"/>
          </a:p>
          <a:p>
            <a:endParaRPr lang="en-US" altLang="zh-CN" dirty="0" smtClean="0"/>
          </a:p>
          <a:p>
            <a:endParaRPr lang="zh-CN"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矩阵分解</a:t>
            </a:r>
            <a:endParaRPr lang="zh-CN" altLang="en-US" dirty="0"/>
          </a:p>
        </p:txBody>
      </p:sp>
      <p:sp>
        <p:nvSpPr>
          <p:cNvPr id="3" name="内容占位符 2"/>
          <p:cNvSpPr>
            <a:spLocks noGrp="1"/>
          </p:cNvSpPr>
          <p:nvPr>
            <p:ph idx="1"/>
          </p:nvPr>
        </p:nvSpPr>
        <p:spPr/>
        <p:txBody>
          <a:bodyPr/>
          <a:lstStyle/>
          <a:p>
            <a:r>
              <a:rPr lang="zh-CN" altLang="en-US" dirty="0" smtClean="0"/>
              <a:t>应用</a:t>
            </a:r>
            <a:r>
              <a:rPr lang="zh-CN" altLang="en-US" dirty="0" smtClean="0"/>
              <a:t>随机梯度下降法</a:t>
            </a:r>
            <a:endParaRPr lang="en-US" altLang="zh-CN" dirty="0" smtClean="0"/>
          </a:p>
          <a:p>
            <a:endParaRPr lang="en-US" altLang="zh-CN" dirty="0" smtClean="0"/>
          </a:p>
          <a:p>
            <a:endParaRPr lang="en-US" altLang="zh-CN" dirty="0" smtClean="0"/>
          </a:p>
          <a:p>
            <a:endParaRPr lang="en-US" altLang="zh-CN" dirty="0" smtClean="0"/>
          </a:p>
          <a:p>
            <a:endParaRPr lang="zh-CN" altLang="en-US" dirty="0"/>
          </a:p>
        </p:txBody>
      </p:sp>
      <p:pic>
        <p:nvPicPr>
          <p:cNvPr id="4098" name="Picture 2"/>
          <p:cNvPicPr>
            <a:picLocks noChangeAspect="1" noChangeArrowheads="1"/>
          </p:cNvPicPr>
          <p:nvPr/>
        </p:nvPicPr>
        <p:blipFill>
          <a:blip r:embed="rId2"/>
          <a:srcRect/>
          <a:stretch>
            <a:fillRect/>
          </a:stretch>
        </p:blipFill>
        <p:spPr bwMode="auto">
          <a:xfrm>
            <a:off x="2071670" y="2143116"/>
            <a:ext cx="4257675" cy="514350"/>
          </a:xfrm>
          <a:prstGeom prst="rect">
            <a:avLst/>
          </a:prstGeom>
          <a:noFill/>
          <a:ln w="9525">
            <a:noFill/>
            <a:miter lim="800000"/>
            <a:headEnd/>
            <a:tailEnd/>
          </a:ln>
          <a:effectLst/>
        </p:spPr>
      </p:pic>
      <p:pic>
        <p:nvPicPr>
          <p:cNvPr id="4099" name="Picture 3"/>
          <p:cNvPicPr>
            <a:picLocks noChangeAspect="1" noChangeArrowheads="1"/>
          </p:cNvPicPr>
          <p:nvPr/>
        </p:nvPicPr>
        <p:blipFill>
          <a:blip r:embed="rId3"/>
          <a:srcRect/>
          <a:stretch>
            <a:fillRect/>
          </a:stretch>
        </p:blipFill>
        <p:spPr bwMode="auto">
          <a:xfrm>
            <a:off x="2176474" y="2571744"/>
            <a:ext cx="4038600" cy="476250"/>
          </a:xfrm>
          <a:prstGeom prst="rect">
            <a:avLst/>
          </a:prstGeom>
          <a:noFill/>
          <a:ln w="9525">
            <a:noFill/>
            <a:miter lim="800000"/>
            <a:headEnd/>
            <a:tailEnd/>
          </a:ln>
          <a:effectLst/>
        </p:spPr>
      </p:pic>
      <p:pic>
        <p:nvPicPr>
          <p:cNvPr id="4100" name="Picture 4"/>
          <p:cNvPicPr>
            <a:picLocks noChangeAspect="1" noChangeArrowheads="1"/>
          </p:cNvPicPr>
          <p:nvPr/>
        </p:nvPicPr>
        <p:blipFill>
          <a:blip r:embed="rId4"/>
          <a:srcRect/>
          <a:stretch>
            <a:fillRect/>
          </a:stretch>
        </p:blipFill>
        <p:spPr bwMode="auto">
          <a:xfrm>
            <a:off x="3071802" y="3571876"/>
            <a:ext cx="1876425" cy="561975"/>
          </a:xfrm>
          <a:prstGeom prst="rect">
            <a:avLst/>
          </a:prstGeom>
          <a:noFill/>
          <a:ln w="9525">
            <a:noFill/>
            <a:miter lim="800000"/>
            <a:headEnd/>
            <a:tailEnd/>
          </a:ln>
          <a:effectLst/>
        </p:spPr>
      </p:pic>
      <p:pic>
        <p:nvPicPr>
          <p:cNvPr id="4101" name="Picture 5"/>
          <p:cNvPicPr>
            <a:picLocks noChangeAspect="1" noChangeArrowheads="1"/>
          </p:cNvPicPr>
          <p:nvPr/>
        </p:nvPicPr>
        <p:blipFill>
          <a:blip r:embed="rId5"/>
          <a:srcRect/>
          <a:stretch>
            <a:fillRect/>
          </a:stretch>
        </p:blipFill>
        <p:spPr bwMode="auto">
          <a:xfrm>
            <a:off x="3076578" y="3071810"/>
            <a:ext cx="1924050" cy="500066"/>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矩阵分解</a:t>
            </a:r>
            <a:endParaRPr lang="zh-CN" altLang="en-US" dirty="0"/>
          </a:p>
        </p:txBody>
      </p:sp>
      <p:sp>
        <p:nvSpPr>
          <p:cNvPr id="3" name="内容占位符 2"/>
          <p:cNvSpPr>
            <a:spLocks noGrp="1"/>
          </p:cNvSpPr>
          <p:nvPr>
            <p:ph idx="1"/>
          </p:nvPr>
        </p:nvSpPr>
        <p:spPr/>
        <p:txBody>
          <a:bodyPr/>
          <a:lstStyle/>
          <a:p>
            <a:r>
              <a:rPr lang="zh-CN" altLang="en-US" dirty="0" smtClean="0"/>
              <a:t>结合近邻模型</a:t>
            </a:r>
            <a:endParaRPr lang="en-US" altLang="zh-CN" dirty="0" smtClean="0"/>
          </a:p>
          <a:p>
            <a:endParaRPr lang="en-US" altLang="zh-CN" dirty="0" smtClean="0"/>
          </a:p>
          <a:p>
            <a:endParaRPr lang="en-US" altLang="zh-CN" dirty="0" smtClean="0"/>
          </a:p>
          <a:p>
            <a:r>
              <a:rPr lang="zh-CN" altLang="en-US" dirty="0" smtClean="0"/>
              <a:t>最小化</a:t>
            </a:r>
            <a:endParaRPr lang="en-US" altLang="zh-CN" dirty="0" smtClean="0"/>
          </a:p>
          <a:p>
            <a:endParaRPr lang="zh-CN" altLang="en-US" dirty="0"/>
          </a:p>
        </p:txBody>
      </p:sp>
      <p:pic>
        <p:nvPicPr>
          <p:cNvPr id="5123" name="Picture 3"/>
          <p:cNvPicPr>
            <a:picLocks noChangeAspect="1" noChangeArrowheads="1"/>
          </p:cNvPicPr>
          <p:nvPr/>
        </p:nvPicPr>
        <p:blipFill>
          <a:blip r:embed="rId2"/>
          <a:srcRect/>
          <a:stretch>
            <a:fillRect/>
          </a:stretch>
        </p:blipFill>
        <p:spPr bwMode="auto">
          <a:xfrm>
            <a:off x="1285852" y="2143116"/>
            <a:ext cx="6181725" cy="828675"/>
          </a:xfrm>
          <a:prstGeom prst="rect">
            <a:avLst/>
          </a:prstGeom>
          <a:noFill/>
          <a:ln w="9525">
            <a:noFill/>
            <a:miter lim="800000"/>
            <a:headEnd/>
            <a:tailEnd/>
          </a:ln>
          <a:effectLst/>
        </p:spPr>
      </p:pic>
      <p:pic>
        <p:nvPicPr>
          <p:cNvPr id="5124" name="Picture 4"/>
          <p:cNvPicPr>
            <a:picLocks noChangeAspect="1" noChangeArrowheads="1"/>
          </p:cNvPicPr>
          <p:nvPr/>
        </p:nvPicPr>
        <p:blipFill>
          <a:blip r:embed="rId3"/>
          <a:srcRect/>
          <a:stretch>
            <a:fillRect/>
          </a:stretch>
        </p:blipFill>
        <p:spPr bwMode="auto">
          <a:xfrm>
            <a:off x="1142976" y="4000504"/>
            <a:ext cx="6991350" cy="2419350"/>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sp>
        <p:nvSpPr>
          <p:cNvPr id="4" name="矩形 3"/>
          <p:cNvSpPr/>
          <p:nvPr/>
        </p:nvSpPr>
        <p:spPr>
          <a:xfrm>
            <a:off x="2786050" y="2500306"/>
            <a:ext cx="3892412" cy="1569660"/>
          </a:xfrm>
          <a:prstGeom prst="rect">
            <a:avLst/>
          </a:prstGeom>
          <a:noFill/>
        </p:spPr>
        <p:txBody>
          <a:bodyPr wrap="none" lIns="91440" tIns="45720" rIns="91440" bIns="45720">
            <a:spAutoFit/>
          </a:bodyPr>
          <a:lstStyle/>
          <a:p>
            <a:pPr algn="ctr"/>
            <a:r>
              <a:rPr lang="zh-CN" altLang="en-US" sz="96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谢谢！</a:t>
            </a:r>
            <a:endParaRPr lang="zh-CN" altLang="en-US" sz="9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协同过滤</a:t>
            </a:r>
            <a:endParaRPr lang="zh-CN" altLang="en-US" dirty="0"/>
          </a:p>
        </p:txBody>
      </p:sp>
      <p:sp>
        <p:nvSpPr>
          <p:cNvPr id="3" name="内容占位符 2"/>
          <p:cNvSpPr>
            <a:spLocks noGrp="1"/>
          </p:cNvSpPr>
          <p:nvPr>
            <p:ph idx="1"/>
          </p:nvPr>
        </p:nvSpPr>
        <p:spPr/>
        <p:txBody>
          <a:bodyPr/>
          <a:lstStyle/>
          <a:p>
            <a:r>
              <a:rPr lang="zh-CN" altLang="en-US" dirty="0" smtClean="0"/>
              <a:t>构建用户项目矩阵</a:t>
            </a:r>
            <a:endParaRPr lang="en-US" altLang="zh-CN" dirty="0" smtClean="0"/>
          </a:p>
          <a:p>
            <a:endParaRPr lang="en-US" altLang="zh-CN" dirty="0"/>
          </a:p>
          <a:p>
            <a:r>
              <a:rPr lang="zh-CN" altLang="en-US" dirty="0" smtClean="0"/>
              <a:t>寻找最近邻</a:t>
            </a:r>
            <a:endParaRPr lang="en-US" altLang="zh-CN" dirty="0" smtClean="0"/>
          </a:p>
          <a:p>
            <a:endParaRPr lang="en-US" altLang="zh-CN" dirty="0"/>
          </a:p>
          <a:p>
            <a:r>
              <a:rPr lang="zh-CN" altLang="en-US" dirty="0" smtClean="0"/>
              <a:t>产生推荐</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smtClean="0"/>
              <a:t>构建用户项目矩阵</a:t>
            </a:r>
            <a:endParaRPr lang="zh-CN" altLang="en-US" dirty="0"/>
          </a:p>
        </p:txBody>
      </p:sp>
      <p:sp>
        <p:nvSpPr>
          <p:cNvPr id="3" name="内容占位符 2"/>
          <p:cNvSpPr>
            <a:spLocks noGrp="1"/>
          </p:cNvSpPr>
          <p:nvPr>
            <p:ph idx="1"/>
          </p:nvPr>
        </p:nvSpPr>
        <p:spPr/>
        <p:txBody>
          <a:bodyPr/>
          <a:lstStyle/>
          <a:p>
            <a:r>
              <a:rPr lang="zh-CN" altLang="en-US" dirty="0" smtClean="0"/>
              <a:t>收集</a:t>
            </a:r>
            <a:r>
              <a:rPr lang="zh-CN" altLang="en-US" dirty="0"/>
              <a:t>用户的</a:t>
            </a:r>
            <a:r>
              <a:rPr lang="zh-CN" altLang="en-US" dirty="0" smtClean="0"/>
              <a:t>评分，</a:t>
            </a:r>
            <a:r>
              <a:rPr lang="zh-CN" altLang="en-US" dirty="0"/>
              <a:t>并进行</a:t>
            </a:r>
            <a:r>
              <a:rPr lang="zh-CN" altLang="en-US" dirty="0" smtClean="0"/>
              <a:t>数据处理，</a:t>
            </a:r>
            <a:r>
              <a:rPr lang="zh-CN" altLang="en-US" dirty="0"/>
              <a:t>最终形成用户对各种</a:t>
            </a:r>
            <a:r>
              <a:rPr lang="zh-CN" altLang="en-US" dirty="0" smtClean="0"/>
              <a:t>项目</a:t>
            </a:r>
            <a:r>
              <a:rPr lang="zh-CN" altLang="en-US" dirty="0"/>
              <a:t>的评价表</a:t>
            </a:r>
          </a:p>
        </p:txBody>
      </p:sp>
      <p:pic>
        <p:nvPicPr>
          <p:cNvPr id="1026" name="Picture 2"/>
          <p:cNvPicPr>
            <a:picLocks noChangeAspect="1" noChangeArrowheads="1"/>
          </p:cNvPicPr>
          <p:nvPr/>
        </p:nvPicPr>
        <p:blipFill>
          <a:blip r:embed="rId2"/>
          <a:srcRect/>
          <a:stretch>
            <a:fillRect/>
          </a:stretch>
        </p:blipFill>
        <p:spPr bwMode="auto">
          <a:xfrm>
            <a:off x="1857356" y="3571876"/>
            <a:ext cx="5715000" cy="2028825"/>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smtClean="0"/>
              <a:t>寻找最近邻</a:t>
            </a:r>
            <a:endParaRPr lang="zh-CN" altLang="en-US" dirty="0"/>
          </a:p>
        </p:txBody>
      </p:sp>
      <p:sp>
        <p:nvSpPr>
          <p:cNvPr id="3" name="内容占位符 2"/>
          <p:cNvSpPr>
            <a:spLocks noGrp="1"/>
          </p:cNvSpPr>
          <p:nvPr>
            <p:ph idx="1"/>
          </p:nvPr>
        </p:nvSpPr>
        <p:spPr/>
        <p:txBody>
          <a:bodyPr/>
          <a:lstStyle/>
          <a:p>
            <a:r>
              <a:rPr lang="en-US" altLang="zh-CN" dirty="0" smtClean="0"/>
              <a:t>K</a:t>
            </a:r>
            <a:r>
              <a:rPr lang="zh-CN" altLang="en-US" dirty="0" smtClean="0"/>
              <a:t>近邻模型</a:t>
            </a:r>
            <a:endParaRPr lang="en-US" altLang="zh-CN" dirty="0" smtClean="0"/>
          </a:p>
          <a:p>
            <a:endParaRPr lang="en-US" altLang="zh-CN" dirty="0"/>
          </a:p>
          <a:p>
            <a:r>
              <a:rPr lang="zh-CN" altLang="en-US" dirty="0" smtClean="0"/>
              <a:t>相似度计算</a:t>
            </a:r>
            <a:endParaRPr lang="en-US" altLang="zh-CN" dirty="0" smtClean="0"/>
          </a:p>
          <a:p>
            <a:pPr lvl="1"/>
            <a:r>
              <a:rPr lang="zh-CN" altLang="en-US" dirty="0"/>
              <a:t>余弦</a:t>
            </a:r>
            <a:r>
              <a:rPr lang="zh-CN" altLang="en-US" dirty="0" smtClean="0"/>
              <a:t>相似性</a:t>
            </a:r>
            <a:endParaRPr lang="en-US" altLang="zh-CN" dirty="0" smtClean="0"/>
          </a:p>
          <a:p>
            <a:pPr lvl="1"/>
            <a:r>
              <a:rPr lang="zh-CN" altLang="en-US" dirty="0"/>
              <a:t>皮尔逊相关系数</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lvl="1" algn="ctr" rtl="0">
              <a:spcBef>
                <a:spcPct val="0"/>
              </a:spcBef>
            </a:pPr>
            <a:r>
              <a:rPr lang="zh-CN" altLang="en-US" sz="4400" dirty="0" smtClean="0"/>
              <a:t>余弦相似性</a:t>
            </a:r>
            <a:endParaRPr lang="zh-CN" altLang="en-US" sz="4400" dirty="0"/>
          </a:p>
        </p:txBody>
      </p:sp>
      <p:sp>
        <p:nvSpPr>
          <p:cNvPr id="3" name="内容占位符 2"/>
          <p:cNvSpPr>
            <a:spLocks noGrp="1"/>
          </p:cNvSpPr>
          <p:nvPr>
            <p:ph idx="1"/>
          </p:nvPr>
        </p:nvSpPr>
        <p:spPr/>
        <p:txBody>
          <a:bodyPr>
            <a:normAutofit/>
          </a:bodyPr>
          <a:lstStyle/>
          <a:p>
            <a:r>
              <a:rPr lang="zh-CN" altLang="en-US" dirty="0" smtClean="0"/>
              <a:t>设有</a:t>
            </a:r>
            <a:r>
              <a:rPr lang="en-US" altLang="zh-CN" dirty="0" smtClean="0"/>
              <a:t>n</a:t>
            </a:r>
            <a:r>
              <a:rPr lang="zh-CN" altLang="en-US" dirty="0" smtClean="0"/>
              <a:t>个项目且用户</a:t>
            </a:r>
            <a:r>
              <a:rPr lang="en-US" altLang="zh-CN" dirty="0" smtClean="0"/>
              <a:t>u1</a:t>
            </a:r>
            <a:r>
              <a:rPr lang="zh-CN" altLang="en-US" dirty="0" smtClean="0"/>
              <a:t>和</a:t>
            </a:r>
            <a:r>
              <a:rPr lang="zh-CN" altLang="en-US" dirty="0"/>
              <a:t>用户</a:t>
            </a:r>
            <a:r>
              <a:rPr lang="en-US" altLang="zh-CN" dirty="0" smtClean="0"/>
              <a:t>u2</a:t>
            </a:r>
            <a:r>
              <a:rPr lang="zh-CN" altLang="en-US" dirty="0"/>
              <a:t>都</a:t>
            </a:r>
            <a:r>
              <a:rPr lang="zh-CN" altLang="en-US" dirty="0" smtClean="0"/>
              <a:t>对这</a:t>
            </a:r>
            <a:r>
              <a:rPr lang="en-US" altLang="zh-CN" dirty="0" smtClean="0"/>
              <a:t>n </a:t>
            </a:r>
            <a:r>
              <a:rPr lang="zh-CN" altLang="en-US" dirty="0" smtClean="0"/>
              <a:t>个项目进行过</a:t>
            </a:r>
            <a:r>
              <a:rPr lang="zh-CN" altLang="en-US" dirty="0"/>
              <a:t>打分，用两个</a:t>
            </a:r>
            <a:r>
              <a:rPr lang="en-US" altLang="zh-CN" dirty="0"/>
              <a:t>n </a:t>
            </a:r>
            <a:r>
              <a:rPr lang="zh-CN" altLang="en-US" dirty="0"/>
              <a:t>维的向量</a:t>
            </a:r>
            <a:r>
              <a:rPr lang="en-US" altLang="zh-CN" dirty="0" smtClean="0"/>
              <a:t>n1</a:t>
            </a:r>
            <a:r>
              <a:rPr lang="zh-CN" altLang="en-US" dirty="0" smtClean="0"/>
              <a:t>和</a:t>
            </a:r>
            <a:r>
              <a:rPr lang="en-US" altLang="zh-CN" dirty="0" smtClean="0"/>
              <a:t>n2</a:t>
            </a:r>
            <a:r>
              <a:rPr lang="zh-CN" altLang="en-US" dirty="0" smtClean="0"/>
              <a:t>表示。</a:t>
            </a:r>
            <a:endParaRPr lang="zh-CN" altLang="en-US" dirty="0"/>
          </a:p>
          <a:p>
            <a:endParaRPr lang="en-US" altLang="zh-CN" dirty="0" smtClean="0"/>
          </a:p>
          <a:p>
            <a:endParaRPr lang="en-US" altLang="zh-CN" dirty="0" smtClean="0"/>
          </a:p>
        </p:txBody>
      </p:sp>
      <p:pic>
        <p:nvPicPr>
          <p:cNvPr id="2050" name="Picture 2"/>
          <p:cNvPicPr>
            <a:picLocks noChangeAspect="1" noChangeArrowheads="1"/>
          </p:cNvPicPr>
          <p:nvPr/>
        </p:nvPicPr>
        <p:blipFill>
          <a:blip r:embed="rId2"/>
          <a:srcRect/>
          <a:stretch>
            <a:fillRect/>
          </a:stretch>
        </p:blipFill>
        <p:spPr bwMode="auto">
          <a:xfrm>
            <a:off x="1500166" y="3429000"/>
            <a:ext cx="6164745" cy="976317"/>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lvl="1" algn="ctr" rtl="0">
              <a:spcBef>
                <a:spcPct val="0"/>
              </a:spcBef>
            </a:pPr>
            <a:r>
              <a:rPr lang="zh-CN" altLang="en-US" sz="4400" dirty="0" smtClean="0"/>
              <a:t>皮尔逊相关系数</a:t>
            </a:r>
            <a:endParaRPr lang="zh-CN" altLang="en-US" sz="4400" dirty="0"/>
          </a:p>
        </p:txBody>
      </p:sp>
      <p:sp>
        <p:nvSpPr>
          <p:cNvPr id="3" name="内容占位符 2"/>
          <p:cNvSpPr>
            <a:spLocks noGrp="1"/>
          </p:cNvSpPr>
          <p:nvPr>
            <p:ph idx="1"/>
          </p:nvPr>
        </p:nvSpPr>
        <p:spPr/>
        <p:txBody>
          <a:bodyPr/>
          <a:lstStyle/>
          <a:p>
            <a:r>
              <a:rPr lang="zh-CN" altLang="en-US" dirty="0"/>
              <a:t>用</a:t>
            </a:r>
            <a:r>
              <a:rPr lang="zh-CN" altLang="en-US" dirty="0" smtClean="0"/>
              <a:t>两</a:t>
            </a:r>
            <a:r>
              <a:rPr lang="zh-CN" altLang="en-US" dirty="0"/>
              <a:t>个</a:t>
            </a:r>
            <a:r>
              <a:rPr lang="en-US" altLang="zh-CN" dirty="0"/>
              <a:t>n </a:t>
            </a:r>
            <a:r>
              <a:rPr lang="zh-CN" altLang="en-US" dirty="0"/>
              <a:t>维</a:t>
            </a:r>
            <a:r>
              <a:rPr lang="zh-CN" altLang="en-US" dirty="0" smtClean="0"/>
              <a:t>向量</a:t>
            </a:r>
            <a:r>
              <a:rPr lang="en-US" altLang="zh-CN" dirty="0" smtClean="0"/>
              <a:t>X</a:t>
            </a:r>
            <a:r>
              <a:rPr lang="zh-CN" altLang="en-US" dirty="0" smtClean="0"/>
              <a:t>，</a:t>
            </a:r>
            <a:r>
              <a:rPr lang="en-US" altLang="zh-CN" dirty="0" smtClean="0"/>
              <a:t>Y</a:t>
            </a:r>
            <a:r>
              <a:rPr lang="zh-CN" altLang="en-US" dirty="0" smtClean="0"/>
              <a:t>表示</a:t>
            </a:r>
            <a:r>
              <a:rPr lang="zh-CN" altLang="en-US" dirty="0"/>
              <a:t>用户</a:t>
            </a:r>
            <a:r>
              <a:rPr lang="en-US" altLang="zh-CN" dirty="0" smtClean="0"/>
              <a:t>u1</a:t>
            </a:r>
            <a:r>
              <a:rPr lang="zh-CN" altLang="en-US" dirty="0" smtClean="0"/>
              <a:t>和</a:t>
            </a:r>
            <a:r>
              <a:rPr lang="en-US" altLang="zh-CN" dirty="0" smtClean="0"/>
              <a:t>u2</a:t>
            </a:r>
            <a:r>
              <a:rPr lang="zh-CN" altLang="en-US" dirty="0" smtClean="0"/>
              <a:t>的</a:t>
            </a:r>
            <a:r>
              <a:rPr lang="zh-CN" altLang="en-US" dirty="0"/>
              <a:t>打分</a:t>
            </a:r>
            <a:r>
              <a:rPr lang="zh-CN" altLang="en-US" dirty="0" smtClean="0"/>
              <a:t>记录。</a:t>
            </a:r>
            <a:r>
              <a:rPr lang="el-GR" altLang="zh-CN" dirty="0" smtClean="0"/>
              <a:t>λ </a:t>
            </a:r>
            <a:r>
              <a:rPr lang="zh-CN" altLang="en-US" dirty="0"/>
              <a:t>为参数， </a:t>
            </a:r>
            <a:r>
              <a:rPr lang="en-US" altLang="zh-CN" dirty="0" smtClean="0"/>
              <a:t>n/n </a:t>
            </a:r>
            <a:r>
              <a:rPr lang="en-US" altLang="zh-CN" dirty="0"/>
              <a:t>+ </a:t>
            </a:r>
            <a:r>
              <a:rPr lang="el-GR" altLang="zh-CN" dirty="0" smtClean="0"/>
              <a:t>λ</a:t>
            </a:r>
            <a:r>
              <a:rPr lang="zh-CN" altLang="en-US" dirty="0" smtClean="0"/>
              <a:t>是</a:t>
            </a:r>
            <a:r>
              <a:rPr lang="zh-CN" altLang="en-US" dirty="0"/>
              <a:t>为了保证两个用户</a:t>
            </a:r>
            <a:r>
              <a:rPr lang="zh-CN" altLang="en-US" dirty="0" smtClean="0"/>
              <a:t>同时</a:t>
            </a:r>
            <a:r>
              <a:rPr lang="zh-CN" altLang="en-US" dirty="0"/>
              <a:t>对越多的物品评分，则他们计算出来的相似度偏高</a:t>
            </a:r>
          </a:p>
        </p:txBody>
      </p:sp>
      <p:pic>
        <p:nvPicPr>
          <p:cNvPr id="3074" name="Picture 2"/>
          <p:cNvPicPr>
            <a:picLocks noChangeAspect="1" noChangeArrowheads="1"/>
          </p:cNvPicPr>
          <p:nvPr/>
        </p:nvPicPr>
        <p:blipFill>
          <a:blip r:embed="rId2"/>
          <a:srcRect/>
          <a:stretch>
            <a:fillRect/>
          </a:stretch>
        </p:blipFill>
        <p:spPr bwMode="auto">
          <a:xfrm>
            <a:off x="1643042" y="3786190"/>
            <a:ext cx="5929354" cy="2352140"/>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产生推荐</a:t>
            </a:r>
            <a:endParaRPr lang="zh-CN" altLang="en-US" dirty="0"/>
          </a:p>
        </p:txBody>
      </p:sp>
      <p:sp>
        <p:nvSpPr>
          <p:cNvPr id="3" name="内容占位符 2"/>
          <p:cNvSpPr>
            <a:spLocks noGrp="1"/>
          </p:cNvSpPr>
          <p:nvPr>
            <p:ph idx="1"/>
          </p:nvPr>
        </p:nvSpPr>
        <p:spPr>
          <a:xfrm>
            <a:off x="457200" y="1600200"/>
            <a:ext cx="8229600" cy="5043510"/>
          </a:xfrm>
        </p:spPr>
        <p:txBody>
          <a:bodyPr>
            <a:normAutofit/>
          </a:bodyPr>
          <a:lstStyle/>
          <a:p>
            <a:r>
              <a:rPr lang="zh-CN" altLang="en-US" dirty="0" smtClean="0"/>
              <a:t>一般</a:t>
            </a:r>
            <a:r>
              <a:rPr lang="zh-CN" altLang="en-US" dirty="0"/>
              <a:t>采用加权平均值的方法，通过</a:t>
            </a:r>
            <a:r>
              <a:rPr lang="zh-CN" altLang="en-US" dirty="0" smtClean="0"/>
              <a:t>最近邻居</a:t>
            </a:r>
            <a:r>
              <a:rPr lang="zh-CN" altLang="en-US" dirty="0"/>
              <a:t>集的评价产生</a:t>
            </a:r>
            <a:r>
              <a:rPr lang="zh-CN" altLang="en-US" dirty="0" smtClean="0"/>
              <a:t>推荐。</a:t>
            </a:r>
            <a:endParaRPr lang="en-US" altLang="zh-CN" dirty="0" smtClean="0"/>
          </a:p>
          <a:p>
            <a:endParaRPr lang="en-US" altLang="zh-CN" dirty="0"/>
          </a:p>
          <a:p>
            <a:endParaRPr lang="en-US" altLang="zh-CN" dirty="0" smtClean="0"/>
          </a:p>
          <a:p>
            <a:endParaRPr lang="en-US" altLang="zh-CN" dirty="0"/>
          </a:p>
          <a:p>
            <a:endParaRPr lang="en-US" altLang="zh-CN" dirty="0" smtClean="0"/>
          </a:p>
          <a:p>
            <a:r>
              <a:rPr lang="en-US" altLang="zh-CN" dirty="0" err="1" smtClean="0"/>
              <a:t>Pa,y</a:t>
            </a:r>
            <a:r>
              <a:rPr lang="zh-CN" altLang="en-US" dirty="0" smtClean="0"/>
              <a:t>代表</a:t>
            </a:r>
            <a:r>
              <a:rPr lang="zh-CN" altLang="en-US" dirty="0"/>
              <a:t>目标</a:t>
            </a:r>
            <a:r>
              <a:rPr lang="zh-CN" altLang="en-US" dirty="0" smtClean="0"/>
              <a:t>用户</a:t>
            </a:r>
            <a:r>
              <a:rPr lang="en-US" altLang="zh-CN" dirty="0" smtClean="0"/>
              <a:t>a</a:t>
            </a:r>
            <a:r>
              <a:rPr lang="zh-CN" altLang="en-US" dirty="0" smtClean="0"/>
              <a:t>对项目</a:t>
            </a:r>
            <a:r>
              <a:rPr lang="en-US" altLang="zh-CN" dirty="0" smtClean="0"/>
              <a:t>y</a:t>
            </a:r>
            <a:r>
              <a:rPr lang="zh-CN" altLang="en-US" dirty="0" smtClean="0"/>
              <a:t>的</a:t>
            </a:r>
            <a:r>
              <a:rPr lang="zh-CN" altLang="en-US" dirty="0"/>
              <a:t>预测值；</a:t>
            </a:r>
            <a:r>
              <a:rPr lang="en-US" altLang="zh-CN" dirty="0" err="1" smtClean="0"/>
              <a:t>Ru,y</a:t>
            </a:r>
            <a:r>
              <a:rPr lang="en-US" altLang="zh-CN" dirty="0" smtClean="0"/>
              <a:t> </a:t>
            </a:r>
            <a:r>
              <a:rPr lang="zh-CN" altLang="en-US" dirty="0"/>
              <a:t>代表</a:t>
            </a:r>
            <a:r>
              <a:rPr lang="zh-CN" altLang="en-US" dirty="0" smtClean="0"/>
              <a:t>目标</a:t>
            </a:r>
            <a:r>
              <a:rPr lang="zh-CN" altLang="en-US" dirty="0"/>
              <a:t>用户</a:t>
            </a:r>
            <a:r>
              <a:rPr lang="en-US" altLang="zh-CN" dirty="0" smtClean="0"/>
              <a:t>a</a:t>
            </a:r>
            <a:r>
              <a:rPr lang="zh-CN" altLang="en-US" dirty="0"/>
              <a:t>的最近邻居集内的</a:t>
            </a:r>
            <a:r>
              <a:rPr lang="zh-CN" altLang="en-US" dirty="0" smtClean="0"/>
              <a:t>用户对项目</a:t>
            </a:r>
            <a:r>
              <a:rPr lang="en-US" altLang="zh-CN" dirty="0" smtClean="0"/>
              <a:t>y</a:t>
            </a:r>
            <a:r>
              <a:rPr lang="zh-CN" altLang="en-US" dirty="0" smtClean="0"/>
              <a:t>的</a:t>
            </a:r>
            <a:r>
              <a:rPr lang="zh-CN" altLang="en-US" dirty="0"/>
              <a:t>评价</a:t>
            </a:r>
            <a:r>
              <a:rPr lang="zh-CN" altLang="en-US" dirty="0" smtClean="0"/>
              <a:t>。</a:t>
            </a:r>
            <a:endParaRPr lang="zh-CN" altLang="en-US" dirty="0"/>
          </a:p>
        </p:txBody>
      </p:sp>
      <p:pic>
        <p:nvPicPr>
          <p:cNvPr id="4098" name="Picture 2"/>
          <p:cNvPicPr>
            <a:picLocks noChangeAspect="1" noChangeArrowheads="1"/>
          </p:cNvPicPr>
          <p:nvPr/>
        </p:nvPicPr>
        <p:blipFill>
          <a:blip r:embed="rId2"/>
          <a:srcRect/>
          <a:stretch>
            <a:fillRect/>
          </a:stretch>
        </p:blipFill>
        <p:spPr bwMode="auto">
          <a:xfrm>
            <a:off x="2071670" y="2571744"/>
            <a:ext cx="4905177" cy="2428892"/>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协同过滤</a:t>
            </a:r>
            <a:endParaRPr lang="zh-CN" altLang="en-US" dirty="0"/>
          </a:p>
        </p:txBody>
      </p:sp>
      <p:sp>
        <p:nvSpPr>
          <p:cNvPr id="3" name="内容占位符 2"/>
          <p:cNvSpPr>
            <a:spLocks noGrp="1"/>
          </p:cNvSpPr>
          <p:nvPr>
            <p:ph idx="1"/>
          </p:nvPr>
        </p:nvSpPr>
        <p:spPr/>
        <p:txBody>
          <a:bodyPr/>
          <a:lstStyle/>
          <a:p>
            <a:r>
              <a:rPr lang="zh-CN" altLang="en-US" dirty="0" smtClean="0"/>
              <a:t>问题</a:t>
            </a:r>
            <a:endParaRPr lang="en-US" altLang="zh-CN" dirty="0" smtClean="0"/>
          </a:p>
          <a:p>
            <a:pPr lvl="1"/>
            <a:r>
              <a:rPr lang="zh-CN" altLang="en-US" dirty="0" smtClean="0"/>
              <a:t>依赖自身以及别人对项目的评分</a:t>
            </a:r>
            <a:endParaRPr lang="en-US" altLang="zh-CN" dirty="0" smtClean="0"/>
          </a:p>
          <a:p>
            <a:pPr lvl="1"/>
            <a:r>
              <a:rPr lang="zh-CN" altLang="en-US" dirty="0" smtClean="0"/>
              <a:t>稀疏性</a:t>
            </a:r>
            <a:r>
              <a:rPr lang="zh-CN" altLang="en-US" dirty="0"/>
              <a:t>、冷启动、新使用</a:t>
            </a:r>
            <a:r>
              <a:rPr lang="zh-CN" altLang="en-US" dirty="0" smtClean="0"/>
              <a:t>者等</a:t>
            </a:r>
            <a:endParaRPr lang="zh-CN" altLang="en-US" dirty="0"/>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313</TotalTime>
  <Words>559</Words>
  <Application>Microsoft Office PowerPoint</Application>
  <PresentationFormat>全屏显示(4:3)</PresentationFormat>
  <Paragraphs>95</Paragraphs>
  <Slides>22</Slides>
  <Notes>0</Notes>
  <HiddenSlides>0</HiddenSlides>
  <MMClips>0</MMClips>
  <ScaleCrop>false</ScaleCrop>
  <HeadingPairs>
    <vt:vector size="4" baseType="variant">
      <vt:variant>
        <vt:lpstr>主题</vt:lpstr>
      </vt:variant>
      <vt:variant>
        <vt:i4>1</vt:i4>
      </vt:variant>
      <vt:variant>
        <vt:lpstr>幻灯片标题</vt:lpstr>
      </vt:variant>
      <vt:variant>
        <vt:i4>22</vt:i4>
      </vt:variant>
    </vt:vector>
  </HeadingPairs>
  <TitlesOfParts>
    <vt:vector size="23" baseType="lpstr">
      <vt:lpstr>Office 主题</vt:lpstr>
      <vt:lpstr>基于内容和协同过滤的混合推荐</vt:lpstr>
      <vt:lpstr>协同过滤</vt:lpstr>
      <vt:lpstr>协同过滤</vt:lpstr>
      <vt:lpstr>构建用户项目矩阵</vt:lpstr>
      <vt:lpstr>寻找最近邻</vt:lpstr>
      <vt:lpstr>余弦相似性</vt:lpstr>
      <vt:lpstr>皮尔逊相关系数</vt:lpstr>
      <vt:lpstr>产生推荐</vt:lpstr>
      <vt:lpstr>协同过滤</vt:lpstr>
      <vt:lpstr>基于内容的推荐</vt:lpstr>
      <vt:lpstr>提取项目的属性特征</vt:lpstr>
      <vt:lpstr>提取用户的兴趣</vt:lpstr>
      <vt:lpstr>匹配</vt:lpstr>
      <vt:lpstr>基于内容的推荐</vt:lpstr>
      <vt:lpstr>混合推荐</vt:lpstr>
      <vt:lpstr>混合推荐</vt:lpstr>
      <vt:lpstr>用户兴趣的近邻模型</vt:lpstr>
      <vt:lpstr>用户兴趣的近邻模型</vt:lpstr>
      <vt:lpstr>矩阵分解</vt:lpstr>
      <vt:lpstr>矩阵分解</vt:lpstr>
      <vt:lpstr>矩阵分解</vt:lpstr>
      <vt:lpstr>幻灯片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jhb</dc:creator>
  <cp:lastModifiedBy>jhb</cp:lastModifiedBy>
  <cp:revision>39</cp:revision>
  <dcterms:created xsi:type="dcterms:W3CDTF">2016-03-06T07:56:10Z</dcterms:created>
  <dcterms:modified xsi:type="dcterms:W3CDTF">2016-03-06T13:12:19Z</dcterms:modified>
</cp:coreProperties>
</file>