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标题文本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043433" y="1340767"/>
            <a:ext cx="7056785" cy="340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1200"/>
              </a:spcBef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Deriving a Large Scale Taxonomy from Wikipedia </a:t>
            </a:r>
            <a:endParaRPr sz="1200"/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AAAI 2007</a:t>
            </a:r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Simone Paolo Ponzetto and Michael Strube </a:t>
            </a:r>
          </a:p>
          <a:p>
            <a:pPr algn="ctr"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EML Research gGmbH </a:t>
            </a:r>
          </a:p>
          <a:p>
            <a:pPr algn="ctr"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Schloss-Wolfsbrunnenweg 33</a:t>
            </a:r>
            <a:br/>
            <a:r>
              <a:t>69118 Heidelberg, Germany</a:t>
            </a:r>
          </a:p>
          <a:p>
            <a:pPr algn="ctr" defTabSz="457200">
              <a:lnSpc>
                <a:spcPct val="120000"/>
              </a:lnSpc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 http://www.eml-research.de/nlp </a:t>
            </a:r>
            <a:endParaRPr sz="1200"/>
          </a:p>
        </p:txBody>
      </p:sp>
      <p:sp>
        <p:nvSpPr>
          <p:cNvPr id="110" name="Shape 110"/>
          <p:cNvSpPr/>
          <p:nvPr/>
        </p:nvSpPr>
        <p:spPr>
          <a:xfrm>
            <a:off x="6803631" y="5446964"/>
            <a:ext cx="129658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/>
            <a:r>
              <a:t>Dong Xiang</a:t>
            </a:r>
          </a:p>
          <a:p>
            <a:pPr algn="r"/>
            <a:r>
              <a:t>2016.03.14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Shape 184"/>
          <p:cNvSpPr/>
          <p:nvPr/>
        </p:nvSpPr>
        <p:spPr>
          <a:xfrm>
            <a:off x="729960" y="1126195"/>
            <a:ext cx="3395178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(2) Modifier matching </a:t>
            </a:r>
          </a:p>
        </p:txBody>
      </p:sp>
      <p:sp>
        <p:nvSpPr>
          <p:cNvPr id="185" name="Shape 185"/>
          <p:cNvSpPr/>
          <p:nvPr/>
        </p:nvSpPr>
        <p:spPr>
          <a:xfrm>
            <a:off x="1025836" y="1786595"/>
            <a:ext cx="453962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assigning </a:t>
            </a:r>
            <a:r>
              <a:rPr>
                <a:solidFill>
                  <a:srgbClr val="FF2600"/>
                </a:solidFill>
              </a:rPr>
              <a:t>notisa</a:t>
            </a:r>
            <a:r>
              <a:t> relation to category links</a:t>
            </a:r>
          </a:p>
        </p:txBody>
      </p:sp>
      <p:sp>
        <p:nvSpPr>
          <p:cNvPr id="186" name="Shape 186"/>
          <p:cNvSpPr/>
          <p:nvPr/>
        </p:nvSpPr>
        <p:spPr>
          <a:xfrm>
            <a:off x="1023217" y="3420671"/>
            <a:ext cx="367226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Using:Porter stemmer (词干提取算法)</a:t>
            </a:r>
          </a:p>
        </p:txBody>
      </p:sp>
      <p:sp>
        <p:nvSpPr>
          <p:cNvPr id="187" name="Shape 187"/>
          <p:cNvSpPr/>
          <p:nvPr/>
        </p:nvSpPr>
        <p:spPr>
          <a:xfrm>
            <a:off x="1032493" y="2529545"/>
            <a:ext cx="647382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e.g. CRIME COMICS vs CRIME or ISLAMIC MYSTICISM vs ISLAM </a:t>
            </a:r>
          </a:p>
        </p:txBody>
      </p:sp>
      <p:sp>
        <p:nvSpPr>
          <p:cNvPr id="188" name="Shape 188"/>
          <p:cNvSpPr/>
          <p:nvPr/>
        </p:nvSpPr>
        <p:spPr>
          <a:xfrm>
            <a:off x="619563" y="5443514"/>
            <a:ext cx="729968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72,663 </a:t>
            </a:r>
            <a:r>
              <a:rPr i="1"/>
              <a:t>isa </a:t>
            </a:r>
            <a:r>
              <a:t>relations by head matching and 37,999 </a:t>
            </a:r>
            <a:r>
              <a:rPr i="1"/>
              <a:t>notisa </a:t>
            </a:r>
            <a:r>
              <a:t>relations by modifier matching </a:t>
            </a:r>
          </a:p>
        </p:txBody>
      </p:sp>
      <p:sp>
        <p:nvSpPr>
          <p:cNvPr id="189" name="Shape 189"/>
          <p:cNvSpPr/>
          <p:nvPr/>
        </p:nvSpPr>
        <p:spPr>
          <a:xfrm>
            <a:off x="405831" y="389595"/>
            <a:ext cx="490703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/>
            </a:pPr>
            <a:r>
              <a:t>3.Syntax-based methods </a:t>
            </a:r>
            <a:r>
              <a:rPr>
                <a:solidFill>
                  <a:srgbClr val="FF2600"/>
                </a:solidFill>
              </a:rPr>
              <a:t>(String)</a:t>
            </a:r>
          </a:p>
        </p:txBody>
      </p:sp>
      <p:sp>
        <p:nvSpPr>
          <p:cNvPr id="190" name="Shape 190"/>
          <p:cNvSpPr/>
          <p:nvPr/>
        </p:nvSpPr>
        <p:spPr>
          <a:xfrm>
            <a:off x="1085103" y="4362597"/>
            <a:ext cx="725319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e.g. CRIME COMICS </a:t>
            </a:r>
            <a:r>
              <a:rPr>
                <a:solidFill>
                  <a:srgbClr val="FF2600"/>
                </a:solidFill>
              </a:rPr>
              <a:t>notisa</a:t>
            </a:r>
            <a:r>
              <a:t> CRIME and ISLAMIC MYSTICISM </a:t>
            </a:r>
            <a:r>
              <a:rPr>
                <a:solidFill>
                  <a:srgbClr val="FF2600"/>
                </a:solidFill>
              </a:rPr>
              <a:t>notisa</a:t>
            </a:r>
            <a:r>
              <a:t> ISLAM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Shape 193"/>
          <p:cNvSpPr/>
          <p:nvPr/>
        </p:nvSpPr>
        <p:spPr>
          <a:xfrm>
            <a:off x="284270" y="402295"/>
            <a:ext cx="631232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/>
            </a:pPr>
            <a:r>
              <a:t>4.Connectivity-based methods</a:t>
            </a:r>
            <a:r>
              <a:rPr>
                <a:solidFill>
                  <a:srgbClr val="FF2600"/>
                </a:solidFill>
              </a:rPr>
              <a:t>(Structure)</a:t>
            </a:r>
            <a:r>
              <a:t> </a:t>
            </a:r>
          </a:p>
        </p:txBody>
      </p:sp>
      <p:sp>
        <p:nvSpPr>
          <p:cNvPr id="194" name="Shape 194"/>
          <p:cNvSpPr/>
          <p:nvPr/>
        </p:nvSpPr>
        <p:spPr>
          <a:xfrm>
            <a:off x="338316" y="1084579"/>
            <a:ext cx="397996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(1)Instance categorization</a:t>
            </a:r>
          </a:p>
        </p:txBody>
      </p:sp>
      <p:sp>
        <p:nvSpPr>
          <p:cNvPr id="195" name="Shape 195"/>
          <p:cNvSpPr/>
          <p:nvPr/>
        </p:nvSpPr>
        <p:spPr>
          <a:xfrm>
            <a:off x="888883" y="1739264"/>
            <a:ext cx="450069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	1.find the page titled as the category or its lemma</a:t>
            </a:r>
          </a:p>
        </p:txBody>
      </p:sp>
      <p:sp>
        <p:nvSpPr>
          <p:cNvPr id="196" name="Shape 196"/>
          <p:cNvSpPr/>
          <p:nvPr/>
        </p:nvSpPr>
        <p:spPr>
          <a:xfrm>
            <a:off x="1004045" y="2266950"/>
            <a:ext cx="7973180" cy="35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2.we then collect all the page’s categories whose lexical head is a </a:t>
            </a:r>
            <a:r>
              <a:rPr>
                <a:solidFill>
                  <a:srgbClr val="FF2600"/>
                </a:solidFill>
              </a:rPr>
              <a:t>plural</a:t>
            </a:r>
            <a:r>
              <a:t> noun CP = {c</a:t>
            </a:r>
            <a:r>
              <a:rPr baseline="-9375"/>
              <a:t>1</a:t>
            </a:r>
            <a:r>
              <a:t>,c</a:t>
            </a:r>
            <a:r>
              <a:rPr baseline="-9375"/>
              <a:t>2</a:t>
            </a:r>
            <a:r>
              <a:t>,...c</a:t>
            </a:r>
            <a:r>
              <a:rPr baseline="-9375"/>
              <a:t>n</a:t>
            </a:r>
            <a:r>
              <a:t>} </a:t>
            </a:r>
          </a:p>
        </p:txBody>
      </p:sp>
      <p:sp>
        <p:nvSpPr>
          <p:cNvPr id="197" name="Shape 197"/>
          <p:cNvSpPr/>
          <p:nvPr/>
        </p:nvSpPr>
        <p:spPr>
          <a:xfrm>
            <a:off x="1000324" y="2800985"/>
            <a:ext cx="8082222" cy="752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3.for each c’s supercategory sc, we label the relation be- tween c and sc as </a:t>
            </a:r>
            <a:r>
              <a:rPr i="1"/>
              <a:t>isa</a:t>
            </a:r>
            <a:r>
              <a:t>, if the head lemma </a:t>
            </a:r>
          </a:p>
          <a:p>
            <a:pPr marL="457200" indent="-457200" defTabSz="457200">
              <a:spcBef>
                <a:spcPts val="1300"/>
              </a:spcBef>
              <a:tabLst>
                <a:tab pos="139700" algn="l"/>
                <a:tab pos="457200" algn="l"/>
              </a:tabLst>
              <a:defRPr sz="1600">
                <a:latin typeface="Times"/>
                <a:ea typeface="Times"/>
                <a:cs typeface="Times"/>
                <a:sym typeface="Times"/>
              </a:defRPr>
            </a:pPr>
            <a:r>
              <a:t>of sc matches the </a:t>
            </a:r>
            <a:r>
              <a:rPr>
                <a:solidFill>
                  <a:srgbClr val="FF2600"/>
                </a:solidFill>
              </a:rPr>
              <a:t>head lemma</a:t>
            </a:r>
            <a:r>
              <a:t> of at least one category cp ∈ CP. </a:t>
            </a:r>
          </a:p>
        </p:txBody>
      </p:sp>
      <p:grpSp>
        <p:nvGrpSpPr>
          <p:cNvPr id="208" name="Group 208"/>
          <p:cNvGrpSpPr/>
          <p:nvPr/>
        </p:nvGrpSpPr>
        <p:grpSpPr>
          <a:xfrm>
            <a:off x="833253" y="4797821"/>
            <a:ext cx="7831786" cy="1037544"/>
            <a:chOff x="0" y="0"/>
            <a:chExt cx="7831785" cy="1037543"/>
          </a:xfrm>
        </p:grpSpPr>
        <p:sp>
          <p:nvSpPr>
            <p:cNvPr id="198" name="Shape 198"/>
            <p:cNvSpPr/>
            <p:nvPr/>
          </p:nvSpPr>
          <p:spPr>
            <a:xfrm>
              <a:off x="2940242" y="679403"/>
              <a:ext cx="450836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is a</a:t>
              </a:r>
            </a:p>
          </p:txBody>
        </p:sp>
        <p:grpSp>
          <p:nvGrpSpPr>
            <p:cNvPr id="207" name="Group 207"/>
            <p:cNvGrpSpPr/>
            <p:nvPr/>
          </p:nvGrpSpPr>
          <p:grpSpPr>
            <a:xfrm>
              <a:off x="0" y="-1"/>
              <a:ext cx="7831786" cy="637448"/>
              <a:chOff x="0" y="0"/>
              <a:chExt cx="7831785" cy="637446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0" y="12048"/>
                <a:ext cx="1087485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spcBef>
                    <a:spcPts val="1200"/>
                  </a:spcBef>
                  <a:defRPr sz="1300"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pPr/>
                <a:r>
                  <a:t>MICROSOFT </a:t>
                </a: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782402" y="0"/>
                <a:ext cx="2432458" cy="294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spcBef>
                    <a:spcPts val="1200"/>
                  </a:spcBef>
                  <a:defRPr sz="110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sz="1300"/>
                  <a:t>C</a:t>
                </a:r>
                <a:r>
                  <a:t>OMPANIES LISTED ON </a:t>
                </a:r>
                <a:r>
                  <a:rPr sz="1300"/>
                  <a:t>NASDAQ </a:t>
                </a: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4842488" y="12048"/>
                <a:ext cx="2989298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defTabSz="457200">
                  <a:spcBef>
                    <a:spcPts val="1200"/>
                  </a:spcBef>
                  <a:defRPr sz="110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sz="1300"/>
                  <a:t>C</a:t>
                </a:r>
                <a:r>
                  <a:t>OMPUTER AND VIDEO GAME COMPANIES </a:t>
                </a: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573749" y="350328"/>
                <a:ext cx="5811806" cy="287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" y="1053"/>
                    </a:moveTo>
                    <a:lnTo>
                      <a:pt x="0" y="21600"/>
                    </a:lnTo>
                    <a:lnTo>
                      <a:pt x="21600" y="21074"/>
                    </a:lnTo>
                    <a:lnTo>
                      <a:pt x="21493" y="0"/>
                    </a:lnTo>
                  </a:path>
                </a:pathLst>
              </a:custGeom>
              <a:noFill/>
              <a:ln w="25400" cap="flat">
                <a:solidFill>
                  <a:schemeClr val="accent1"/>
                </a:solidFill>
                <a:prstDash val="solid"/>
                <a:bevel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1112681" y="159367"/>
                <a:ext cx="657226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bevel/>
                <a:tail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160680" y="164524"/>
                <a:ext cx="657227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bevel/>
                <a:tailEnd type="triangle" w="med" len="med"/>
              </a:ln>
              <a:effectLst>
                <a:outerShdw sx="100000" sy="100000" kx="0" ky="0" algn="b" rotWithShape="0" blurRad="38100" dist="200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3934110" y="235292"/>
                <a:ext cx="1110368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200"/>
                </a:lvl1pPr>
              </a:lstStyle>
              <a:p>
                <a:pPr/>
                <a:r>
                  <a:t>head matching</a:t>
                </a: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1074025" y="235292"/>
                <a:ext cx="695882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200"/>
                </a:lvl1pPr>
              </a:lstStyle>
              <a:p>
                <a:pPr/>
                <a:r>
                  <a:t>category</a:t>
                </a:r>
              </a:p>
            </p:txBody>
          </p:sp>
        </p:grpSp>
      </p:grpSp>
      <p:sp>
        <p:nvSpPr>
          <p:cNvPr id="209" name="Shape 209"/>
          <p:cNvSpPr/>
          <p:nvPr/>
        </p:nvSpPr>
        <p:spPr>
          <a:xfrm>
            <a:off x="722630" y="4010954"/>
            <a:ext cx="105437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Example: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Shape 212"/>
          <p:cNvSpPr/>
          <p:nvPr/>
        </p:nvSpPr>
        <p:spPr>
          <a:xfrm>
            <a:off x="285982" y="1074906"/>
            <a:ext cx="441754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(2)Redundant categorization </a:t>
            </a:r>
          </a:p>
        </p:txBody>
      </p:sp>
      <p:sp>
        <p:nvSpPr>
          <p:cNvPr id="213" name="Shape 213"/>
          <p:cNvSpPr/>
          <p:nvPr/>
        </p:nvSpPr>
        <p:spPr>
          <a:xfrm>
            <a:off x="986161" y="3970822"/>
            <a:ext cx="597931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orange -&gt; fruit  and  orange -&gt; plant   ==&gt;    fruit -&gt; plant</a:t>
            </a:r>
          </a:p>
        </p:txBody>
      </p:sp>
      <p:sp>
        <p:nvSpPr>
          <p:cNvPr id="214" name="Shape 214"/>
          <p:cNvSpPr/>
          <p:nvPr/>
        </p:nvSpPr>
        <p:spPr>
          <a:xfrm>
            <a:off x="664156" y="5368086"/>
            <a:ext cx="354352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finding 9,890 and 11,087 isa relations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270" y="402295"/>
            <a:ext cx="631232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/>
            </a:pPr>
            <a:r>
              <a:t>4.Connectivity-based methods</a:t>
            </a:r>
            <a:r>
              <a:rPr>
                <a:solidFill>
                  <a:srgbClr val="FF2600"/>
                </a:solidFill>
              </a:rPr>
              <a:t>(Structure)</a:t>
            </a:r>
            <a:r>
              <a:t> </a:t>
            </a:r>
          </a:p>
        </p:txBody>
      </p:sp>
      <p:sp>
        <p:nvSpPr>
          <p:cNvPr id="216" name="Shape 216"/>
          <p:cNvSpPr/>
          <p:nvPr/>
        </p:nvSpPr>
        <p:spPr>
          <a:xfrm>
            <a:off x="925830" y="2161158"/>
            <a:ext cx="9491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 ——&gt; B</a:t>
            </a:r>
          </a:p>
        </p:txBody>
      </p:sp>
      <p:sp>
        <p:nvSpPr>
          <p:cNvPr id="217" name="Shape 217"/>
          <p:cNvSpPr/>
          <p:nvPr/>
        </p:nvSpPr>
        <p:spPr>
          <a:xfrm>
            <a:off x="2475229" y="2161158"/>
            <a:ext cx="9564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 ——&gt; C</a:t>
            </a:r>
          </a:p>
        </p:txBody>
      </p:sp>
      <p:sp>
        <p:nvSpPr>
          <p:cNvPr id="218" name="Shape 218"/>
          <p:cNvSpPr/>
          <p:nvPr/>
        </p:nvSpPr>
        <p:spPr>
          <a:xfrm>
            <a:off x="2042313" y="2161158"/>
            <a:ext cx="26554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&amp;</a:t>
            </a:r>
          </a:p>
        </p:txBody>
      </p:sp>
      <p:sp>
        <p:nvSpPr>
          <p:cNvPr id="219" name="Shape 219"/>
          <p:cNvSpPr/>
          <p:nvPr/>
        </p:nvSpPr>
        <p:spPr>
          <a:xfrm>
            <a:off x="4519929" y="2161158"/>
            <a:ext cx="7858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 isa C</a:t>
            </a:r>
          </a:p>
        </p:txBody>
      </p:sp>
      <p:sp>
        <p:nvSpPr>
          <p:cNvPr id="220" name="Shape 220"/>
          <p:cNvSpPr/>
          <p:nvPr/>
        </p:nvSpPr>
        <p:spPr>
          <a:xfrm>
            <a:off x="3743927" y="2161158"/>
            <a:ext cx="46378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==&gt;</a:t>
            </a:r>
          </a:p>
        </p:txBody>
      </p:sp>
      <p:sp>
        <p:nvSpPr>
          <p:cNvPr id="221" name="Shape 221"/>
          <p:cNvSpPr/>
          <p:nvPr/>
        </p:nvSpPr>
        <p:spPr>
          <a:xfrm>
            <a:off x="5643780" y="2161158"/>
            <a:ext cx="31566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or</a:t>
            </a:r>
          </a:p>
        </p:txBody>
      </p:sp>
      <p:sp>
        <p:nvSpPr>
          <p:cNvPr id="222" name="Shape 222"/>
          <p:cNvSpPr/>
          <p:nvPr/>
        </p:nvSpPr>
        <p:spPr>
          <a:xfrm>
            <a:off x="6297483" y="2161158"/>
            <a:ext cx="7858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 isa B</a:t>
            </a:r>
          </a:p>
        </p:txBody>
      </p:sp>
      <p:sp>
        <p:nvSpPr>
          <p:cNvPr id="223" name="Shape 223"/>
          <p:cNvSpPr/>
          <p:nvPr/>
        </p:nvSpPr>
        <p:spPr>
          <a:xfrm>
            <a:off x="621030" y="3133111"/>
            <a:ext cx="105437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Example: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/>
        </p:nvSpPr>
        <p:spPr>
          <a:xfrm>
            <a:off x="313080" y="491195"/>
            <a:ext cx="683889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/>
            </a:pPr>
            <a:r>
              <a:t>5.Lexico-syntactic based methods</a:t>
            </a:r>
            <a:r>
              <a:rPr>
                <a:solidFill>
                  <a:srgbClr val="FF2600"/>
                </a:solidFill>
              </a:rPr>
              <a:t>(Structure)</a:t>
            </a:r>
            <a:r>
              <a:t> </a:t>
            </a:r>
          </a:p>
        </p:txBody>
      </p:sp>
      <p:sp>
        <p:nvSpPr>
          <p:cNvPr id="227" name="Shape 227"/>
          <p:cNvSpPr/>
          <p:nvPr/>
        </p:nvSpPr>
        <p:spPr>
          <a:xfrm>
            <a:off x="342206" y="1217265"/>
            <a:ext cx="315730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left with 81,564 unclassified relations</a:t>
            </a:r>
          </a:p>
        </p:txBody>
      </p:sp>
      <p:sp>
        <p:nvSpPr>
          <p:cNvPr id="228" name="Shape 228"/>
          <p:cNvSpPr/>
          <p:nvPr/>
        </p:nvSpPr>
        <p:spPr>
          <a:xfrm>
            <a:off x="337332" y="1803635"/>
            <a:ext cx="846933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Text corpora : English Wikipedia (5 × 10</a:t>
            </a:r>
            <a:r>
              <a:rPr baseline="35714"/>
              <a:t>8 </a:t>
            </a:r>
            <a:r>
              <a:t>words) , Tipster corpus (2.5 × 10</a:t>
            </a:r>
            <a:r>
              <a:rPr baseline="35714"/>
              <a:t>8 </a:t>
            </a:r>
            <a:r>
              <a:t>words) and Harman &amp; Liberman (1993)</a:t>
            </a:r>
          </a:p>
        </p:txBody>
      </p:sp>
      <p:sp>
        <p:nvSpPr>
          <p:cNvPr id="229" name="Shape 229"/>
          <p:cNvSpPr/>
          <p:nvPr/>
        </p:nvSpPr>
        <p:spPr>
          <a:xfrm>
            <a:off x="474003" y="5885179"/>
            <a:ext cx="683702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Create 15,055 isa relations and filter out 3,277 previously identified positive links. </a:t>
            </a:r>
          </a:p>
        </p:txBody>
      </p:sp>
      <p:sp>
        <p:nvSpPr>
          <p:cNvPr id="230" name="Shape 230"/>
          <p:cNvSpPr/>
          <p:nvPr/>
        </p:nvSpPr>
        <p:spPr>
          <a:xfrm>
            <a:off x="333171" y="2281390"/>
            <a:ext cx="2648358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only the lexical head of the categories </a:t>
            </a:r>
          </a:p>
        </p:txBody>
      </p:sp>
      <p:pic>
        <p:nvPicPr>
          <p:cNvPr id="231" name="屏幕快照 2015-12-19 下午9.46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898" y="2679017"/>
            <a:ext cx="5407302" cy="2714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Shape 234"/>
          <p:cNvSpPr/>
          <p:nvPr/>
        </p:nvSpPr>
        <p:spPr>
          <a:xfrm>
            <a:off x="468953" y="433958"/>
            <a:ext cx="424115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6.Inference-based methods </a:t>
            </a:r>
          </a:p>
        </p:txBody>
      </p:sp>
      <p:sp>
        <p:nvSpPr>
          <p:cNvPr id="235" name="Shape 235"/>
          <p:cNvSpPr/>
          <p:nvPr/>
        </p:nvSpPr>
        <p:spPr>
          <a:xfrm>
            <a:off x="1492725" y="3268979"/>
            <a:ext cx="435597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FRUIT </a:t>
            </a:r>
            <a:r>
              <a:rPr i="1"/>
              <a:t>isa </a:t>
            </a:r>
            <a:r>
              <a:t>CROPS and CROPS </a:t>
            </a:r>
            <a:r>
              <a:rPr i="1"/>
              <a:t>isa </a:t>
            </a:r>
            <a:r>
              <a:t>EDIBLE PLANTS </a:t>
            </a:r>
          </a:p>
        </p:txBody>
      </p:sp>
      <p:sp>
        <p:nvSpPr>
          <p:cNvPr id="236" name="Shape 236"/>
          <p:cNvSpPr/>
          <p:nvPr/>
        </p:nvSpPr>
        <p:spPr>
          <a:xfrm>
            <a:off x="380368" y="1592580"/>
            <a:ext cx="7898469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pPr>
            <a:r>
              <a:t>propagate the previously found relations by means of multiple </a:t>
            </a:r>
            <a:r>
              <a:rPr>
                <a:solidFill>
                  <a:srgbClr val="FF2600"/>
                </a:solidFill>
              </a:rPr>
              <a:t>inheritance</a:t>
            </a:r>
            <a:r>
              <a:t> and </a:t>
            </a:r>
            <a:r>
              <a:rPr>
                <a:solidFill>
                  <a:srgbClr val="FF2600"/>
                </a:solidFill>
              </a:rPr>
              <a:t>transitivity</a:t>
            </a:r>
            <a:r>
              <a:t> </a:t>
            </a:r>
          </a:p>
        </p:txBody>
      </p:sp>
      <p:sp>
        <p:nvSpPr>
          <p:cNvPr id="237" name="Shape 237"/>
          <p:cNvSpPr/>
          <p:nvPr/>
        </p:nvSpPr>
        <p:spPr>
          <a:xfrm>
            <a:off x="392429" y="2584640"/>
            <a:ext cx="105437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238" name="Shape 238"/>
          <p:cNvSpPr/>
          <p:nvPr/>
        </p:nvSpPr>
        <p:spPr>
          <a:xfrm>
            <a:off x="2385601" y="5192522"/>
            <a:ext cx="25702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FRUITS </a:t>
            </a:r>
            <a:r>
              <a:rPr i="1"/>
              <a:t>isa </a:t>
            </a:r>
            <a:r>
              <a:t>EDIBLE PLANTS </a:t>
            </a:r>
          </a:p>
        </p:txBody>
      </p:sp>
      <p:sp>
        <p:nvSpPr>
          <p:cNvPr id="239" name="Shape 239"/>
          <p:cNvSpPr/>
          <p:nvPr/>
        </p:nvSpPr>
        <p:spPr>
          <a:xfrm>
            <a:off x="3568699" y="3728420"/>
            <a:ext cx="1" cy="1324703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4032145" y="4211701"/>
            <a:ext cx="107971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inference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Shape 243"/>
          <p:cNvSpPr/>
          <p:nvPr/>
        </p:nvSpPr>
        <p:spPr>
          <a:xfrm>
            <a:off x="2706811" y="3084829"/>
            <a:ext cx="3134569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/>
            <a:r>
              <a:t>Experiments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6" name="屏幕快照 2015-12-19 下午9.50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8220" y="1021900"/>
            <a:ext cx="5961335" cy="248349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1040130" y="3647058"/>
            <a:ext cx="130417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wikirelate!:</a:t>
            </a:r>
          </a:p>
        </p:txBody>
      </p:sp>
      <p:sp>
        <p:nvSpPr>
          <p:cNvPr id="248" name="Shape 248"/>
          <p:cNvSpPr/>
          <p:nvPr/>
        </p:nvSpPr>
        <p:spPr>
          <a:xfrm>
            <a:off x="1040130" y="4155058"/>
            <a:ext cx="115773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PageRank:</a:t>
            </a:r>
          </a:p>
        </p:txBody>
      </p:sp>
      <p:sp>
        <p:nvSpPr>
          <p:cNvPr id="249" name="Shape 249"/>
          <p:cNvSpPr/>
          <p:nvPr/>
        </p:nvSpPr>
        <p:spPr>
          <a:xfrm>
            <a:off x="1065530" y="4671249"/>
            <a:ext cx="606671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Value: Pearson product-moment correlation coefficient r  </a:t>
            </a:r>
          </a:p>
        </p:txBody>
      </p:sp>
      <p:sp>
        <p:nvSpPr>
          <p:cNvPr id="250" name="Shape 250"/>
          <p:cNvSpPr/>
          <p:nvPr/>
        </p:nvSpPr>
        <p:spPr>
          <a:xfrm>
            <a:off x="1291798" y="340685"/>
            <a:ext cx="756852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Two commonly used datasets, namely </a:t>
            </a:r>
            <a:r>
              <a:rPr>
                <a:solidFill>
                  <a:srgbClr val="FF2600"/>
                </a:solidFill>
              </a:rPr>
              <a:t>Miller &amp; Charles’ (1991)</a:t>
            </a:r>
            <a:r>
              <a:t> list of 30 noun pairs (M&amp;C) and </a:t>
            </a:r>
          </a:p>
          <a:p>
            <a:pPr defTabSz="457200">
              <a:spcBef>
                <a:spcPts val="1200"/>
              </a:spcBef>
              <a:defRPr sz="1500">
                <a:latin typeface="Times"/>
                <a:ea typeface="Times"/>
                <a:cs typeface="Times"/>
                <a:sym typeface="Times"/>
              </a:defRPr>
            </a:pPr>
            <a:r>
              <a:t>the 65 word synonymity list from </a:t>
            </a:r>
            <a:r>
              <a:rPr>
                <a:solidFill>
                  <a:srgbClr val="FF2600"/>
                </a:solidFill>
              </a:rPr>
              <a:t>Rubenstein &amp; Goodenough (1965, R&amp;G)</a:t>
            </a:r>
            <a:r>
              <a:t>. </a:t>
            </a:r>
          </a:p>
        </p:txBody>
      </p:sp>
      <p:sp>
        <p:nvSpPr>
          <p:cNvPr id="251" name="Shape 251"/>
          <p:cNvSpPr/>
          <p:nvPr/>
        </p:nvSpPr>
        <p:spPr>
          <a:xfrm>
            <a:off x="1058283" y="5317775"/>
            <a:ext cx="5188439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removing the top 200 highest ranked PageRank categories </a:t>
            </a:r>
          </a:p>
        </p:txBody>
      </p:sp>
      <p:sp>
        <p:nvSpPr>
          <p:cNvPr id="252" name="Shape 252"/>
          <p:cNvSpPr/>
          <p:nvPr/>
        </p:nvSpPr>
        <p:spPr>
          <a:xfrm>
            <a:off x="446643" y="5951601"/>
            <a:ext cx="829198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This is because in both cases we are able to filter out categories and category relations which decrease the similarity scores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i.e. coarse-grained categories using PageRank, and </a:t>
            </a:r>
            <a:r>
              <a:rPr i="1"/>
              <a:t>notisa </a:t>
            </a:r>
            <a:r>
              <a:t>(e.g. metonymic, antonymic) semantic relations. </a:t>
            </a:r>
          </a:p>
        </p:txBody>
      </p:sp>
      <p:sp>
        <p:nvSpPr>
          <p:cNvPr id="253" name="Shape 253"/>
          <p:cNvSpPr/>
          <p:nvPr/>
        </p:nvSpPr>
        <p:spPr>
          <a:xfrm>
            <a:off x="2411729" y="3710558"/>
            <a:ext cx="184664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Strube &amp; Ponzetto (2006) </a:t>
            </a:r>
          </a:p>
        </p:txBody>
      </p:sp>
      <p:sp>
        <p:nvSpPr>
          <p:cNvPr id="254" name="Shape 254"/>
          <p:cNvSpPr/>
          <p:nvPr/>
        </p:nvSpPr>
        <p:spPr>
          <a:xfrm>
            <a:off x="2183095" y="4210367"/>
            <a:ext cx="149354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(Brin &amp; Page, 1998) </a:t>
            </a:r>
          </a:p>
        </p:txBody>
      </p:sp>
      <p:sp>
        <p:nvSpPr>
          <p:cNvPr id="255" name="Shape 255"/>
          <p:cNvSpPr/>
          <p:nvPr/>
        </p:nvSpPr>
        <p:spPr>
          <a:xfrm>
            <a:off x="201929" y="391485"/>
            <a:ext cx="87231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Source: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8" name="屏幕快照 2015-12-19 下午9.50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1874868"/>
            <a:ext cx="7461033" cy="3108264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532130" y="493495"/>
            <a:ext cx="145457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pPr/>
            <a:r>
              <a:t>Analysis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2884612" y="3084829"/>
            <a:ext cx="305960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254000" y="295275"/>
            <a:ext cx="2755900" cy="822325"/>
          </a:xfrm>
          <a:prstGeom prst="rect">
            <a:avLst/>
          </a:prstGeom>
        </p:spPr>
        <p:txBody>
          <a:bodyPr/>
          <a:lstStyle/>
          <a:p>
            <a:pPr/>
            <a:r>
              <a:t>wiki Page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hape 114"/>
          <p:cNvSpPr/>
          <p:nvPr/>
        </p:nvSpPr>
        <p:spPr>
          <a:xfrm>
            <a:off x="354329" y="3520058"/>
            <a:ext cx="58042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Page</a:t>
            </a:r>
          </a:p>
        </p:txBody>
      </p:sp>
      <p:sp>
        <p:nvSpPr>
          <p:cNvPr id="115" name="Shape 115"/>
          <p:cNvSpPr/>
          <p:nvPr/>
        </p:nvSpPr>
        <p:spPr>
          <a:xfrm>
            <a:off x="1163657" y="1586166"/>
            <a:ext cx="5427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title</a:t>
            </a:r>
          </a:p>
        </p:txBody>
      </p:sp>
      <p:sp>
        <p:nvSpPr>
          <p:cNvPr id="116" name="Shape 116"/>
          <p:cNvSpPr/>
          <p:nvPr/>
        </p:nvSpPr>
        <p:spPr>
          <a:xfrm>
            <a:off x="1172698" y="3473259"/>
            <a:ext cx="52461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117" name="Shape 117"/>
          <p:cNvSpPr/>
          <p:nvPr/>
        </p:nvSpPr>
        <p:spPr>
          <a:xfrm>
            <a:off x="5052883" y="5663449"/>
            <a:ext cx="86595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infobox</a:t>
            </a:r>
          </a:p>
        </p:txBody>
      </p:sp>
      <p:sp>
        <p:nvSpPr>
          <p:cNvPr id="118" name="Shape 118"/>
          <p:cNvSpPr/>
          <p:nvPr/>
        </p:nvSpPr>
        <p:spPr>
          <a:xfrm>
            <a:off x="939131" y="6187058"/>
            <a:ext cx="99175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category</a:t>
            </a:r>
          </a:p>
        </p:txBody>
      </p:sp>
      <p:sp>
        <p:nvSpPr>
          <p:cNvPr id="119" name="Shape 119"/>
          <p:cNvSpPr/>
          <p:nvPr/>
        </p:nvSpPr>
        <p:spPr>
          <a:xfrm>
            <a:off x="2208529" y="2618358"/>
            <a:ext cx="94755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abstract</a:t>
            </a:r>
          </a:p>
        </p:txBody>
      </p:sp>
      <p:sp>
        <p:nvSpPr>
          <p:cNvPr id="120" name="Shape 120"/>
          <p:cNvSpPr/>
          <p:nvPr/>
        </p:nvSpPr>
        <p:spPr>
          <a:xfrm>
            <a:off x="2234426" y="4341034"/>
            <a:ext cx="89575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content</a:t>
            </a:r>
          </a:p>
        </p:txBody>
      </p:sp>
      <p:pic>
        <p:nvPicPr>
          <p:cNvPr id="121" name="屏幕快照 2015-12-20 上午9.59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942" y="1354074"/>
            <a:ext cx="2744325" cy="822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屏幕快照 2015-12-20 上午10.01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8349" y="2152074"/>
            <a:ext cx="3207276" cy="1290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屏幕快照 2015-12-20 上午10.01.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0410" y="3576762"/>
            <a:ext cx="1166101" cy="2069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屏幕快照 2015-12-20 上午10.01.5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96038" y="3431713"/>
            <a:ext cx="1762113" cy="3399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屏幕快照 2015-12-20 上午9.57.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55571" y="6063710"/>
            <a:ext cx="4215779" cy="604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 flipV="1">
            <a:off x="1727199" y="3048573"/>
            <a:ext cx="515638" cy="515637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1696385" y="3866726"/>
            <a:ext cx="515638" cy="515637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Shape 130"/>
          <p:cNvSpPr/>
          <p:nvPr/>
        </p:nvSpPr>
        <p:spPr>
          <a:xfrm>
            <a:off x="469231" y="408558"/>
            <a:ext cx="152597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category links</a:t>
            </a:r>
          </a:p>
        </p:txBody>
      </p:sp>
      <p:pic>
        <p:nvPicPr>
          <p:cNvPr id="131" name="屏幕快照 2015-12-20 上午9.57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16" y="2688137"/>
            <a:ext cx="8557368" cy="12277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3376929" y="1361058"/>
            <a:ext cx="10422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Yao Ming</a:t>
            </a:r>
          </a:p>
        </p:txBody>
      </p:sp>
      <p:sp>
        <p:nvSpPr>
          <p:cNvPr id="133" name="Shape 133"/>
          <p:cNvSpPr/>
          <p:nvPr/>
        </p:nvSpPr>
        <p:spPr>
          <a:xfrm>
            <a:off x="3898044" y="1784135"/>
            <a:ext cx="1" cy="839066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79512" y="116632"/>
            <a:ext cx="33123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>
              <a:defRPr b="0" sz="1800"/>
            </a:pPr>
            <a:r>
              <a:rPr b="1" sz="4000"/>
              <a:t>Outline</a:t>
            </a:r>
          </a:p>
        </p:txBody>
      </p:sp>
      <p:sp>
        <p:nvSpPr>
          <p:cNvPr id="136" name="Shape 136"/>
          <p:cNvSpPr/>
          <p:nvPr/>
        </p:nvSpPr>
        <p:spPr>
          <a:xfrm>
            <a:off x="509960" y="2119783"/>
            <a:ext cx="6912768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Target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Approach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Experiments</a:t>
            </a:r>
            <a:endParaRPr sz="2800"/>
          </a:p>
          <a:p>
            <a:pPr marL="533400" indent="-533400">
              <a:lnSpc>
                <a:spcPct val="150000"/>
              </a:lnSpc>
              <a:buSzPct val="100000"/>
              <a:buFont typeface="Arial"/>
              <a:buChar char="•"/>
            </a:pPr>
            <a:r>
              <a:rPr sz="280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79512" y="116632"/>
            <a:ext cx="17375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/>
            <a:r>
              <a:t>Target</a:t>
            </a:r>
          </a:p>
        </p:txBody>
      </p:sp>
      <p:sp>
        <p:nvSpPr>
          <p:cNvPr id="139" name="Shape 139"/>
          <p:cNvSpPr/>
          <p:nvPr/>
        </p:nvSpPr>
        <p:spPr>
          <a:xfrm>
            <a:off x="594467" y="2354579"/>
            <a:ext cx="7955066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700"/>
            </a:pPr>
            <a:r>
              <a:t>Deriving hypernym-hyponym relations from Wiki Category Network</a:t>
            </a:r>
            <a:r>
              <a:rPr>
                <a:solidFill>
                  <a:srgbClr val="FF2600"/>
                </a:solidFill>
              </a:rPr>
              <a:t>(isa &amp; notisa)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Shape 142"/>
          <p:cNvSpPr/>
          <p:nvPr/>
        </p:nvSpPr>
        <p:spPr>
          <a:xfrm>
            <a:off x="255712" y="230932"/>
            <a:ext cx="246146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/>
            </a:lvl1pPr>
          </a:lstStyle>
          <a:p>
            <a:pPr/>
            <a:r>
              <a:t>Approach</a:t>
            </a:r>
          </a:p>
        </p:txBody>
      </p:sp>
      <p:sp>
        <p:nvSpPr>
          <p:cNvPr id="143" name="Shape 143"/>
          <p:cNvSpPr/>
          <p:nvPr/>
        </p:nvSpPr>
        <p:spPr>
          <a:xfrm>
            <a:off x="513037" y="1576958"/>
            <a:ext cx="438158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1.Category network cleanup </a:t>
            </a:r>
          </a:p>
        </p:txBody>
      </p:sp>
      <p:sp>
        <p:nvSpPr>
          <p:cNvPr id="144" name="Shape 144"/>
          <p:cNvSpPr/>
          <p:nvPr/>
        </p:nvSpPr>
        <p:spPr>
          <a:xfrm>
            <a:off x="585196" y="2205695"/>
            <a:ext cx="491293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b="1" sz="1200">
                <a:latin typeface="Times"/>
                <a:ea typeface="Times"/>
                <a:cs typeface="Times"/>
                <a:sym typeface="Times"/>
              </a:defRPr>
            </a:pPr>
            <a:r>
              <a:rPr b="0" sz="2600">
                <a:latin typeface="Calibri"/>
                <a:ea typeface="Calibri"/>
                <a:cs typeface="Calibri"/>
                <a:sym typeface="Calibri"/>
              </a:rPr>
              <a:t>2.Refinement link identification</a:t>
            </a:r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>
            <a:off x="549872" y="2853395"/>
            <a:ext cx="380615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3.Syntax-based methods </a:t>
            </a:r>
          </a:p>
        </p:txBody>
      </p:sp>
      <p:sp>
        <p:nvSpPr>
          <p:cNvPr id="146" name="Shape 146"/>
          <p:cNvSpPr/>
          <p:nvPr/>
        </p:nvSpPr>
        <p:spPr>
          <a:xfrm>
            <a:off x="537588" y="3501095"/>
            <a:ext cx="468808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4.Connectivity-based methods </a:t>
            </a:r>
          </a:p>
        </p:txBody>
      </p:sp>
      <p:sp>
        <p:nvSpPr>
          <p:cNvPr id="147" name="Shape 147"/>
          <p:cNvSpPr/>
          <p:nvPr/>
        </p:nvSpPr>
        <p:spPr>
          <a:xfrm>
            <a:off x="553698" y="4161495"/>
            <a:ext cx="521466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5.Lexico-syntactic based methods </a:t>
            </a:r>
          </a:p>
        </p:txBody>
      </p:sp>
      <p:sp>
        <p:nvSpPr>
          <p:cNvPr id="148" name="Shape 148"/>
          <p:cNvSpPr/>
          <p:nvPr/>
        </p:nvSpPr>
        <p:spPr>
          <a:xfrm>
            <a:off x="570553" y="4853558"/>
            <a:ext cx="424115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6.Inference-based methods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Shape 151"/>
          <p:cNvSpPr/>
          <p:nvPr/>
        </p:nvSpPr>
        <p:spPr>
          <a:xfrm>
            <a:off x="347937" y="560958"/>
            <a:ext cx="438158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1.Category network cleanup </a:t>
            </a:r>
          </a:p>
        </p:txBody>
      </p:sp>
      <p:sp>
        <p:nvSpPr>
          <p:cNvPr id="152" name="Shape 152"/>
          <p:cNvSpPr/>
          <p:nvPr/>
        </p:nvSpPr>
        <p:spPr>
          <a:xfrm>
            <a:off x="748030" y="1310258"/>
            <a:ext cx="578755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Total:165,744 category nodes with 349,263 direct links </a:t>
            </a:r>
          </a:p>
        </p:txBody>
      </p:sp>
      <p:sp>
        <p:nvSpPr>
          <p:cNvPr id="153" name="Shape 153"/>
          <p:cNvSpPr/>
          <p:nvPr/>
        </p:nvSpPr>
        <p:spPr>
          <a:xfrm>
            <a:off x="181788" y="5361558"/>
            <a:ext cx="878042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removed nodes:wikipedia, wikiprojects, lists, mediawiki, template, user, portal, categories, articles, pages. </a:t>
            </a:r>
          </a:p>
        </p:txBody>
      </p:sp>
      <p:sp>
        <p:nvSpPr>
          <p:cNvPr id="154" name="Shape 154"/>
          <p:cNvSpPr/>
          <p:nvPr/>
        </p:nvSpPr>
        <p:spPr>
          <a:xfrm>
            <a:off x="2706825" y="2719958"/>
            <a:ext cx="382023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Remove WIKIPEDIA ADMINISTRATION </a:t>
            </a:r>
          </a:p>
        </p:txBody>
      </p:sp>
      <p:sp>
        <p:nvSpPr>
          <p:cNvPr id="155" name="Shape 155"/>
          <p:cNvSpPr/>
          <p:nvPr/>
        </p:nvSpPr>
        <p:spPr>
          <a:xfrm>
            <a:off x="786130" y="4345558"/>
            <a:ext cx="478229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Remain:127,325 categories and 267,707 links </a:t>
            </a:r>
          </a:p>
        </p:txBody>
      </p:sp>
      <p:sp>
        <p:nvSpPr>
          <p:cNvPr id="156" name="Shape 156"/>
          <p:cNvSpPr/>
          <p:nvPr/>
        </p:nvSpPr>
        <p:spPr>
          <a:xfrm flipH="1">
            <a:off x="2262875" y="1749022"/>
            <a:ext cx="1" cy="2515913"/>
          </a:xfrm>
          <a:prstGeom prst="line">
            <a:avLst/>
          </a:prstGeom>
          <a:ln w="25400">
            <a:solidFill>
              <a:srgbClr val="FF2600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Shape 159"/>
          <p:cNvSpPr/>
          <p:nvPr/>
        </p:nvSpPr>
        <p:spPr>
          <a:xfrm>
            <a:off x="445496" y="529295"/>
            <a:ext cx="491293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b="1" sz="1200">
                <a:latin typeface="Times"/>
                <a:ea typeface="Times"/>
                <a:cs typeface="Times"/>
                <a:sym typeface="Times"/>
              </a:defRPr>
            </a:pPr>
            <a:r>
              <a:rPr b="0" sz="2600">
                <a:latin typeface="Calibri"/>
                <a:ea typeface="Calibri"/>
                <a:cs typeface="Calibri"/>
                <a:sym typeface="Calibri"/>
              </a:rPr>
              <a:t>2.Refinement link identification</a:t>
            </a:r>
            <a:r>
              <a:t>  </a:t>
            </a:r>
          </a:p>
        </p:txBody>
      </p:sp>
      <p:sp>
        <p:nvSpPr>
          <p:cNvPr id="160" name="Shape 160"/>
          <p:cNvSpPr/>
          <p:nvPr/>
        </p:nvSpPr>
        <p:spPr>
          <a:xfrm>
            <a:off x="481330" y="2068659"/>
            <a:ext cx="530800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5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EXAMPLE: MILES DAVIS ALBUMS and ALBUMS BY ARTIST </a:t>
            </a:r>
          </a:p>
        </p:txBody>
      </p:sp>
      <p:sp>
        <p:nvSpPr>
          <p:cNvPr id="161" name="Shape 161"/>
          <p:cNvSpPr/>
          <p:nvPr/>
        </p:nvSpPr>
        <p:spPr>
          <a:xfrm>
            <a:off x="448928" y="1362477"/>
            <a:ext cx="8246144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7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Wikipedia users tend to organize many category pairs using patterns such as Y X and X BY Z </a:t>
            </a:r>
          </a:p>
        </p:txBody>
      </p:sp>
      <p:sp>
        <p:nvSpPr>
          <p:cNvPr id="162" name="Shape 162"/>
          <p:cNvSpPr/>
          <p:nvPr/>
        </p:nvSpPr>
        <p:spPr>
          <a:xfrm>
            <a:off x="467293" y="5227360"/>
            <a:ext cx="554946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6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54,504 category links and leaves 213,203 relations to be analyzed. </a:t>
            </a:r>
          </a:p>
        </p:txBody>
      </p:sp>
      <p:sp>
        <p:nvSpPr>
          <p:cNvPr id="163" name="Shape 163"/>
          <p:cNvSpPr/>
          <p:nvPr/>
        </p:nvSpPr>
        <p:spPr>
          <a:xfrm>
            <a:off x="5596130" y="618195"/>
            <a:ext cx="193835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i="1" sz="1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i="0"/>
            </a:pPr>
            <a:r>
              <a:rPr i="1"/>
              <a:t>is-a Relation expressing</a:t>
            </a:r>
          </a:p>
        </p:txBody>
      </p:sp>
      <p:sp>
        <p:nvSpPr>
          <p:cNvPr id="164" name="Shape 164"/>
          <p:cNvSpPr/>
          <p:nvPr/>
        </p:nvSpPr>
        <p:spPr>
          <a:xfrm>
            <a:off x="1967229" y="2491358"/>
            <a:ext cx="23451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Y</a:t>
            </a:r>
          </a:p>
        </p:txBody>
      </p:sp>
      <p:sp>
        <p:nvSpPr>
          <p:cNvPr id="165" name="Shape 165"/>
          <p:cNvSpPr/>
          <p:nvPr/>
        </p:nvSpPr>
        <p:spPr>
          <a:xfrm>
            <a:off x="3019640" y="2491358"/>
            <a:ext cx="23138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166" name="Shape 166"/>
          <p:cNvSpPr/>
          <p:nvPr/>
        </p:nvSpPr>
        <p:spPr>
          <a:xfrm>
            <a:off x="4188040" y="2491358"/>
            <a:ext cx="23138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X</a:t>
            </a:r>
          </a:p>
        </p:txBody>
      </p:sp>
      <p:sp>
        <p:nvSpPr>
          <p:cNvPr id="167" name="Shape 167"/>
          <p:cNvSpPr/>
          <p:nvPr/>
        </p:nvSpPr>
        <p:spPr>
          <a:xfrm>
            <a:off x="5358434" y="2491358"/>
            <a:ext cx="22993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Z</a:t>
            </a:r>
          </a:p>
        </p:txBody>
      </p:sp>
      <p:sp>
        <p:nvSpPr>
          <p:cNvPr id="168" name="Shape 168"/>
          <p:cNvSpPr/>
          <p:nvPr/>
        </p:nvSpPr>
        <p:spPr>
          <a:xfrm>
            <a:off x="4706990" y="2491358"/>
            <a:ext cx="3638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BY</a:t>
            </a:r>
          </a:p>
        </p:txBody>
      </p:sp>
      <p:sp>
        <p:nvSpPr>
          <p:cNvPr id="169" name="Shape 169"/>
          <p:cNvSpPr/>
          <p:nvPr/>
        </p:nvSpPr>
        <p:spPr>
          <a:xfrm>
            <a:off x="3523584" y="2491358"/>
            <a:ext cx="3919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—&gt;</a:t>
            </a:r>
          </a:p>
        </p:txBody>
      </p:sp>
      <p:sp>
        <p:nvSpPr>
          <p:cNvPr id="170" name="Shape 170"/>
          <p:cNvSpPr/>
          <p:nvPr/>
        </p:nvSpPr>
        <p:spPr>
          <a:xfrm>
            <a:off x="3528551" y="2846958"/>
            <a:ext cx="38196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isa</a:t>
            </a:r>
          </a:p>
        </p:txBody>
      </p:sp>
      <p:sp>
        <p:nvSpPr>
          <p:cNvPr id="171" name="Shape 171"/>
          <p:cNvSpPr/>
          <p:nvPr/>
        </p:nvSpPr>
        <p:spPr>
          <a:xfrm>
            <a:off x="481330" y="3878409"/>
            <a:ext cx="552139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15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EXAMPLE: MILES DAVIS ALBUMS ——&gt; ALBUMS BY ARTIST </a:t>
            </a:r>
          </a:p>
        </p:txBody>
      </p:sp>
      <p:sp>
        <p:nvSpPr>
          <p:cNvPr id="172" name="Shape 172"/>
          <p:cNvSpPr/>
          <p:nvPr/>
        </p:nvSpPr>
        <p:spPr>
          <a:xfrm>
            <a:off x="3618229" y="4267559"/>
            <a:ext cx="38196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Shape 175"/>
          <p:cNvSpPr/>
          <p:nvPr/>
        </p:nvSpPr>
        <p:spPr>
          <a:xfrm>
            <a:off x="405831" y="389595"/>
            <a:ext cx="490703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/>
            </a:pPr>
            <a:r>
              <a:t>3.Syntax-based methods </a:t>
            </a:r>
            <a:r>
              <a:rPr>
                <a:solidFill>
                  <a:srgbClr val="FF2600"/>
                </a:solidFill>
              </a:rPr>
              <a:t>(String)</a:t>
            </a:r>
          </a:p>
        </p:txBody>
      </p:sp>
      <p:sp>
        <p:nvSpPr>
          <p:cNvPr id="176" name="Shape 176"/>
          <p:cNvSpPr/>
          <p:nvPr/>
        </p:nvSpPr>
        <p:spPr>
          <a:xfrm>
            <a:off x="959218" y="1240495"/>
            <a:ext cx="283506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/>
            <a:r>
              <a:t>(1)Head matching </a:t>
            </a:r>
          </a:p>
        </p:txBody>
      </p:sp>
      <p:sp>
        <p:nvSpPr>
          <p:cNvPr id="177" name="Shape 177"/>
          <p:cNvSpPr/>
          <p:nvPr/>
        </p:nvSpPr>
        <p:spPr>
          <a:xfrm>
            <a:off x="644383" y="1926295"/>
            <a:ext cx="785523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label a category link as </a:t>
            </a:r>
            <a:r>
              <a:rPr i="1"/>
              <a:t>isa </a:t>
            </a:r>
            <a:r>
              <a:t>if the two categories share the same head lemma </a:t>
            </a:r>
          </a:p>
        </p:txBody>
      </p:sp>
      <p:sp>
        <p:nvSpPr>
          <p:cNvPr id="178" name="Shape 178"/>
          <p:cNvSpPr/>
          <p:nvPr/>
        </p:nvSpPr>
        <p:spPr>
          <a:xfrm>
            <a:off x="644836" y="2535895"/>
            <a:ext cx="7404173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e.g. BRITISH COMPUTER </a:t>
            </a:r>
            <a:r>
              <a:rPr>
                <a:solidFill>
                  <a:srgbClr val="FF2600"/>
                </a:solidFill>
              </a:rPr>
              <a:t>SCIENTISTS</a:t>
            </a:r>
            <a:r>
              <a:t> </a:t>
            </a:r>
            <a:r>
              <a:rPr i="1"/>
              <a:t>isa </a:t>
            </a:r>
            <a:r>
              <a:t>COMPUTER </a:t>
            </a:r>
            <a:r>
              <a:rPr>
                <a:solidFill>
                  <a:srgbClr val="FF2600"/>
                </a:solidFill>
              </a:rPr>
              <a:t>SCIENTISTS</a:t>
            </a:r>
            <a:r>
              <a:t> </a:t>
            </a:r>
          </a:p>
        </p:txBody>
      </p:sp>
      <p:sp>
        <p:nvSpPr>
          <p:cNvPr id="179" name="Shape 179"/>
          <p:cNvSpPr/>
          <p:nvPr/>
        </p:nvSpPr>
        <p:spPr>
          <a:xfrm>
            <a:off x="618177" y="3462995"/>
            <a:ext cx="528906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Using: Stanford parser (Klein &amp; Man- ning, 2003) </a:t>
            </a:r>
          </a:p>
        </p:txBody>
      </p:sp>
      <p:sp>
        <p:nvSpPr>
          <p:cNvPr id="180" name="Shape 180"/>
          <p:cNvSpPr/>
          <p:nvPr/>
        </p:nvSpPr>
        <p:spPr>
          <a:xfrm>
            <a:off x="621947" y="5037795"/>
            <a:ext cx="7370005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900">
                <a:latin typeface="Times"/>
                <a:ea typeface="Times"/>
                <a:cs typeface="Times"/>
                <a:sym typeface="Times"/>
              </a:defRPr>
            </a:pPr>
            <a:r>
              <a:t>e.g. both </a:t>
            </a:r>
            <a:r>
              <a:rPr>
                <a:solidFill>
                  <a:srgbClr val="FF2600"/>
                </a:solidFill>
              </a:rPr>
              <a:t>BUILDINGS</a:t>
            </a:r>
            <a:r>
              <a:t> and </a:t>
            </a:r>
            <a:r>
              <a:rPr>
                <a:solidFill>
                  <a:srgbClr val="FF2600"/>
                </a:solidFill>
              </a:rPr>
              <a:t>INFRASTRUCTURES</a:t>
            </a:r>
            <a:r>
              <a:t> for BUILDINGS AND INFRASTRUCTURES IN JAPAN </a:t>
            </a:r>
          </a:p>
        </p:txBody>
      </p:sp>
      <p:sp>
        <p:nvSpPr>
          <p:cNvPr id="181" name="Shape 181"/>
          <p:cNvSpPr/>
          <p:nvPr/>
        </p:nvSpPr>
        <p:spPr>
          <a:xfrm>
            <a:off x="3962399" y="4034495"/>
            <a:ext cx="1" cy="828041"/>
          </a:xfrm>
          <a:prstGeom prst="line">
            <a:avLst/>
          </a:prstGeom>
          <a:ln w="25400">
            <a:solidFill>
              <a:schemeClr val="accent1"/>
            </a:solidFill>
            <a:beve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