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0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0EF10-DFB2-4994-B367-73D2B0B65480}" type="datetimeFigureOut">
              <a:rPr lang="zh-CN" altLang="en-US" smtClean="0"/>
              <a:t>2015/11/25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115BD-2D81-4D56-88F1-5BF80FFAD9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083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Descent method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115BD-2D81-4D56-88F1-5BF80FFAD9E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381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F973-A1B5-4BC2-8940-646E8D866A85}" type="datetimeFigureOut">
              <a:rPr lang="zh-CN" altLang="en-US" smtClean="0"/>
              <a:t>2015/11/25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FB5-F247-4907-94EA-AB46CAEF6F7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177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680200"/>
            <a:ext cx="12192000" cy="177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5276850" y="126207"/>
            <a:ext cx="6915151" cy="1436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6588125"/>
            <a:ext cx="6915151" cy="1436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5864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F973-A1B5-4BC2-8940-646E8D866A85}" type="datetimeFigureOut">
              <a:rPr lang="zh-CN" altLang="en-US" smtClean="0"/>
              <a:t>2015/11/25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FB5-F247-4907-94EA-AB46CAEF6F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85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F973-A1B5-4BC2-8940-646E8D866A85}" type="datetimeFigureOut">
              <a:rPr lang="zh-CN" altLang="en-US" smtClean="0"/>
              <a:t>2015/11/25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FB5-F247-4907-94EA-AB46CAEF6F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2879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57187"/>
            <a:ext cx="10515600" cy="79057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F973-A1B5-4BC2-8940-646E8D866A85}" type="datetimeFigureOut">
              <a:rPr lang="zh-CN" altLang="en-US" smtClean="0"/>
              <a:t>2015/11/25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FB5-F247-4907-94EA-AB46CAEF6F7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177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680200"/>
            <a:ext cx="12192000" cy="177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5276850" y="126207"/>
            <a:ext cx="6915151" cy="1436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6588125"/>
            <a:ext cx="6915151" cy="1436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838200" y="1147762"/>
            <a:ext cx="10515600" cy="0"/>
          </a:xfrm>
          <a:prstGeom prst="line">
            <a:avLst/>
          </a:prstGeom>
          <a:ln w="508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1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F973-A1B5-4BC2-8940-646E8D866A85}" type="datetimeFigureOut">
              <a:rPr lang="zh-CN" altLang="en-US" smtClean="0"/>
              <a:t>2015/11/25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FB5-F247-4907-94EA-AB46CAEF6F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3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F973-A1B5-4BC2-8940-646E8D866A85}" type="datetimeFigureOut">
              <a:rPr lang="zh-CN" altLang="en-US" smtClean="0"/>
              <a:t>2015/11/25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FB5-F247-4907-94EA-AB46CAEF6F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692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F973-A1B5-4BC2-8940-646E8D866A85}" type="datetimeFigureOut">
              <a:rPr lang="zh-CN" altLang="en-US" smtClean="0"/>
              <a:t>2015/11/25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FB5-F247-4907-94EA-AB46CAEF6F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166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F973-A1B5-4BC2-8940-646E8D866A85}" type="datetimeFigureOut">
              <a:rPr lang="zh-CN" altLang="en-US" smtClean="0"/>
              <a:t>2015/11/25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FB5-F247-4907-94EA-AB46CAEF6F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6594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F973-A1B5-4BC2-8940-646E8D866A85}" type="datetimeFigureOut">
              <a:rPr lang="zh-CN" altLang="en-US" smtClean="0"/>
              <a:t>2015/11/25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FB5-F247-4907-94EA-AB46CAEF6F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1084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F973-A1B5-4BC2-8940-646E8D866A85}" type="datetimeFigureOut">
              <a:rPr lang="zh-CN" altLang="en-US" smtClean="0"/>
              <a:t>2015/11/25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FB5-F247-4907-94EA-AB46CAEF6F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518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F973-A1B5-4BC2-8940-646E8D866A85}" type="datetimeFigureOut">
              <a:rPr lang="zh-CN" altLang="en-US" smtClean="0"/>
              <a:t>2015/11/25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FB5-F247-4907-94EA-AB46CAEF6F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2209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DF973-A1B5-4BC2-8940-646E8D866A85}" type="datetimeFigureOut">
              <a:rPr lang="zh-CN" altLang="en-US" smtClean="0"/>
              <a:t>2015/11/25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05FB5-F247-4907-94EA-AB46CAEF6F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909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40114" y="1809224"/>
            <a:ext cx="9144000" cy="1062185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Deep NLP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834050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</a:rPr>
              <a:t>Wenkai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 Mo</a:t>
            </a:r>
          </a:p>
          <a:p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161143" y="1122363"/>
            <a:ext cx="505097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008915" y="3558269"/>
            <a:ext cx="505097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265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Optimization and Loss Function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51128"/>
            <a:ext cx="10515600" cy="4825835"/>
          </a:xfrm>
        </p:spPr>
        <p:txBody>
          <a:bodyPr/>
          <a:lstStyle/>
          <a:p>
            <a:r>
              <a:rPr lang="en-US" altLang="zh-CN" dirty="0" smtClean="0"/>
              <a:t>Without Constrains:</a:t>
            </a:r>
          </a:p>
          <a:p>
            <a:pPr lvl="1"/>
            <a:r>
              <a:rPr lang="en-US" altLang="zh-CN" dirty="0"/>
              <a:t>First-order derivative</a:t>
            </a:r>
          </a:p>
          <a:p>
            <a:pPr lvl="1"/>
            <a:r>
              <a:rPr lang="en-US" altLang="zh-CN" dirty="0"/>
              <a:t>Inequality</a:t>
            </a:r>
          </a:p>
          <a:p>
            <a:pPr lvl="1"/>
            <a:r>
              <a:rPr lang="en-US" altLang="zh-CN" b="1" dirty="0"/>
              <a:t>Gradient Descent</a:t>
            </a:r>
          </a:p>
          <a:p>
            <a:pPr lvl="1"/>
            <a:r>
              <a:rPr lang="en-US" altLang="zh-CN" dirty="0"/>
              <a:t>Newton Method</a:t>
            </a:r>
          </a:p>
          <a:p>
            <a:pPr lvl="1"/>
            <a:r>
              <a:rPr lang="en-US" altLang="zh-CN" dirty="0"/>
              <a:t>Etc.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023" y="1351128"/>
            <a:ext cx="7700306" cy="499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71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Optimization and Loss Function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51128"/>
            <a:ext cx="10515600" cy="4825835"/>
          </a:xfrm>
        </p:spPr>
        <p:txBody>
          <a:bodyPr/>
          <a:lstStyle/>
          <a:p>
            <a:r>
              <a:rPr lang="en-US" altLang="zh-CN" dirty="0" smtClean="0"/>
              <a:t>Without Constrains:</a:t>
            </a:r>
          </a:p>
          <a:p>
            <a:pPr lvl="1"/>
            <a:r>
              <a:rPr lang="en-US" altLang="zh-CN" dirty="0"/>
              <a:t>First-order derivative</a:t>
            </a:r>
          </a:p>
          <a:p>
            <a:pPr lvl="1"/>
            <a:r>
              <a:rPr lang="en-US" altLang="zh-CN" dirty="0"/>
              <a:t>Inequality</a:t>
            </a:r>
          </a:p>
          <a:p>
            <a:pPr lvl="1"/>
            <a:r>
              <a:rPr lang="en-US" altLang="zh-CN" b="1" dirty="0"/>
              <a:t>Gradient Descent</a:t>
            </a:r>
          </a:p>
          <a:p>
            <a:pPr lvl="1"/>
            <a:r>
              <a:rPr lang="en-US" altLang="zh-CN" dirty="0"/>
              <a:t>Newton Method</a:t>
            </a:r>
          </a:p>
          <a:p>
            <a:pPr lvl="1"/>
            <a:r>
              <a:rPr lang="en-US" altLang="zh-CN" dirty="0"/>
              <a:t>Etc.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680" y="1351128"/>
            <a:ext cx="6619875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26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Agenda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57135"/>
            <a:ext cx="10515600" cy="4351338"/>
          </a:xfrm>
        </p:spPr>
        <p:txBody>
          <a:bodyPr/>
          <a:lstStyle/>
          <a:p>
            <a:r>
              <a:rPr lang="en-US" altLang="zh-CN" dirty="0" smtClean="0"/>
              <a:t>Optimization and Loss Function</a:t>
            </a:r>
          </a:p>
          <a:p>
            <a:r>
              <a:rPr lang="en-US" altLang="zh-CN" b="1" dirty="0" smtClean="0"/>
              <a:t>Neutral Network</a:t>
            </a:r>
          </a:p>
          <a:p>
            <a:r>
              <a:rPr lang="en-US" altLang="zh-CN" dirty="0" smtClean="0"/>
              <a:t>Word Vector and Neutral Network</a:t>
            </a:r>
          </a:p>
          <a:p>
            <a:r>
              <a:rPr lang="en-US" altLang="zh-CN" dirty="0" smtClean="0"/>
              <a:t>Recurrent Neutral Network</a:t>
            </a:r>
          </a:p>
          <a:p>
            <a:r>
              <a:rPr lang="en-US" altLang="zh-CN" dirty="0" smtClean="0"/>
              <a:t>Recursive Neutral Network</a:t>
            </a:r>
          </a:p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Convolutional Neutral Network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897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Neutral </a:t>
            </a:r>
            <a:r>
              <a:rPr lang="en-US" altLang="zh-CN" b="1" dirty="0" smtClean="0"/>
              <a:t>Network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42100"/>
            <a:ext cx="8324408" cy="485398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82388" y="5895833"/>
            <a:ext cx="532263" cy="341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332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Neutral </a:t>
            </a:r>
            <a:r>
              <a:rPr lang="en-US" altLang="zh-CN" b="1" dirty="0" smtClean="0"/>
              <a:t>Network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682388" y="5895833"/>
            <a:ext cx="532263" cy="341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16942"/>
            <a:ext cx="66103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74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Agenda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57135"/>
            <a:ext cx="10515600" cy="4351338"/>
          </a:xfrm>
        </p:spPr>
        <p:txBody>
          <a:bodyPr/>
          <a:lstStyle/>
          <a:p>
            <a:r>
              <a:rPr lang="en-US" altLang="zh-CN" dirty="0" smtClean="0"/>
              <a:t>Optimization and Loss Function</a:t>
            </a:r>
          </a:p>
          <a:p>
            <a:r>
              <a:rPr lang="en-US" altLang="zh-CN" dirty="0" smtClean="0"/>
              <a:t>Neutral Network</a:t>
            </a:r>
          </a:p>
          <a:p>
            <a:r>
              <a:rPr lang="en-US" altLang="zh-CN" b="1" dirty="0" smtClean="0"/>
              <a:t>Word Vector and Neutral Network</a:t>
            </a:r>
          </a:p>
          <a:p>
            <a:r>
              <a:rPr lang="en-US" altLang="zh-CN" dirty="0" smtClean="0"/>
              <a:t>Recurrent Neutral Network</a:t>
            </a:r>
          </a:p>
          <a:p>
            <a:r>
              <a:rPr lang="en-US" altLang="zh-CN" dirty="0" smtClean="0"/>
              <a:t>Recursive Neutral Network</a:t>
            </a:r>
          </a:p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Convolutional Neutral Network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567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Neutral Network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57471"/>
            <a:ext cx="7315200" cy="41624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74004"/>
            <a:ext cx="607695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37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Neutral Network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62656"/>
            <a:ext cx="725805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744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Agenda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57135"/>
            <a:ext cx="10515600" cy="4351338"/>
          </a:xfrm>
        </p:spPr>
        <p:txBody>
          <a:bodyPr/>
          <a:lstStyle/>
          <a:p>
            <a:r>
              <a:rPr lang="en-US" altLang="zh-CN" dirty="0" smtClean="0"/>
              <a:t>Optimization and Loss Function</a:t>
            </a:r>
          </a:p>
          <a:p>
            <a:r>
              <a:rPr lang="en-US" altLang="zh-CN" dirty="0" smtClean="0"/>
              <a:t>Neutral Network</a:t>
            </a:r>
          </a:p>
          <a:p>
            <a:r>
              <a:rPr lang="en-US" altLang="zh-CN" dirty="0" smtClean="0"/>
              <a:t>Word Vector and Neutral Network</a:t>
            </a:r>
          </a:p>
          <a:p>
            <a:r>
              <a:rPr lang="en-US" altLang="zh-CN" b="1" dirty="0" smtClean="0"/>
              <a:t>Recurrent Neutral Network</a:t>
            </a:r>
          </a:p>
          <a:p>
            <a:r>
              <a:rPr lang="en-US" altLang="zh-CN" dirty="0" smtClean="0"/>
              <a:t>Recursive Neutral Network</a:t>
            </a:r>
          </a:p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Convolutional Neutral Network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684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Recurrent Neutral </a:t>
            </a:r>
            <a:r>
              <a:rPr lang="en-US" altLang="zh-CN" dirty="0" smtClean="0"/>
              <a:t>Network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46437"/>
            <a:ext cx="72390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81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Word2Vec Preview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47277"/>
            <a:ext cx="9865199" cy="488054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28131" y="5904166"/>
            <a:ext cx="103256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/>
              <a:t>Mikolov T, Sutskever I, Chen K, et al. Distributed representations of words and phrases and their compositionality[C]//Advances in neural information processing systems. 2013: 3111-3119.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00640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Recurrent Neutral </a:t>
            </a:r>
            <a:r>
              <a:rPr lang="en-US" altLang="zh-CN" dirty="0" smtClean="0"/>
              <a:t>Network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0692"/>
            <a:ext cx="733425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11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Recurrent Neutral Network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14" y="1256233"/>
            <a:ext cx="7496175" cy="50006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125" y="1365415"/>
            <a:ext cx="4714875" cy="25050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160892" y="5795193"/>
            <a:ext cx="100265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rgbClr val="222222"/>
                </a:solidFill>
                <a:latin typeface="Arial" panose="020B0604020202020204" pitchFamily="34" charset="0"/>
              </a:rPr>
              <a:t>Mikolov</a:t>
            </a:r>
            <a:r>
              <a:rPr lang="en-US" altLang="zh-CN" dirty="0">
                <a:solidFill>
                  <a:srgbClr val="222222"/>
                </a:solidFill>
                <a:latin typeface="Arial" panose="020B0604020202020204" pitchFamily="34" charset="0"/>
              </a:rPr>
              <a:t> T, </a:t>
            </a:r>
            <a:r>
              <a:rPr lang="en-US" altLang="zh-CN" dirty="0" err="1">
                <a:solidFill>
                  <a:srgbClr val="222222"/>
                </a:solidFill>
                <a:latin typeface="Arial" panose="020B0604020202020204" pitchFamily="34" charset="0"/>
              </a:rPr>
              <a:t>Karafiát</a:t>
            </a:r>
            <a:r>
              <a:rPr lang="en-US" altLang="zh-CN" dirty="0">
                <a:solidFill>
                  <a:srgbClr val="222222"/>
                </a:solidFill>
                <a:latin typeface="Arial" panose="020B0604020202020204" pitchFamily="34" charset="0"/>
              </a:rPr>
              <a:t> M, </a:t>
            </a:r>
            <a:r>
              <a:rPr lang="en-US" altLang="zh-CN" dirty="0" err="1">
                <a:solidFill>
                  <a:srgbClr val="222222"/>
                </a:solidFill>
                <a:latin typeface="Arial" panose="020B0604020202020204" pitchFamily="34" charset="0"/>
              </a:rPr>
              <a:t>Burget</a:t>
            </a:r>
            <a:r>
              <a:rPr lang="en-US" altLang="zh-CN" dirty="0">
                <a:solidFill>
                  <a:srgbClr val="222222"/>
                </a:solidFill>
                <a:latin typeface="Arial" panose="020B0604020202020204" pitchFamily="34" charset="0"/>
              </a:rPr>
              <a:t> L, et al. Recurrent neural network based language model[C]//INTERSPEECH 2010, 11th Annual Conference of the International Speech Communication Association, </a:t>
            </a:r>
            <a:r>
              <a:rPr lang="en-US" altLang="zh-CN" dirty="0" err="1">
                <a:solidFill>
                  <a:srgbClr val="222222"/>
                </a:solidFill>
                <a:latin typeface="Arial" panose="020B0604020202020204" pitchFamily="34" charset="0"/>
              </a:rPr>
              <a:t>Makuhari</a:t>
            </a:r>
            <a:r>
              <a:rPr lang="en-US" altLang="zh-CN" dirty="0">
                <a:solidFill>
                  <a:srgbClr val="222222"/>
                </a:solidFill>
                <a:latin typeface="Arial" panose="020B0604020202020204" pitchFamily="34" charset="0"/>
              </a:rPr>
              <a:t>, Chiba, Japan, September 26-30, 2010. 2010: 1045-1048.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1144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Recurrent Neutral Network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58973"/>
            <a:ext cx="714375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29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Recurrent Neutral Network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53545"/>
            <a:ext cx="6791325" cy="39052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5649320"/>
            <a:ext cx="682942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58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Recurrent Neutral Network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0414"/>
            <a:ext cx="542925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32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Recurrent Neutral Network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11535"/>
            <a:ext cx="69913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25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Recurrent Neutral Network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67678"/>
            <a:ext cx="7153275" cy="48958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09853" y="6083108"/>
            <a:ext cx="10258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rgbClr val="222222"/>
                </a:solidFill>
                <a:latin typeface="Arial" panose="020B0604020202020204" pitchFamily="34" charset="0"/>
              </a:rPr>
              <a:t>Irsoy</a:t>
            </a:r>
            <a:r>
              <a:rPr lang="en-US" altLang="zh-CN" dirty="0">
                <a:solidFill>
                  <a:srgbClr val="222222"/>
                </a:solidFill>
                <a:latin typeface="Arial" panose="020B0604020202020204" pitchFamily="34" charset="0"/>
              </a:rPr>
              <a:t> O, </a:t>
            </a:r>
            <a:r>
              <a:rPr lang="en-US" altLang="zh-CN" dirty="0" err="1">
                <a:solidFill>
                  <a:srgbClr val="222222"/>
                </a:solidFill>
                <a:latin typeface="Arial" panose="020B0604020202020204" pitchFamily="34" charset="0"/>
              </a:rPr>
              <a:t>Cardie</a:t>
            </a:r>
            <a:r>
              <a:rPr lang="en-US" altLang="zh-CN" dirty="0">
                <a:solidFill>
                  <a:srgbClr val="222222"/>
                </a:solidFill>
                <a:latin typeface="Arial" panose="020B0604020202020204" pitchFamily="34" charset="0"/>
              </a:rPr>
              <a:t> C. Opinion mining with deep recurrent neural networks[C]//Proceedings of the 2014 Conference on Empirical Methods in Natural Language Processing (EMNLP). 2014: 720-728.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7119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Recurrent Neutral Network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88897"/>
            <a:ext cx="10515600" cy="4351338"/>
          </a:xfrm>
        </p:spPr>
        <p:txBody>
          <a:bodyPr/>
          <a:lstStyle/>
          <a:p>
            <a:r>
              <a:rPr lang="en-US" altLang="zh-CN" dirty="0" smtClean="0"/>
              <a:t>More:</a:t>
            </a:r>
          </a:p>
          <a:p>
            <a:pPr lvl="1"/>
            <a:r>
              <a:rPr lang="en-US" altLang="zh-CN" dirty="0" smtClean="0"/>
              <a:t>Gated Recurrent</a:t>
            </a:r>
            <a:r>
              <a:rPr lang="en-US" altLang="zh-CN" dirty="0"/>
              <a:t> </a:t>
            </a:r>
            <a:r>
              <a:rPr lang="en-US" altLang="zh-CN" dirty="0" smtClean="0"/>
              <a:t>Units (Cho et</a:t>
            </a:r>
            <a:r>
              <a:rPr lang="en-US" altLang="zh-CN" dirty="0"/>
              <a:t> </a:t>
            </a:r>
            <a:r>
              <a:rPr lang="en-US" altLang="zh-CN" dirty="0" smtClean="0"/>
              <a:t>al. 2014)</a:t>
            </a:r>
          </a:p>
          <a:p>
            <a:pPr lvl="1"/>
            <a:r>
              <a:rPr lang="en-US" altLang="zh-CN" dirty="0"/>
              <a:t>Long-</a:t>
            </a:r>
            <a:r>
              <a:rPr lang="en-US" altLang="zh-CN" dirty="0" smtClean="0"/>
              <a:t>­short-­term-­memories (LSTMs)	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367" y="3071386"/>
            <a:ext cx="3333750" cy="13430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8221" y="2801061"/>
            <a:ext cx="32194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02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Agenda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57135"/>
            <a:ext cx="10515600" cy="4351338"/>
          </a:xfrm>
        </p:spPr>
        <p:txBody>
          <a:bodyPr/>
          <a:lstStyle/>
          <a:p>
            <a:r>
              <a:rPr lang="en-US" altLang="zh-CN" dirty="0" smtClean="0"/>
              <a:t>Optimization and Loss Function</a:t>
            </a:r>
          </a:p>
          <a:p>
            <a:r>
              <a:rPr lang="en-US" altLang="zh-CN" dirty="0" smtClean="0"/>
              <a:t>Neutral Network</a:t>
            </a:r>
          </a:p>
          <a:p>
            <a:r>
              <a:rPr lang="en-US" altLang="zh-CN" dirty="0" smtClean="0"/>
              <a:t>Word Vector and Neutral Network</a:t>
            </a:r>
          </a:p>
          <a:p>
            <a:r>
              <a:rPr lang="en-US" altLang="zh-CN" dirty="0" smtClean="0"/>
              <a:t>Recurrent Neutral Network</a:t>
            </a:r>
          </a:p>
          <a:p>
            <a:r>
              <a:rPr lang="en-US" altLang="zh-CN" b="1" dirty="0" smtClean="0"/>
              <a:t>Recursive Neutral Network</a:t>
            </a:r>
          </a:p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Convolutional Neutral Network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7332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Recursive Neutral Network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34" y="1303148"/>
            <a:ext cx="7391400" cy="534352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519916" y="6223379"/>
            <a:ext cx="750627" cy="327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961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Word2Vec Preview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50644"/>
            <a:ext cx="8783472" cy="492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131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Recursive Neutral Network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518455"/>
            <a:ext cx="5600700" cy="46672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769" y="1794680"/>
            <a:ext cx="5229225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017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Recursive Neutral Network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60" y="1587974"/>
            <a:ext cx="5048250" cy="46101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251" y="1397474"/>
            <a:ext cx="67056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095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Recursive Neutral Network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61933"/>
            <a:ext cx="676275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552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Recursive Neutral Network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659" y="1371316"/>
            <a:ext cx="4505325" cy="2095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68984" y="2758930"/>
            <a:ext cx="5293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/>
              <a:t>Q</a:t>
            </a:r>
            <a:endParaRPr lang="zh-CN" altLang="en-US" sz="4000" dirty="0"/>
          </a:p>
        </p:txBody>
      </p:sp>
      <p:cxnSp>
        <p:nvCxnSpPr>
          <p:cNvPr id="7" name="直接箭头连接符 6"/>
          <p:cNvCxnSpPr/>
          <p:nvPr/>
        </p:nvCxnSpPr>
        <p:spPr>
          <a:xfrm>
            <a:off x="6196084" y="3084394"/>
            <a:ext cx="125559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7649466" y="2758930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/>
              <a:t>A</a:t>
            </a:r>
            <a:endParaRPr lang="zh-CN" altLang="en-US" sz="40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90370"/>
            <a:ext cx="9486900" cy="17621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567080" y="3848669"/>
            <a:ext cx="1275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Different W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0347" y="5429609"/>
            <a:ext cx="4105275" cy="105727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63659" y="6009424"/>
            <a:ext cx="151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Loss Function: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7109030" y="5873804"/>
            <a:ext cx="2153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</a:t>
            </a:r>
            <a:r>
              <a:rPr lang="en-US" altLang="zh-CN" dirty="0" smtClean="0"/>
              <a:t>: correct </a:t>
            </a:r>
            <a:r>
              <a:rPr lang="en-US" altLang="zh-CN" dirty="0" err="1" smtClean="0"/>
              <a:t>wordVec</a:t>
            </a:r>
            <a:r>
              <a:rPr lang="en-US" altLang="zh-CN" dirty="0" smtClean="0"/>
              <a:t>,</a:t>
            </a:r>
          </a:p>
          <a:p>
            <a:r>
              <a:rPr lang="en-US" altLang="zh-CN" dirty="0" smtClean="0"/>
              <a:t>z: incorrect </a:t>
            </a:r>
            <a:r>
              <a:rPr lang="en-US" altLang="zh-CN" dirty="0" err="1" smtClean="0"/>
              <a:t>wordVec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6554338" y="1295588"/>
            <a:ext cx="47858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rgbClr val="222222"/>
                </a:solidFill>
                <a:latin typeface="Arial" panose="020B0604020202020204" pitchFamily="34" charset="0"/>
              </a:rPr>
              <a:t>Iyyer</a:t>
            </a:r>
            <a:r>
              <a:rPr lang="en-US" altLang="zh-CN" dirty="0">
                <a:solidFill>
                  <a:srgbClr val="222222"/>
                </a:solidFill>
                <a:latin typeface="Arial" panose="020B0604020202020204" pitchFamily="34" charset="0"/>
              </a:rPr>
              <a:t> M, Boyd-Graber J, </a:t>
            </a:r>
            <a:r>
              <a:rPr lang="en-US" altLang="zh-CN" dirty="0" err="1">
                <a:solidFill>
                  <a:srgbClr val="222222"/>
                </a:solidFill>
                <a:latin typeface="Arial" panose="020B0604020202020204" pitchFamily="34" charset="0"/>
              </a:rPr>
              <a:t>Claudino</a:t>
            </a:r>
            <a:r>
              <a:rPr lang="en-US" altLang="zh-CN" dirty="0">
                <a:solidFill>
                  <a:srgbClr val="222222"/>
                </a:solidFill>
                <a:latin typeface="Arial" panose="020B0604020202020204" pitchFamily="34" charset="0"/>
              </a:rPr>
              <a:t> L, et al. A neural network for factoid question answering over paragraphs[C]//Proceedings of the 2014 Conference on Empirical Methods in Natural Language Processing (EMNLP). 2014: 633-644.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902593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Recursive Neutral Network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915" y="1451495"/>
            <a:ext cx="4352925" cy="27717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365" y="1408633"/>
            <a:ext cx="4781550" cy="28575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16365" y="5597309"/>
            <a:ext cx="111708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rgbClr val="222222"/>
                </a:solidFill>
                <a:latin typeface="Arial" panose="020B0604020202020204" pitchFamily="34" charset="0"/>
              </a:rPr>
              <a:t>Socher</a:t>
            </a:r>
            <a:r>
              <a:rPr lang="en-US" altLang="zh-CN" dirty="0">
                <a:solidFill>
                  <a:srgbClr val="222222"/>
                </a:solidFill>
                <a:latin typeface="Arial" panose="020B0604020202020204" pitchFamily="34" charset="0"/>
              </a:rPr>
              <a:t> R, </a:t>
            </a:r>
            <a:r>
              <a:rPr lang="en-US" altLang="zh-CN" dirty="0" err="1">
                <a:solidFill>
                  <a:srgbClr val="222222"/>
                </a:solidFill>
                <a:latin typeface="Arial" panose="020B0604020202020204" pitchFamily="34" charset="0"/>
              </a:rPr>
              <a:t>Perelygin</a:t>
            </a:r>
            <a:r>
              <a:rPr lang="en-US" altLang="zh-CN" dirty="0">
                <a:solidFill>
                  <a:srgbClr val="222222"/>
                </a:solidFill>
                <a:latin typeface="Arial" panose="020B0604020202020204" pitchFamily="34" charset="0"/>
              </a:rPr>
              <a:t> A, Wu J Y, et al. Recursive deep models for semantic compositionality over a sentiment treebank[C]//Proceedings of the conference on empirical methods in natural language processing (EMNLP). 2013, 1631: 1642.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76472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Recursive Neutral Network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56944"/>
            <a:ext cx="8829675" cy="27336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854" y="3955789"/>
            <a:ext cx="8639175" cy="1085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854" y="5149155"/>
            <a:ext cx="3824216" cy="15403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5213574"/>
            <a:ext cx="4439787" cy="143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099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Recursive Neutral Network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256944"/>
            <a:ext cx="6463352" cy="200105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367185"/>
            <a:ext cx="4914900" cy="328612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83608" y="3285299"/>
            <a:ext cx="1405719" cy="272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794797" y="545298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 err="1">
                <a:solidFill>
                  <a:srgbClr val="222222"/>
                </a:solidFill>
                <a:latin typeface="Arial" panose="020B0604020202020204" pitchFamily="34" charset="0"/>
              </a:rPr>
              <a:t>Socher</a:t>
            </a:r>
            <a:r>
              <a:rPr lang="en-US" altLang="zh-CN" dirty="0">
                <a:solidFill>
                  <a:srgbClr val="222222"/>
                </a:solidFill>
                <a:latin typeface="Arial" panose="020B0604020202020204" pitchFamily="34" charset="0"/>
              </a:rPr>
              <a:t> R, </a:t>
            </a:r>
            <a:r>
              <a:rPr lang="en-US" altLang="zh-CN" dirty="0" err="1">
                <a:solidFill>
                  <a:srgbClr val="222222"/>
                </a:solidFill>
                <a:latin typeface="Arial" panose="020B0604020202020204" pitchFamily="34" charset="0"/>
              </a:rPr>
              <a:t>Karpathy</a:t>
            </a:r>
            <a:r>
              <a:rPr lang="en-US" altLang="zh-CN" dirty="0">
                <a:solidFill>
                  <a:srgbClr val="222222"/>
                </a:solidFill>
                <a:latin typeface="Arial" panose="020B0604020202020204" pitchFamily="34" charset="0"/>
              </a:rPr>
              <a:t> A, Le Q V, et al. Grounded compositional semantics for finding and describing images with sentences[J]. Transactions of the Association for Computational Linguistics, 2014, 2: 207-218.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22236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Agenda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57135"/>
            <a:ext cx="10515600" cy="4351338"/>
          </a:xfrm>
        </p:spPr>
        <p:txBody>
          <a:bodyPr/>
          <a:lstStyle/>
          <a:p>
            <a:r>
              <a:rPr lang="en-US" altLang="zh-CN" dirty="0" smtClean="0"/>
              <a:t>Optimization and Loss Function</a:t>
            </a:r>
          </a:p>
          <a:p>
            <a:r>
              <a:rPr lang="en-US" altLang="zh-CN" dirty="0" smtClean="0"/>
              <a:t>Neutral Network</a:t>
            </a:r>
          </a:p>
          <a:p>
            <a:r>
              <a:rPr lang="en-US" altLang="zh-CN" dirty="0" smtClean="0"/>
              <a:t>Word Vector and Neutral Network</a:t>
            </a:r>
          </a:p>
          <a:p>
            <a:r>
              <a:rPr lang="en-US" altLang="zh-CN" dirty="0" smtClean="0"/>
              <a:t>Recurrent Neutral Network</a:t>
            </a:r>
          </a:p>
          <a:p>
            <a:r>
              <a:rPr lang="en-US" altLang="zh-CN" dirty="0" smtClean="0"/>
              <a:t>Recursive Neutral Network</a:t>
            </a:r>
          </a:p>
          <a:p>
            <a:r>
              <a:rPr lang="en-US" altLang="zh-CN" dirty="0" smtClean="0"/>
              <a:t>Convolutional Neutral Network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6744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Agenda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57135"/>
            <a:ext cx="10515600" cy="4351338"/>
          </a:xfrm>
        </p:spPr>
        <p:txBody>
          <a:bodyPr/>
          <a:lstStyle/>
          <a:p>
            <a:r>
              <a:rPr lang="en-US" altLang="zh-CN" b="1" dirty="0" smtClean="0"/>
              <a:t>Optimization and Loss Function</a:t>
            </a:r>
          </a:p>
          <a:p>
            <a:r>
              <a:rPr lang="en-US" altLang="zh-CN" dirty="0" smtClean="0"/>
              <a:t>Neutral Network</a:t>
            </a:r>
          </a:p>
          <a:p>
            <a:r>
              <a:rPr lang="en-US" altLang="zh-CN" dirty="0" smtClean="0"/>
              <a:t>Word Vector and Neutral Network</a:t>
            </a:r>
          </a:p>
          <a:p>
            <a:r>
              <a:rPr lang="en-US" altLang="zh-CN" dirty="0" smtClean="0"/>
              <a:t>Recurrent Neutral Network</a:t>
            </a:r>
          </a:p>
          <a:p>
            <a:r>
              <a:rPr lang="en-US" altLang="zh-CN" dirty="0" smtClean="0"/>
              <a:t>Recursive Neutral Network</a:t>
            </a:r>
          </a:p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Convolutional Neutral Network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270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Optimization and Loss </a:t>
            </a:r>
            <a:r>
              <a:rPr lang="en-US" altLang="zh-CN" b="1" dirty="0" smtClean="0"/>
              <a:t>Function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02544"/>
            <a:ext cx="10515600" cy="4351338"/>
          </a:xfrm>
        </p:spPr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AU" altLang="zh-CN" b="1" dirty="0"/>
              <a:t>Generator (G)</a:t>
            </a:r>
            <a:r>
              <a:rPr lang="en-AU" altLang="zh-CN" dirty="0"/>
              <a:t> </a:t>
            </a:r>
            <a:r>
              <a:rPr lang="en-A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generates observations </a:t>
            </a:r>
            <a:r>
              <a:rPr lang="en-AU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A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(typically in </a:t>
            </a:r>
            <a:r>
              <a:rPr lang="en-AU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AU" altLang="zh-CN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A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independently drawn from some fixed distribution </a:t>
            </a:r>
            <a:r>
              <a:rPr lang="en-AU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A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AU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A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28600" lvl="1">
              <a:spcBef>
                <a:spcPts val="1000"/>
              </a:spcBef>
            </a:pPr>
            <a:r>
              <a:rPr lang="en-AU" altLang="zh-CN" b="1" dirty="0"/>
              <a:t>Supervisor (S)</a:t>
            </a:r>
            <a:r>
              <a:rPr lang="en-AU" altLang="zh-CN" dirty="0"/>
              <a:t> </a:t>
            </a:r>
            <a:r>
              <a:rPr lang="en-A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labels each input </a:t>
            </a:r>
            <a:r>
              <a:rPr lang="en-AU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A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an output value </a:t>
            </a:r>
            <a:r>
              <a:rPr lang="en-AU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A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according to some fixed distribution </a:t>
            </a:r>
            <a:r>
              <a:rPr lang="en-AU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A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AU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y|x</a:t>
            </a:r>
            <a:r>
              <a:rPr lang="en-A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28600" lvl="1">
              <a:spcBef>
                <a:spcPts val="1000"/>
              </a:spcBef>
            </a:pPr>
            <a:r>
              <a:rPr lang="en-AU" altLang="zh-CN" b="1" dirty="0"/>
              <a:t>Learning Machine (LM)</a:t>
            </a:r>
            <a:r>
              <a:rPr lang="en-AU" altLang="zh-CN" dirty="0"/>
              <a:t> </a:t>
            </a:r>
            <a:r>
              <a:rPr lang="en-A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“learns” from an </a:t>
            </a:r>
            <a:r>
              <a:rPr lang="en-AU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i.i.d</a:t>
            </a:r>
            <a:r>
              <a:rPr lang="en-A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AU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A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-sample of (</a:t>
            </a:r>
            <a:r>
              <a:rPr lang="en-AU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AU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AU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A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)-pairs output from </a:t>
            </a:r>
            <a:r>
              <a:rPr lang="en-AU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A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AU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A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by choosing a function that best approximates </a:t>
            </a:r>
            <a:r>
              <a:rPr lang="en-AU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A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a parameterised function class </a:t>
            </a:r>
            <a:r>
              <a:rPr lang="en-AU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A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AU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A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AU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AU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), where </a:t>
            </a:r>
            <a:r>
              <a:rPr lang="en-AU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AU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is in  the parameter set</a:t>
            </a:r>
          </a:p>
          <a:p>
            <a:endParaRPr lang="zh-CN" altLang="en-US" dirty="0"/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2910859" y="4587141"/>
            <a:ext cx="4608513" cy="1800225"/>
            <a:chOff x="1292" y="981"/>
            <a:chExt cx="2903" cy="1134"/>
          </a:xfrm>
        </p:grpSpPr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1927" y="981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AU" altLang="zh-CN">
                  <a:latin typeface="Times" panose="02020603050405020304" pitchFamily="18" charset="0"/>
                </a:rPr>
                <a:t>x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292" y="1080"/>
              <a:ext cx="582" cy="26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AU" altLang="zh-CN">
                  <a:latin typeface="Times" panose="02020603050405020304" pitchFamily="18" charset="0"/>
                </a:rPr>
                <a:t>G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654" y="1076"/>
              <a:ext cx="535" cy="26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AU" altLang="zh-CN">
                  <a:latin typeface="Times" panose="02020603050405020304" pitchFamily="18" charset="0"/>
                </a:rPr>
                <a:t>S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653" y="1849"/>
              <a:ext cx="589" cy="26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AU" altLang="zh-CN">
                  <a:latin typeface="Times" panose="02020603050405020304" pitchFamily="18" charset="0"/>
                </a:rPr>
                <a:t>LM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999" y="1033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AU" altLang="zh-CN">
                  <a:latin typeface="Times" panose="02020603050405020304" pitchFamily="18" charset="0"/>
                </a:rPr>
                <a:t>y</a:t>
              </a:r>
            </a:p>
          </p:txBody>
        </p:sp>
        <p:grpSp>
          <p:nvGrpSpPr>
            <p:cNvPr id="11" name="Group 22"/>
            <p:cNvGrpSpPr>
              <a:grpSpLocks/>
            </p:cNvGrpSpPr>
            <p:nvPr/>
          </p:nvGrpSpPr>
          <p:grpSpPr bwMode="auto">
            <a:xfrm>
              <a:off x="3999" y="1780"/>
              <a:ext cx="196" cy="296"/>
              <a:chOff x="3833" y="1524"/>
              <a:chExt cx="196" cy="296"/>
            </a:xfrm>
          </p:grpSpPr>
          <p:sp>
            <p:nvSpPr>
              <p:cNvPr id="21" name="Rectangle 11"/>
              <p:cNvSpPr>
                <a:spLocks noChangeArrowheads="1"/>
              </p:cNvSpPr>
              <p:nvPr/>
            </p:nvSpPr>
            <p:spPr bwMode="auto">
              <a:xfrm>
                <a:off x="3833" y="1570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AU" altLang="zh-CN">
                    <a:latin typeface="Times" panose="02020603050405020304" pitchFamily="18" charset="0"/>
                  </a:rPr>
                  <a:t>y</a:t>
                </a:r>
              </a:p>
            </p:txBody>
          </p:sp>
          <p:sp>
            <p:nvSpPr>
              <p:cNvPr id="22" name="Rectangle 12"/>
              <p:cNvSpPr>
                <a:spLocks noChangeArrowheads="1"/>
              </p:cNvSpPr>
              <p:nvPr/>
            </p:nvSpPr>
            <p:spPr bwMode="auto">
              <a:xfrm>
                <a:off x="3833" y="1524"/>
                <a:ext cx="19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AU" altLang="zh-CN">
                    <a:latin typeface="Times" panose="02020603050405020304" pitchFamily="18" charset="0"/>
                  </a:rPr>
                  <a:t>^</a:t>
                </a:r>
              </a:p>
            </p:txBody>
          </p:sp>
        </p:grp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876" y="1214"/>
              <a:ext cx="77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3" name="Group 20"/>
            <p:cNvGrpSpPr>
              <a:grpSpLocks/>
            </p:cNvGrpSpPr>
            <p:nvPr/>
          </p:nvGrpSpPr>
          <p:grpSpPr bwMode="auto">
            <a:xfrm>
              <a:off x="2234" y="1214"/>
              <a:ext cx="419" cy="720"/>
              <a:chOff x="2235" y="1104"/>
              <a:chExt cx="419" cy="720"/>
            </a:xfrm>
          </p:grpSpPr>
          <p:sp>
            <p:nvSpPr>
              <p:cNvPr id="19" name="Line 14"/>
              <p:cNvSpPr>
                <a:spLocks noChangeShapeType="1"/>
              </p:cNvSpPr>
              <p:nvPr/>
            </p:nvSpPr>
            <p:spPr bwMode="auto">
              <a:xfrm>
                <a:off x="2235" y="1824"/>
                <a:ext cx="41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 flipV="1">
                <a:off x="2235" y="1104"/>
                <a:ext cx="0" cy="7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3192" y="1214"/>
              <a:ext cx="77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>
              <a:off x="3237" y="2012"/>
              <a:ext cx="77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6" name="Group 21"/>
            <p:cNvGrpSpPr>
              <a:grpSpLocks/>
            </p:cNvGrpSpPr>
            <p:nvPr/>
          </p:nvGrpSpPr>
          <p:grpSpPr bwMode="auto">
            <a:xfrm>
              <a:off x="3243" y="1214"/>
              <a:ext cx="363" cy="712"/>
              <a:chOff x="3192" y="1104"/>
              <a:chExt cx="299" cy="576"/>
            </a:xfrm>
          </p:grpSpPr>
          <p:sp>
            <p:nvSpPr>
              <p:cNvPr id="17" name="Line 18"/>
              <p:cNvSpPr>
                <a:spLocks noChangeShapeType="1"/>
              </p:cNvSpPr>
              <p:nvPr/>
            </p:nvSpPr>
            <p:spPr bwMode="auto">
              <a:xfrm>
                <a:off x="3192" y="1680"/>
                <a:ext cx="29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lg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" name="Line 19"/>
              <p:cNvSpPr>
                <a:spLocks noChangeShapeType="1"/>
              </p:cNvSpPr>
              <p:nvPr/>
            </p:nvSpPr>
            <p:spPr bwMode="auto">
              <a:xfrm flipV="1">
                <a:off x="3491" y="1104"/>
                <a:ext cx="0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5011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Optimization and Loss </a:t>
            </a:r>
            <a:r>
              <a:rPr lang="en-US" altLang="zh-CN" b="1" dirty="0" smtClean="0"/>
              <a:t>Function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461532"/>
            <a:ext cx="10515600" cy="2292350"/>
          </a:xfrm>
        </p:spPr>
        <p:txBody>
          <a:bodyPr/>
          <a:lstStyle/>
          <a:p>
            <a:r>
              <a:rPr lang="en-US" altLang="zh-CN" dirty="0" smtClean="0"/>
              <a:t>Loss Function: the error between </a:t>
            </a:r>
            <a:r>
              <a:rPr lang="en-AU" altLang="zh-CN" dirty="0" smtClean="0">
                <a:latin typeface="Times" panose="02020603050405020304" pitchFamily="18" charset="0"/>
              </a:rPr>
              <a:t>y and </a:t>
            </a:r>
          </a:p>
          <a:p>
            <a:pPr lvl="1"/>
            <a:r>
              <a:rPr lang="en-US" altLang="zh-CN" dirty="0" smtClean="0"/>
              <a:t>Hinge Loss (SVM)</a:t>
            </a:r>
          </a:p>
          <a:p>
            <a:pPr lvl="1"/>
            <a:r>
              <a:rPr lang="en-US" altLang="zh-CN" dirty="0" smtClean="0"/>
              <a:t>Least-Square Loss (LR)</a:t>
            </a:r>
          </a:p>
          <a:p>
            <a:pPr lvl="1"/>
            <a:r>
              <a:rPr lang="en-US" altLang="zh-CN" dirty="0" smtClean="0"/>
              <a:t>Cross-entropy</a:t>
            </a:r>
          </a:p>
          <a:p>
            <a:pPr lvl="1"/>
            <a:r>
              <a:rPr lang="en-US" altLang="zh-CN" dirty="0" smtClean="0"/>
              <a:t>etc.</a:t>
            </a:r>
            <a:endParaRPr lang="zh-CN" altLang="en-US" dirty="0"/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3333940" y="1402544"/>
            <a:ext cx="4608513" cy="1800225"/>
            <a:chOff x="1292" y="981"/>
            <a:chExt cx="2903" cy="1134"/>
          </a:xfrm>
        </p:grpSpPr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1927" y="981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AU" altLang="zh-CN">
                  <a:latin typeface="Times" panose="02020603050405020304" pitchFamily="18" charset="0"/>
                </a:rPr>
                <a:t>x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292" y="1080"/>
              <a:ext cx="582" cy="26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AU" altLang="zh-CN">
                  <a:latin typeface="Times" panose="02020603050405020304" pitchFamily="18" charset="0"/>
                </a:rPr>
                <a:t>G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654" y="1076"/>
              <a:ext cx="535" cy="26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AU" altLang="zh-CN">
                  <a:latin typeface="Times" panose="02020603050405020304" pitchFamily="18" charset="0"/>
                </a:rPr>
                <a:t>S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653" y="1849"/>
              <a:ext cx="589" cy="26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AU" altLang="zh-CN">
                  <a:latin typeface="Times" panose="02020603050405020304" pitchFamily="18" charset="0"/>
                </a:rPr>
                <a:t>LM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999" y="1033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AU" altLang="zh-CN" dirty="0">
                  <a:latin typeface="Times" panose="02020603050405020304" pitchFamily="18" charset="0"/>
                </a:rPr>
                <a:t>y</a:t>
              </a:r>
            </a:p>
          </p:txBody>
        </p:sp>
        <p:grpSp>
          <p:nvGrpSpPr>
            <p:cNvPr id="11" name="Group 22"/>
            <p:cNvGrpSpPr>
              <a:grpSpLocks/>
            </p:cNvGrpSpPr>
            <p:nvPr/>
          </p:nvGrpSpPr>
          <p:grpSpPr bwMode="auto">
            <a:xfrm>
              <a:off x="3999" y="1780"/>
              <a:ext cx="196" cy="296"/>
              <a:chOff x="3833" y="1524"/>
              <a:chExt cx="196" cy="296"/>
            </a:xfrm>
          </p:grpSpPr>
          <p:sp>
            <p:nvSpPr>
              <p:cNvPr id="21" name="Rectangle 11"/>
              <p:cNvSpPr>
                <a:spLocks noChangeArrowheads="1"/>
              </p:cNvSpPr>
              <p:nvPr/>
            </p:nvSpPr>
            <p:spPr bwMode="auto">
              <a:xfrm>
                <a:off x="3833" y="1570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AU" altLang="zh-CN">
                    <a:latin typeface="Times" panose="02020603050405020304" pitchFamily="18" charset="0"/>
                  </a:rPr>
                  <a:t>y</a:t>
                </a:r>
              </a:p>
            </p:txBody>
          </p:sp>
          <p:sp>
            <p:nvSpPr>
              <p:cNvPr id="22" name="Rectangle 12"/>
              <p:cNvSpPr>
                <a:spLocks noChangeArrowheads="1"/>
              </p:cNvSpPr>
              <p:nvPr/>
            </p:nvSpPr>
            <p:spPr bwMode="auto">
              <a:xfrm>
                <a:off x="3833" y="1524"/>
                <a:ext cx="19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AU" altLang="zh-CN" dirty="0">
                    <a:latin typeface="Times" panose="02020603050405020304" pitchFamily="18" charset="0"/>
                  </a:rPr>
                  <a:t>^</a:t>
                </a:r>
              </a:p>
            </p:txBody>
          </p:sp>
        </p:grp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876" y="1214"/>
              <a:ext cx="77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3" name="Group 20"/>
            <p:cNvGrpSpPr>
              <a:grpSpLocks/>
            </p:cNvGrpSpPr>
            <p:nvPr/>
          </p:nvGrpSpPr>
          <p:grpSpPr bwMode="auto">
            <a:xfrm>
              <a:off x="2234" y="1214"/>
              <a:ext cx="419" cy="720"/>
              <a:chOff x="2235" y="1104"/>
              <a:chExt cx="419" cy="720"/>
            </a:xfrm>
          </p:grpSpPr>
          <p:sp>
            <p:nvSpPr>
              <p:cNvPr id="19" name="Line 14"/>
              <p:cNvSpPr>
                <a:spLocks noChangeShapeType="1"/>
              </p:cNvSpPr>
              <p:nvPr/>
            </p:nvSpPr>
            <p:spPr bwMode="auto">
              <a:xfrm>
                <a:off x="2235" y="1824"/>
                <a:ext cx="41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 flipV="1">
                <a:off x="2235" y="1104"/>
                <a:ext cx="0" cy="7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3192" y="1214"/>
              <a:ext cx="77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>
              <a:off x="3237" y="2012"/>
              <a:ext cx="77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6" name="Group 21"/>
            <p:cNvGrpSpPr>
              <a:grpSpLocks/>
            </p:cNvGrpSpPr>
            <p:nvPr/>
          </p:nvGrpSpPr>
          <p:grpSpPr bwMode="auto">
            <a:xfrm>
              <a:off x="3243" y="1214"/>
              <a:ext cx="363" cy="712"/>
              <a:chOff x="3192" y="1104"/>
              <a:chExt cx="299" cy="576"/>
            </a:xfrm>
          </p:grpSpPr>
          <p:sp>
            <p:nvSpPr>
              <p:cNvPr id="17" name="Line 18"/>
              <p:cNvSpPr>
                <a:spLocks noChangeShapeType="1"/>
              </p:cNvSpPr>
              <p:nvPr/>
            </p:nvSpPr>
            <p:spPr bwMode="auto">
              <a:xfrm>
                <a:off x="3192" y="1680"/>
                <a:ext cx="29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lg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" name="Line 19"/>
              <p:cNvSpPr>
                <a:spLocks noChangeShapeType="1"/>
              </p:cNvSpPr>
              <p:nvPr/>
            </p:nvSpPr>
            <p:spPr bwMode="auto">
              <a:xfrm flipV="1">
                <a:off x="3491" y="1104"/>
                <a:ext cx="0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710" y="3469656"/>
            <a:ext cx="344157" cy="47526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303" y="3923493"/>
            <a:ext cx="2143125" cy="4191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404" y="3900320"/>
            <a:ext cx="762000" cy="42862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8296" y="4299731"/>
            <a:ext cx="1219200" cy="4953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8116" y="4361643"/>
            <a:ext cx="1552575" cy="3714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7354" y="4863718"/>
            <a:ext cx="27813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8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Optimization and Loss Function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61601"/>
            <a:ext cx="10515600" cy="4351338"/>
          </a:xfrm>
        </p:spPr>
        <p:txBody>
          <a:bodyPr/>
          <a:lstStyle/>
          <a:p>
            <a:r>
              <a:rPr lang="en-US" altLang="zh-CN" dirty="0" smtClean="0"/>
              <a:t>Optimization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44226"/>
            <a:ext cx="7200331" cy="450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002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Optimization and Loss Function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51128"/>
            <a:ext cx="10515600" cy="4825835"/>
          </a:xfrm>
        </p:spPr>
        <p:txBody>
          <a:bodyPr/>
          <a:lstStyle/>
          <a:p>
            <a:r>
              <a:rPr lang="en-US" altLang="zh-CN" dirty="0" smtClean="0"/>
              <a:t>Without Constrains:</a:t>
            </a:r>
          </a:p>
          <a:p>
            <a:pPr lvl="1"/>
            <a:r>
              <a:rPr lang="en-US" altLang="zh-CN" dirty="0" smtClean="0"/>
              <a:t>First-order derivative</a:t>
            </a:r>
          </a:p>
          <a:p>
            <a:pPr lvl="1"/>
            <a:r>
              <a:rPr lang="en-US" altLang="zh-CN" dirty="0" smtClean="0"/>
              <a:t>Inequality</a:t>
            </a:r>
          </a:p>
          <a:p>
            <a:pPr lvl="1"/>
            <a:r>
              <a:rPr lang="en-US" altLang="zh-CN" dirty="0" smtClean="0"/>
              <a:t>Gradient Descent</a:t>
            </a:r>
          </a:p>
          <a:p>
            <a:pPr lvl="1"/>
            <a:r>
              <a:rPr lang="en-US" altLang="zh-CN" dirty="0" smtClean="0"/>
              <a:t>Newton Method</a:t>
            </a:r>
          </a:p>
          <a:p>
            <a:pPr lvl="1"/>
            <a:r>
              <a:rPr lang="en-US" altLang="zh-CN" dirty="0" smtClean="0"/>
              <a:t>Etc.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044" y="1351128"/>
            <a:ext cx="6543675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20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655</Words>
  <Application>Microsoft Office PowerPoint</Application>
  <PresentationFormat>宽屏</PresentationFormat>
  <Paragraphs>131</Paragraphs>
  <Slides>36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5" baseType="lpstr">
      <vt:lpstr>宋体</vt:lpstr>
      <vt:lpstr>微软雅黑</vt:lpstr>
      <vt:lpstr>Arial</vt:lpstr>
      <vt:lpstr>Calibri</vt:lpstr>
      <vt:lpstr>Calibri Light</vt:lpstr>
      <vt:lpstr>Symbol</vt:lpstr>
      <vt:lpstr>Times</vt:lpstr>
      <vt:lpstr>Times New Roman</vt:lpstr>
      <vt:lpstr>Office 主题</vt:lpstr>
      <vt:lpstr>Deep NLP</vt:lpstr>
      <vt:lpstr>Word2Vec Preview</vt:lpstr>
      <vt:lpstr>Word2Vec Preview</vt:lpstr>
      <vt:lpstr>Agenda</vt:lpstr>
      <vt:lpstr>Agenda</vt:lpstr>
      <vt:lpstr>Optimization and Loss Function</vt:lpstr>
      <vt:lpstr>Optimization and Loss Function</vt:lpstr>
      <vt:lpstr>Optimization and Loss Function</vt:lpstr>
      <vt:lpstr>Optimization and Loss Function</vt:lpstr>
      <vt:lpstr>Optimization and Loss Function</vt:lpstr>
      <vt:lpstr>Optimization and Loss Function</vt:lpstr>
      <vt:lpstr>Agenda</vt:lpstr>
      <vt:lpstr>Neutral Network</vt:lpstr>
      <vt:lpstr>Neutral Network</vt:lpstr>
      <vt:lpstr>Agenda</vt:lpstr>
      <vt:lpstr>Neutral Network</vt:lpstr>
      <vt:lpstr>Neutral Network</vt:lpstr>
      <vt:lpstr>Agenda</vt:lpstr>
      <vt:lpstr>Recurrent Neutral Network</vt:lpstr>
      <vt:lpstr>Recurrent Neutral Network</vt:lpstr>
      <vt:lpstr>Recurrent Neutral Network</vt:lpstr>
      <vt:lpstr>Recurrent Neutral Network</vt:lpstr>
      <vt:lpstr>Recurrent Neutral Network</vt:lpstr>
      <vt:lpstr>Recurrent Neutral Network</vt:lpstr>
      <vt:lpstr>Recurrent Neutral Network</vt:lpstr>
      <vt:lpstr>Recurrent Neutral Network</vt:lpstr>
      <vt:lpstr>Recurrent Neutral Network</vt:lpstr>
      <vt:lpstr>Agenda</vt:lpstr>
      <vt:lpstr>Recursive Neutral Network</vt:lpstr>
      <vt:lpstr>Recursive Neutral Network</vt:lpstr>
      <vt:lpstr>Recursive Neutral Network</vt:lpstr>
      <vt:lpstr>Recursive Neutral Network</vt:lpstr>
      <vt:lpstr>Recursive Neutral Network</vt:lpstr>
      <vt:lpstr>Recursive Neutral Network</vt:lpstr>
      <vt:lpstr>Recursive Neutral Network</vt:lpstr>
      <vt:lpstr>Recursive Neutral Network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Domain-Independent Ontology learning Method Based on Transfer Learning</dc:title>
  <dc:creator>Brandon Mo</dc:creator>
  <cp:lastModifiedBy>Brandon Mo</cp:lastModifiedBy>
  <cp:revision>68</cp:revision>
  <dcterms:created xsi:type="dcterms:W3CDTF">2015-05-19T02:28:24Z</dcterms:created>
  <dcterms:modified xsi:type="dcterms:W3CDTF">2015-11-25T01:54:47Z</dcterms:modified>
</cp:coreProperties>
</file>