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82" r:id="rId5"/>
    <p:sldId id="283" r:id="rId6"/>
    <p:sldId id="265" r:id="rId7"/>
    <p:sldId id="266" r:id="rId8"/>
    <p:sldId id="284" r:id="rId9"/>
    <p:sldId id="259" r:id="rId10"/>
    <p:sldId id="260" r:id="rId11"/>
    <p:sldId id="261" r:id="rId12"/>
    <p:sldId id="262" r:id="rId13"/>
    <p:sldId id="263" r:id="rId14"/>
    <p:sldId id="264" r:id="rId15"/>
    <p:sldId id="268" r:id="rId16"/>
    <p:sldId id="285" r:id="rId17"/>
    <p:sldId id="269" r:id="rId18"/>
    <p:sldId id="270" r:id="rId19"/>
    <p:sldId id="271" r:id="rId20"/>
    <p:sldId id="272" r:id="rId21"/>
    <p:sldId id="273" r:id="rId22"/>
    <p:sldId id="274" r:id="rId23"/>
    <p:sldId id="277" r:id="rId24"/>
    <p:sldId id="286" r:id="rId25"/>
    <p:sldId id="278" r:id="rId26"/>
    <p:sldId id="279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404" autoAdjust="0"/>
  </p:normalViewPr>
  <p:slideViewPr>
    <p:cSldViewPr snapToGrid="0" snapToObjects="1">
      <p:cViewPr varScale="1">
        <p:scale>
          <a:sx n="72" d="100"/>
          <a:sy n="72" d="100"/>
        </p:scale>
        <p:origin x="-1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A0EB6-E851-3C4A-8CDA-0F24C9584A8A}" type="datetimeFigureOut">
              <a:rPr kumimoji="1" lang="zh-CN" altLang="en-US" smtClean="0"/>
              <a:t>15/9/23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82A79-D2B3-EF48-89EC-3D9FB257E75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52479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Historical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Plan</a:t>
            </a:r>
            <a:r>
              <a:rPr kumimoji="1" lang="zh-CN" altLang="en-US" dirty="0" smtClean="0"/>
              <a:t>，</a:t>
            </a:r>
            <a:r>
              <a:rPr kumimoji="1" lang="en-US" altLang="zh-CN" dirty="0" smtClean="0"/>
              <a:t>resource</a:t>
            </a:r>
          </a:p>
          <a:p>
            <a:endParaRPr kumimoji="1" lang="en-US" altLang="zh-CN" dirty="0" smtClean="0"/>
          </a:p>
          <a:p>
            <a:r>
              <a:rPr kumimoji="1" lang="en-US" altLang="zh-CN" dirty="0" err="1" smtClean="0"/>
              <a:t>Data,vary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en-US" altLang="zh-CN" dirty="0" err="1" smtClean="0"/>
              <a:t>Input,strength,weakness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9733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V&amp;V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Verification and Validation.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7813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…</a:t>
            </a:r>
            <a:r>
              <a:rPr kumimoji="1" lang="zh-CN" altLang="en-US" dirty="0" smtClean="0"/>
              <a:t>量化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7583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下面介绍一种新型的用于预测的</a:t>
            </a:r>
            <a:r>
              <a:rPr kumimoji="1" lang="en-US" altLang="zh-CN" dirty="0" smtClean="0"/>
              <a:t>metric</a:t>
            </a:r>
            <a:r>
              <a:rPr kumimoji="1" lang="zh-CN" altLang="en-US" dirty="0" smtClean="0"/>
              <a:t>，它不同于传统的静态代码</a:t>
            </a:r>
            <a:r>
              <a:rPr kumimoji="1" lang="en-US" altLang="zh-CN" dirty="0" smtClean="0"/>
              <a:t>metric</a:t>
            </a:r>
            <a:r>
              <a:rPr kumimoji="1" lang="zh-CN" altLang="en-US" dirty="0" smtClean="0"/>
              <a:t>，将变更历史信息量化，用于缺陷预测。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8239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The arrow at the top shows the sequence of builds.</a:t>
            </a:r>
          </a:p>
          <a:p>
            <a:r>
              <a:rPr kumimoji="1" lang="en-US" altLang="zh-CN" dirty="0" smtClean="0"/>
              <a:t> The builds in which a component c has changed are marked with a dot.</a:t>
            </a:r>
          </a:p>
          <a:p>
            <a:r>
              <a:rPr kumimoji="1" lang="en-US" altLang="zh-CN" dirty="0" smtClean="0"/>
              <a:t>Rectangles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below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show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bursts.</a:t>
            </a:r>
          </a:p>
          <a:p>
            <a:r>
              <a:rPr kumimoji="1" lang="en-US" altLang="zh-CN" dirty="0" smtClean="0"/>
              <a:t>If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gap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directly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consecutive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merged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bursts.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Increasing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gap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yields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longer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increasing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eliminates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shorter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r>
              <a:rPr kumimoji="1" lang="en-US" altLang="zh-CN" dirty="0" smtClean="0"/>
              <a:t>.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过滤掉一些比较短的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通过定义</a:t>
            </a:r>
            <a:r>
              <a:rPr kumimoji="1" lang="en-US" altLang="zh-CN" dirty="0" smtClean="0"/>
              <a:t>gap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和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，不是每一个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都包含在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中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10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69340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activities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during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project’s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time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line,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time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occurred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defects</a:t>
            </a:r>
            <a:r>
              <a:rPr kumimoji="1" lang="en-US" altLang="zh-CN" dirty="0" smtClean="0"/>
              <a:t>.</a:t>
            </a:r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假设变更出现最密集的时间的早晚，对产品缺陷也有影响。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4948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所有参与代码变更人员的总数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参与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包含的代码变更的人员的总数。假设相对于参与一般的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人员，这部分人员更具预测性。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3.</a:t>
            </a:r>
            <a:r>
              <a:rPr kumimoji="1" lang="zh-CN" altLang="en-US" dirty="0" smtClean="0"/>
              <a:t> 在所有的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中，人员出现最多的数量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14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7347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代码变更数量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15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81303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82A79-D2B3-EF48-89EC-3D9FB257E757}" type="slidenum">
              <a:rPr kumimoji="1" lang="zh-CN" altLang="en-US" smtClean="0"/>
              <a:t>17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13102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张图片(带标题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张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水印)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(带水印)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(带图片)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项内容、顶部和底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15/9/23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Techniques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kumimoji="1" lang="en-US" altLang="zh-CN" dirty="0" smtClean="0"/>
          </a:p>
          <a:p>
            <a:pPr algn="r"/>
            <a:r>
              <a:rPr kumimoji="1" lang="en-US" altLang="zh-CN" dirty="0" smtClean="0"/>
              <a:t>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Qing</a:t>
            </a:r>
          </a:p>
          <a:p>
            <a:pPr algn="r"/>
            <a:r>
              <a:rPr kumimoji="1" lang="zh-CN" altLang="zh-CN" dirty="0" smtClean="0"/>
              <a:t>2</a:t>
            </a:r>
            <a:r>
              <a:rPr kumimoji="1" lang="en-US" altLang="zh-CN" dirty="0" smtClean="0"/>
              <a:t>015.9.24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770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Detecting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 Bursts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Gap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minimum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distance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between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two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changes.</a:t>
            </a:r>
          </a:p>
          <a:p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minimum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burst.</a:t>
            </a:r>
            <a:endParaRPr kumimoji="1" lang="zh-CN" altLang="en-US" dirty="0"/>
          </a:p>
        </p:txBody>
      </p:sp>
      <p:pic>
        <p:nvPicPr>
          <p:cNvPr id="8" name="图片 7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3655907"/>
            <a:ext cx="74041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06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Change Burst Metrics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For each component C, we determine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four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types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metrics:</a:t>
            </a:r>
          </a:p>
          <a:p>
            <a:pPr lvl="1"/>
            <a:r>
              <a:rPr kumimoji="1" lang="en-US" altLang="zh-CN" dirty="0" smtClean="0"/>
              <a:t> change metrics</a:t>
            </a:r>
          </a:p>
          <a:p>
            <a:pPr lvl="1"/>
            <a:r>
              <a:rPr kumimoji="1" lang="en-US" altLang="zh-CN" dirty="0" smtClean="0"/>
              <a:t>temporal metrics</a:t>
            </a:r>
          </a:p>
          <a:p>
            <a:pPr lvl="1"/>
            <a:r>
              <a:rPr kumimoji="1" lang="en-US" altLang="zh-CN" dirty="0" smtClean="0"/>
              <a:t> people metrics</a:t>
            </a:r>
          </a:p>
          <a:p>
            <a:pPr lvl="1"/>
            <a:r>
              <a:rPr kumimoji="1" lang="en-US" altLang="zh-CN" dirty="0" smtClean="0"/>
              <a:t>churn metrics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19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1. Change Metrics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zh-CN" dirty="0" err="1" smtClean="0"/>
              <a:t>NumberOfChanges</a:t>
            </a:r>
            <a:endParaRPr kumimoji="1" lang="en-US" altLang="zh-CN" dirty="0" smtClean="0"/>
          </a:p>
          <a:p>
            <a:pPr marL="804863" lvl="2" indent="-463550">
              <a:spcBef>
                <a:spcPts val="2000"/>
              </a:spcBef>
              <a:buFont typeface="Symbol" charset="2"/>
              <a:buChar char="-"/>
            </a:pPr>
            <a:r>
              <a:rPr kumimoji="1" lang="en-US" altLang="zh-CN" dirty="0"/>
              <a:t>Assume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more</a:t>
            </a:r>
            <a:r>
              <a:rPr kumimoji="1" lang="zh-CN" altLang="en-US" dirty="0"/>
              <a:t> </a:t>
            </a:r>
            <a:r>
              <a:rPr kumimoji="1" lang="en-US" altLang="zh-CN" dirty="0"/>
              <a:t>a</a:t>
            </a:r>
            <a:r>
              <a:rPr kumimoji="1" lang="zh-CN" altLang="en-US" dirty="0"/>
              <a:t> </a:t>
            </a:r>
            <a:r>
              <a:rPr kumimoji="1" lang="en-US" altLang="zh-CN" dirty="0"/>
              <a:t>component</a:t>
            </a:r>
            <a:r>
              <a:rPr kumimoji="1" lang="zh-CN" altLang="en-US" dirty="0"/>
              <a:t> </a:t>
            </a:r>
            <a:r>
              <a:rPr kumimoji="1" lang="en-US" altLang="zh-CN" dirty="0"/>
              <a:t>is</a:t>
            </a:r>
            <a:r>
              <a:rPr kumimoji="1" lang="zh-CN" altLang="en-US" dirty="0"/>
              <a:t> </a:t>
            </a:r>
            <a:r>
              <a:rPr kumimoji="1" lang="en-US" altLang="zh-CN" dirty="0"/>
              <a:t>changed,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more</a:t>
            </a:r>
            <a:r>
              <a:rPr kumimoji="1" lang="zh-CN" altLang="en-US" dirty="0"/>
              <a:t> </a:t>
            </a:r>
            <a:r>
              <a:rPr kumimoji="1" lang="en-US" altLang="zh-CN" dirty="0"/>
              <a:t>likely</a:t>
            </a:r>
            <a:r>
              <a:rPr kumimoji="1" lang="zh-CN" altLang="en-US" dirty="0"/>
              <a:t> </a:t>
            </a:r>
            <a:r>
              <a:rPr kumimoji="1" lang="en-US" altLang="zh-CN" dirty="0"/>
              <a:t>it</a:t>
            </a:r>
            <a:r>
              <a:rPr kumimoji="1" lang="zh-CN" altLang="en-US" dirty="0"/>
              <a:t> </a:t>
            </a:r>
            <a:r>
              <a:rPr kumimoji="1" lang="en-US" altLang="zh-CN" dirty="0"/>
              <a:t>is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/>
              <a:t>have</a:t>
            </a:r>
            <a:r>
              <a:rPr kumimoji="1" lang="zh-CN" altLang="en-US" dirty="0"/>
              <a:t> </a:t>
            </a:r>
            <a:r>
              <a:rPr kumimoji="1" lang="en-US" altLang="zh-CN" dirty="0"/>
              <a:t>defects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err="1" smtClean="0"/>
              <a:t>NumberOfConsecutiveChanges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zh-CN" altLang="zh-CN" dirty="0" smtClean="0"/>
              <a:t>|</a:t>
            </a:r>
            <a:r>
              <a:rPr kumimoji="1" lang="en-US" altLang="zh-CN" dirty="0" smtClean="0"/>
              <a:t>bursts(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C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)</a:t>
            </a:r>
            <a:r>
              <a:rPr kumimoji="1" lang="en-US" altLang="zh-CN" dirty="0" smtClean="0">
                <a:latin typeface="+mj-ea"/>
                <a:ea typeface="+mj-ea"/>
              </a:rPr>
              <a:t>|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burst</a:t>
            </a:r>
            <a:r>
              <a:rPr kumimoji="1" lang="zh-CN" altLang="en-US" i="1" dirty="0" smtClean="0"/>
              <a:t> </a:t>
            </a:r>
            <a:r>
              <a:rPr kumimoji="1" lang="en-US" altLang="zh-CN" i="1" dirty="0" smtClean="0"/>
              <a:t>size</a:t>
            </a:r>
            <a:r>
              <a:rPr kumimoji="1" lang="zh-CN" altLang="en-US" i="1" dirty="0" smtClean="0"/>
              <a:t> </a:t>
            </a:r>
            <a:r>
              <a:rPr kumimoji="1" lang="en-US" altLang="zh-CN" dirty="0" smtClean="0"/>
              <a:t>=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0.</a:t>
            </a:r>
            <a:r>
              <a:rPr kumimoji="1" lang="zh-CN" altLang="en-US" dirty="0" smtClean="0"/>
              <a:t>  </a:t>
            </a:r>
            <a:r>
              <a:rPr kumimoji="1" lang="en-US" altLang="zh-CN" dirty="0" smtClean="0"/>
              <a:t>Take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consecutive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into account,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not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just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exceeding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given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size.</a:t>
            </a:r>
            <a:r>
              <a:rPr kumimoji="1" lang="zh-CN" altLang="en-US" dirty="0" smtClean="0"/>
              <a:t> </a:t>
            </a:r>
            <a:endParaRPr kumimoji="1" lang="en-US" altLang="zh-CN" dirty="0" smtClean="0"/>
          </a:p>
          <a:p>
            <a:r>
              <a:rPr kumimoji="1" lang="en-US" altLang="zh-CN" dirty="0" err="1" smtClean="0"/>
              <a:t>NumberOfChangeBursts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given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gap</a:t>
            </a:r>
            <a:r>
              <a:rPr kumimoji="1" lang="zh-CN" altLang="en-US" i="1" dirty="0" smtClean="0"/>
              <a:t> </a:t>
            </a:r>
            <a:r>
              <a:rPr kumimoji="1" lang="en-US" altLang="zh-CN" i="1" dirty="0" smtClean="0"/>
              <a:t>size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given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burst</a:t>
            </a:r>
            <a:r>
              <a:rPr kumimoji="1" lang="zh-CN" altLang="en-US" i="1" dirty="0" smtClean="0"/>
              <a:t> </a:t>
            </a:r>
            <a:r>
              <a:rPr kumimoji="1" lang="en-US" altLang="zh-CN" i="1" dirty="0" smtClean="0"/>
              <a:t>size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err="1" smtClean="0"/>
              <a:t>TotalBurstSize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bursts.</a:t>
            </a:r>
          </a:p>
        </p:txBody>
      </p:sp>
    </p:spTree>
    <p:extLst>
      <p:ext uri="{BB962C8B-B14F-4D97-AF65-F5344CB8AC3E}">
        <p14:creationId xmlns:p14="http://schemas.microsoft.com/office/powerpoint/2010/main" val="2595056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2.Temporal Metrics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err="1" smtClean="0"/>
              <a:t>TimeFirstBurst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When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occurred,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normalized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total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builds.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Assume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that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early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have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longest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impact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during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project.</a:t>
            </a:r>
            <a:endParaRPr kumimoji="1" lang="en-US" altLang="zh-CN" dirty="0"/>
          </a:p>
          <a:p>
            <a:r>
              <a:rPr kumimoji="1" lang="en-US" altLang="zh-CN" dirty="0" err="1" smtClean="0"/>
              <a:t>TimeLastBurst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last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activities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before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release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determine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final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shape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thus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particularly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predictive.</a:t>
            </a:r>
          </a:p>
          <a:p>
            <a:r>
              <a:rPr kumimoji="1" lang="en-US" altLang="zh-CN" dirty="0" err="1" smtClean="0"/>
              <a:t>TimeMaxBurst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When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greatest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occurred.</a:t>
            </a:r>
          </a:p>
        </p:txBody>
      </p:sp>
    </p:spTree>
    <p:extLst>
      <p:ext uri="{BB962C8B-B14F-4D97-AF65-F5344CB8AC3E}">
        <p14:creationId xmlns:p14="http://schemas.microsoft.com/office/powerpoint/2010/main" val="1158854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3.People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Metrics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735137"/>
            <a:ext cx="7313613" cy="4174595"/>
          </a:xfrm>
        </p:spPr>
        <p:txBody>
          <a:bodyPr>
            <a:normAutofit fontScale="92500"/>
          </a:bodyPr>
          <a:lstStyle/>
          <a:p>
            <a:r>
              <a:rPr kumimoji="1" lang="en-US" altLang="zh-CN" dirty="0" err="1" smtClean="0"/>
              <a:t>PeopleTotal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people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who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ever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committed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Assume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people,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defective.</a:t>
            </a:r>
          </a:p>
          <a:p>
            <a:r>
              <a:rPr kumimoji="1" lang="en-US" altLang="zh-CN" dirty="0" err="1" smtClean="0"/>
              <a:t>TotalPeopleInBurst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Across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people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involved.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Assume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people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involved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particularly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defective.</a:t>
            </a:r>
          </a:p>
          <a:p>
            <a:r>
              <a:rPr kumimoji="1" lang="en-US" altLang="zh-CN" dirty="0" err="1" smtClean="0"/>
              <a:t>MaxPeopleInBurst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Across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maximum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people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involved.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4144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4.Churn Metrics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ChurnTotal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total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number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lines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that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added,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deleted,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modified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during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component.</a:t>
            </a:r>
          </a:p>
          <a:p>
            <a:r>
              <a:rPr kumimoji="1" lang="en-US" altLang="zh-CN" dirty="0" err="1" smtClean="0"/>
              <a:t>TotalChurnInBurst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total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churn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bursts.</a:t>
            </a:r>
          </a:p>
          <a:p>
            <a:r>
              <a:rPr kumimoji="1" lang="en-US" altLang="zh-CN" dirty="0" err="1" smtClean="0"/>
              <a:t>MaxChurnInBurst</a:t>
            </a:r>
            <a:endParaRPr kumimoji="1" lang="en-US" altLang="zh-CN" dirty="0" smtClean="0"/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Across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maximum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churn.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31901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Outline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Review of </a:t>
            </a:r>
            <a:r>
              <a:rPr kumimoji="1" lang="en-US" altLang="zh-CN" dirty="0"/>
              <a:t>D</a:t>
            </a:r>
            <a:r>
              <a:rPr kumimoji="1" lang="en-US" altLang="zh-CN" dirty="0" smtClean="0"/>
              <a:t>efect Prediction</a:t>
            </a:r>
          </a:p>
          <a:p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 as Prediction Metric</a:t>
            </a:r>
          </a:p>
          <a:p>
            <a:r>
              <a:rPr kumimoji="1" lang="en-US" altLang="zh-CN" sz="2800" b="1" dirty="0" smtClean="0"/>
              <a:t>Defect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Prediction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with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Semi-supervised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Learning</a:t>
            </a:r>
          </a:p>
          <a:p>
            <a:r>
              <a:rPr kumimoji="1" lang="en-US" altLang="zh-CN" dirty="0" smtClean="0"/>
              <a:t>Experiment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Design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Future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Work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388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Problems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Current defect prediction techniques are mainly based on a sufficient amount </a:t>
            </a:r>
            <a:r>
              <a:rPr kumimoji="1" lang="en-US" altLang="zh-CN" dirty="0" smtClean="0"/>
              <a:t>of</a:t>
            </a:r>
            <a:r>
              <a:rPr kumimoji="1" lang="en-US" altLang="zh-CN" dirty="0" smtClean="0"/>
              <a:t> labeled</a:t>
            </a:r>
            <a:r>
              <a:rPr kumimoji="1" lang="en-US" altLang="zh-CN" dirty="0" smtClean="0"/>
              <a:t> </a:t>
            </a:r>
            <a:r>
              <a:rPr kumimoji="1" lang="en-US" altLang="zh-CN" dirty="0" smtClean="0"/>
              <a:t>historical project data.</a:t>
            </a:r>
          </a:p>
          <a:p>
            <a:r>
              <a:rPr kumimoji="1" lang="en-US" altLang="zh-CN" dirty="0" smtClean="0"/>
              <a:t>And assume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that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new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share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product/process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characteristics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their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previous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data.</a:t>
            </a:r>
          </a:p>
          <a:p>
            <a:r>
              <a:rPr kumimoji="1" lang="en-US" altLang="zh-CN" dirty="0" smtClean="0"/>
              <a:t>However, historical data is often not available for new projects and for many organizations.</a:t>
            </a:r>
          </a:p>
          <a:p>
            <a:r>
              <a:rPr kumimoji="1" lang="en-US" altLang="zh-CN" dirty="0" smtClean="0"/>
              <a:t>Even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some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previous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available,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whether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construct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effective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completely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new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remains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verified.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417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z="4000" dirty="0" smtClean="0"/>
              <a:t>Defect</a:t>
            </a:r>
            <a:r>
              <a:rPr kumimoji="1" lang="zh-CN" altLang="en-US" sz="4000" dirty="0" smtClean="0"/>
              <a:t> </a:t>
            </a:r>
            <a:r>
              <a:rPr kumimoji="1" lang="en-US" altLang="zh-CN" sz="4000" dirty="0" smtClean="0"/>
              <a:t>Prediction</a:t>
            </a:r>
            <a:r>
              <a:rPr kumimoji="1" lang="zh-CN" altLang="en-US" sz="4000" dirty="0" smtClean="0"/>
              <a:t> </a:t>
            </a:r>
            <a:r>
              <a:rPr kumimoji="1" lang="en-US" altLang="zh-CN" sz="4000" dirty="0" smtClean="0"/>
              <a:t>with</a:t>
            </a:r>
            <a:r>
              <a:rPr kumimoji="1" lang="zh-CN" altLang="en-US" sz="4000" dirty="0" smtClean="0"/>
              <a:t> </a:t>
            </a:r>
            <a:r>
              <a:rPr kumimoji="1" lang="en-US" altLang="zh-CN" sz="4000" dirty="0" smtClean="0"/>
              <a:t>Semi-supervised</a:t>
            </a:r>
            <a:r>
              <a:rPr kumimoji="1" lang="zh-CN" altLang="en-US" sz="4000" dirty="0" smtClean="0"/>
              <a:t> </a:t>
            </a:r>
            <a:r>
              <a:rPr kumimoji="1" lang="en-US" altLang="zh-CN" sz="4000" dirty="0" smtClean="0"/>
              <a:t>Learning</a:t>
            </a:r>
            <a:endParaRPr kumimoji="1"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To address these problems, a semi-supervised learning model is adopted.</a:t>
            </a:r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Sample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small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percentage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modules, examine the quality of sampled modules</a:t>
            </a:r>
          </a:p>
          <a:p>
            <a:pPr lvl="1">
              <a:buFont typeface="Symbol" charset="2"/>
              <a:buChar char="-"/>
            </a:pPr>
            <a:r>
              <a:rPr kumimoji="1" lang="en-US" altLang="zh-CN" dirty="0" smtClean="0"/>
              <a:t>Construct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classification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based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</a:t>
            </a:r>
          </a:p>
          <a:p>
            <a:pPr lvl="1">
              <a:buFont typeface="Symbol" charset="2"/>
              <a:buChar char="-"/>
            </a:pPr>
            <a:r>
              <a:rPr kumimoji="1" lang="en-US" altLang="zh-CN" dirty="0"/>
              <a:t>T</a:t>
            </a:r>
            <a:r>
              <a:rPr kumimoji="1" lang="en-US" altLang="zh-CN" dirty="0" smtClean="0"/>
              <a:t>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un-sampled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modules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project.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160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Step 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Construct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random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random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trees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=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{h1,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h2,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…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,</a:t>
            </a:r>
            <a:r>
              <a:rPr kumimoji="1" lang="en-US" altLang="zh-CN" dirty="0" err="1" smtClean="0"/>
              <a:t>hn</a:t>
            </a:r>
            <a:r>
              <a:rPr kumimoji="1" lang="en-US" altLang="zh-CN" dirty="0" smtClean="0"/>
              <a:t>}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labeled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historical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samples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L</a:t>
            </a:r>
            <a:r>
              <a:rPr kumimoji="1" lang="en-US" altLang="zh-CN" dirty="0" smtClean="0"/>
              <a:t>.</a:t>
            </a:r>
            <a:endParaRPr kumimoji="1"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7250" y="4042833"/>
            <a:ext cx="5090583" cy="155575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i="1" dirty="0" smtClean="0">
                <a:solidFill>
                  <a:srgbClr val="640706"/>
                </a:solidFill>
              </a:rPr>
              <a:t>            </a:t>
            </a:r>
            <a:r>
              <a:rPr kumimoji="1" lang="en-US" altLang="zh-CN" i="1" dirty="0" smtClean="0">
                <a:solidFill>
                  <a:srgbClr val="640706"/>
                </a:solidFill>
              </a:rPr>
              <a:t>U</a:t>
            </a:r>
            <a:endParaRPr kumimoji="1" lang="zh-CN" altLang="en-US" i="1" dirty="0">
              <a:solidFill>
                <a:srgbClr val="640706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2550583" y="4497917"/>
            <a:ext cx="698500" cy="698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i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endParaRPr kumimoji="1" lang="zh-CN" alt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51250" y="5791200"/>
            <a:ext cx="175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 smtClean="0">
                <a:solidFill>
                  <a:srgbClr val="640706"/>
                </a:solidFill>
              </a:rPr>
              <a:t>Training</a:t>
            </a:r>
            <a:r>
              <a:rPr kumimoji="1" lang="zh-CN" altLang="en-US" b="1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b="1" dirty="0" smtClean="0">
                <a:solidFill>
                  <a:srgbClr val="640706"/>
                </a:solidFill>
              </a:rPr>
              <a:t>Dataset</a:t>
            </a:r>
            <a:endParaRPr kumimoji="1" lang="zh-CN" altLang="en-US" b="1" dirty="0">
              <a:solidFill>
                <a:srgbClr val="640706"/>
              </a:solidFill>
            </a:endParaRPr>
          </a:p>
        </p:txBody>
      </p:sp>
      <p:cxnSp>
        <p:nvCxnSpPr>
          <p:cNvPr id="8" name="直线箭头连接符 7"/>
          <p:cNvCxnSpPr>
            <a:endCxn id="5" idx="0"/>
          </p:cNvCxnSpPr>
          <p:nvPr/>
        </p:nvCxnSpPr>
        <p:spPr>
          <a:xfrm>
            <a:off x="2899833" y="3693583"/>
            <a:ext cx="0" cy="8043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127250" y="3238501"/>
            <a:ext cx="1901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640706"/>
                </a:solidFill>
              </a:rPr>
              <a:t>Build</a:t>
            </a:r>
            <a:r>
              <a:rPr kumimoji="1" lang="zh-CN" altLang="en-US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dirty="0" smtClean="0">
                <a:solidFill>
                  <a:srgbClr val="640706"/>
                </a:solidFill>
              </a:rPr>
              <a:t>Classifiers</a:t>
            </a:r>
            <a:r>
              <a:rPr kumimoji="1" lang="zh-CN" altLang="en-US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dirty="0" smtClean="0">
                <a:solidFill>
                  <a:srgbClr val="640706"/>
                </a:solidFill>
              </a:rPr>
              <a:t>H</a:t>
            </a:r>
            <a:endParaRPr kumimoji="1" lang="zh-CN" altLang="en-US" dirty="0">
              <a:solidFill>
                <a:srgbClr val="6407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22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What is Defect Prediction?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Use historical data to predict defect.</a:t>
            </a:r>
          </a:p>
          <a:p>
            <a:r>
              <a:rPr kumimoji="1" lang="en-US" altLang="zh-CN" dirty="0"/>
              <a:t>To plan for allocation of defect detection resources (inspection and testing)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techniques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vary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types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require</a:t>
            </a:r>
          </a:p>
          <a:p>
            <a:pPr lvl="1"/>
            <a:r>
              <a:rPr kumimoji="1" lang="en-US" altLang="zh-CN" dirty="0" smtClean="0"/>
              <a:t>Some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require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little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others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require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more.</a:t>
            </a:r>
          </a:p>
          <a:p>
            <a:pPr lvl="1"/>
            <a:r>
              <a:rPr kumimoji="1" lang="en-US" altLang="zh-CN" dirty="0" smtClean="0"/>
              <a:t>Some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product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characteristics,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others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consider human factors.</a:t>
            </a:r>
          </a:p>
          <a:p>
            <a:r>
              <a:rPr kumimoji="1" lang="en-US" altLang="zh-CN" dirty="0" smtClean="0"/>
              <a:t>Techniques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have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strengths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weaknesses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depending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quality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inputs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6553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Step 2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Use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unlabeled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 samples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U.</a:t>
            </a:r>
          </a:p>
          <a:p>
            <a:r>
              <a:rPr kumimoji="1" lang="en-US" altLang="zh-CN" dirty="0" smtClean="0"/>
              <a:t>Different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random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trees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have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different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results.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count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degree of </a:t>
            </a:r>
            <a:r>
              <a:rPr kumimoji="1" lang="en-US" altLang="zh-CN" b="1" i="1" dirty="0" smtClean="0"/>
              <a:t>disagreement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sample.</a:t>
            </a:r>
          </a:p>
          <a:p>
            <a:pPr marL="0" indent="0">
              <a:buNone/>
            </a:pPr>
            <a:endParaRPr kumimoji="1"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051017"/>
              </p:ext>
            </p:extLst>
          </p:nvPr>
        </p:nvGraphicFramePr>
        <p:xfrm>
          <a:off x="1382890" y="3665394"/>
          <a:ext cx="6096002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434"/>
                <a:gridCol w="760428"/>
                <a:gridCol w="760428"/>
                <a:gridCol w="760428"/>
                <a:gridCol w="760428"/>
                <a:gridCol w="760428"/>
                <a:gridCol w="7604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Unlabeled</a:t>
                      </a:r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Data</a:t>
                      </a:r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Samples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aseline="0" dirty="0" err="1" smtClean="0"/>
                        <a:t>h</a:t>
                      </a:r>
                      <a:r>
                        <a:rPr lang="en-US" altLang="zh-CN" baseline="-25000" dirty="0" err="1" smtClean="0"/>
                        <a:t>n</a:t>
                      </a:r>
                      <a:endParaRPr lang="zh-CN" alt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00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Step 3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Select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most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disagreement</a:t>
            </a:r>
            <a:r>
              <a:rPr kumimoji="1" lang="zh-CN" altLang="en-US" i="1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samples</a:t>
            </a:r>
          </a:p>
          <a:p>
            <a:r>
              <a:rPr kumimoji="1" lang="en-US" altLang="zh-CN" dirty="0" smtClean="0"/>
              <a:t>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their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quality,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add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along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labels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</a:t>
            </a:r>
          </a:p>
          <a:p>
            <a:endParaRPr kumimoji="1"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27250" y="4042833"/>
            <a:ext cx="5090583" cy="155575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i="1" dirty="0" smtClean="0">
                <a:solidFill>
                  <a:srgbClr val="640706"/>
                </a:solidFill>
              </a:rPr>
              <a:t>                       </a:t>
            </a:r>
            <a:r>
              <a:rPr kumimoji="1" lang="en-US" altLang="zh-CN" i="1" dirty="0" smtClean="0">
                <a:solidFill>
                  <a:srgbClr val="640706"/>
                </a:solidFill>
              </a:rPr>
              <a:t>U</a:t>
            </a:r>
            <a:endParaRPr kumimoji="1" lang="zh-CN" altLang="en-US" i="1" dirty="0">
              <a:solidFill>
                <a:srgbClr val="640706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2550583" y="4497917"/>
            <a:ext cx="698500" cy="698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i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endParaRPr kumimoji="1" lang="zh-CN" alt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51250" y="5791200"/>
            <a:ext cx="1753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 smtClean="0">
                <a:solidFill>
                  <a:srgbClr val="640706"/>
                </a:solidFill>
              </a:rPr>
              <a:t>Training</a:t>
            </a:r>
            <a:r>
              <a:rPr kumimoji="1" lang="zh-CN" altLang="en-US" b="1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b="1" dirty="0" smtClean="0">
                <a:solidFill>
                  <a:srgbClr val="640706"/>
                </a:solidFill>
              </a:rPr>
              <a:t>Dataset</a:t>
            </a:r>
            <a:endParaRPr kumimoji="1" lang="zh-CN" altLang="en-US" b="1" dirty="0">
              <a:solidFill>
                <a:srgbClr val="640706"/>
              </a:solidFill>
            </a:endParaRPr>
          </a:p>
        </p:txBody>
      </p:sp>
      <p:sp>
        <p:nvSpPr>
          <p:cNvPr id="9" name="等腰三角形 8"/>
          <p:cNvSpPr/>
          <p:nvPr/>
        </p:nvSpPr>
        <p:spPr>
          <a:xfrm>
            <a:off x="4730750" y="4510618"/>
            <a:ext cx="674330" cy="571500"/>
          </a:xfrm>
          <a:prstGeom prst="triangl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1" name="肘形连接符 10"/>
          <p:cNvCxnSpPr>
            <a:endCxn id="5" idx="0"/>
          </p:cNvCxnSpPr>
          <p:nvPr/>
        </p:nvCxnSpPr>
        <p:spPr>
          <a:xfrm rot="10800000">
            <a:off x="2899833" y="4497917"/>
            <a:ext cx="2159000" cy="12700"/>
          </a:xfrm>
          <a:prstGeom prst="bentConnector4">
            <a:avLst>
              <a:gd name="adj1" fmla="val -735"/>
              <a:gd name="adj2" fmla="val 688333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3397250" y="313375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640706"/>
                </a:solidFill>
              </a:rPr>
              <a:t>Add</a:t>
            </a:r>
            <a:r>
              <a:rPr kumimoji="1" lang="zh-CN" altLang="en-US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dirty="0" smtClean="0">
                <a:solidFill>
                  <a:srgbClr val="640706"/>
                </a:solidFill>
              </a:rPr>
              <a:t>to</a:t>
            </a:r>
            <a:r>
              <a:rPr kumimoji="1" lang="zh-CN" altLang="en-US" dirty="0" smtClean="0">
                <a:solidFill>
                  <a:srgbClr val="640706"/>
                </a:solidFill>
              </a:rPr>
              <a:t> </a:t>
            </a:r>
            <a:r>
              <a:rPr kumimoji="1" lang="en-US" altLang="zh-CN" dirty="0" smtClean="0">
                <a:solidFill>
                  <a:srgbClr val="640706"/>
                </a:solidFill>
              </a:rPr>
              <a:t>L</a:t>
            </a:r>
            <a:endParaRPr kumimoji="1" lang="zh-CN" altLang="en-US" dirty="0">
              <a:solidFill>
                <a:srgbClr val="6407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83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Step 4 - Iteration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402821"/>
            <a:ext cx="7313613" cy="4056062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</a:t>
            </a:r>
            <a:r>
              <a:rPr kumimoji="1" lang="en-US" altLang="zh-CN" baseline="-25000" dirty="0" smtClean="0"/>
              <a:t>i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construct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complement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</a:t>
            </a:r>
            <a:r>
              <a:rPr kumimoji="1" lang="zh-CN" altLang="zh-CN" baseline="-25000" dirty="0" smtClean="0"/>
              <a:t>-</a:t>
            </a:r>
            <a:r>
              <a:rPr kumimoji="1" lang="en-US" altLang="zh-CN" baseline="-25000" dirty="0" err="1" smtClean="0"/>
              <a:t>i</a:t>
            </a:r>
            <a:endParaRPr kumimoji="1" lang="en-US" altLang="zh-CN" baseline="-25000" dirty="0" smtClean="0"/>
          </a:p>
          <a:p>
            <a:r>
              <a:rPr kumimoji="1" lang="en-US" altLang="zh-CN" dirty="0" smtClean="0"/>
              <a:t>Use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H</a:t>
            </a:r>
            <a:r>
              <a:rPr kumimoji="1" lang="zh-CN" altLang="zh-CN" baseline="-25000" dirty="0"/>
              <a:t>-</a:t>
            </a:r>
            <a:r>
              <a:rPr kumimoji="1" lang="en-US" altLang="zh-CN" baseline="-25000" dirty="0" err="1" smtClean="0"/>
              <a:t>i</a:t>
            </a:r>
            <a:r>
              <a:rPr kumimoji="1" lang="zh-CN" altLang="en-US" baseline="-25000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label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unlabeled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samples.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843979"/>
              </p:ext>
            </p:extLst>
          </p:nvPr>
        </p:nvGraphicFramePr>
        <p:xfrm>
          <a:off x="1185333" y="2995930"/>
          <a:ext cx="6096002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434"/>
                <a:gridCol w="760428"/>
                <a:gridCol w="760428"/>
                <a:gridCol w="760428"/>
                <a:gridCol w="760428"/>
                <a:gridCol w="760428"/>
                <a:gridCol w="7604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Unlabeled</a:t>
                      </a:r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Data</a:t>
                      </a:r>
                      <a:r>
                        <a:rPr lang="zh-CN" altLang="en-US" dirty="0" smtClean="0"/>
                        <a:t> </a:t>
                      </a:r>
                      <a:r>
                        <a:rPr lang="en-US" altLang="zh-CN" dirty="0" smtClean="0"/>
                        <a:t>Samples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trike="sngStrike" dirty="0" smtClean="0">
                          <a:solidFill>
                            <a:srgbClr val="640706"/>
                          </a:solidFill>
                        </a:rPr>
                        <a:t>h</a:t>
                      </a:r>
                      <a:r>
                        <a:rPr lang="en-US" altLang="zh-CN" strike="sngStrike" baseline="-25000" dirty="0" smtClean="0">
                          <a:solidFill>
                            <a:srgbClr val="640706"/>
                          </a:solidFill>
                        </a:rPr>
                        <a:t>i</a:t>
                      </a:r>
                      <a:endParaRPr lang="zh-CN" altLang="en-US" strike="sngStrike" dirty="0">
                        <a:solidFill>
                          <a:srgbClr val="64070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aseline="0" dirty="0" err="1" smtClean="0"/>
                        <a:t>h</a:t>
                      </a:r>
                      <a:r>
                        <a:rPr lang="en-US" altLang="zh-CN" baseline="-25000" dirty="0" err="1" smtClean="0"/>
                        <a:t>n</a:t>
                      </a:r>
                      <a:endParaRPr lang="zh-CN" alt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50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i="1" dirty="0" smtClean="0"/>
              <a:t>Majority voting - </a:t>
            </a:r>
            <a:r>
              <a:rPr kumimoji="1" lang="en-US" altLang="zh-CN" dirty="0" smtClean="0"/>
              <a:t>If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number</a:t>
            </a:r>
            <a:r>
              <a:rPr kumimoji="1" lang="zh-CN" altLang="en-US" dirty="0"/>
              <a:t> </a:t>
            </a:r>
            <a:r>
              <a:rPr kumimoji="1" lang="en-US" altLang="zh-CN" dirty="0"/>
              <a:t>of</a:t>
            </a:r>
            <a:r>
              <a:rPr kumimoji="1" lang="zh-CN" altLang="en-US" dirty="0"/>
              <a:t> </a:t>
            </a:r>
            <a:r>
              <a:rPr kumimoji="1" lang="en-US" altLang="zh-CN" dirty="0"/>
              <a:t>voting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for</a:t>
            </a:r>
            <a:r>
              <a:rPr kumimoji="1" lang="zh-CN" altLang="en-US" dirty="0"/>
              <a:t> </a:t>
            </a:r>
            <a:r>
              <a:rPr kumimoji="1" lang="en-US" altLang="zh-CN" dirty="0"/>
              <a:t>a</a:t>
            </a:r>
            <a:r>
              <a:rPr kumimoji="1" lang="zh-CN" altLang="en-US" dirty="0"/>
              <a:t> </a:t>
            </a:r>
            <a:r>
              <a:rPr kumimoji="1" lang="en-US" altLang="zh-CN" dirty="0"/>
              <a:t>specific</a:t>
            </a:r>
            <a:r>
              <a:rPr kumimoji="1" lang="zh-CN" altLang="en-US" dirty="0"/>
              <a:t> </a:t>
            </a:r>
            <a:r>
              <a:rPr kumimoji="1" lang="en-US" altLang="zh-CN" dirty="0"/>
              <a:t>class</a:t>
            </a:r>
            <a:r>
              <a:rPr kumimoji="1" lang="zh-CN" altLang="en-US" dirty="0"/>
              <a:t> </a:t>
            </a:r>
            <a:r>
              <a:rPr kumimoji="1" lang="en-US" altLang="zh-CN" dirty="0"/>
              <a:t>(0</a:t>
            </a:r>
            <a:r>
              <a:rPr kumimoji="1" lang="zh-CN" altLang="en-US" dirty="0"/>
              <a:t> </a:t>
            </a:r>
            <a:r>
              <a:rPr kumimoji="1" lang="en-US" altLang="zh-CN" dirty="0"/>
              <a:t>or</a:t>
            </a:r>
            <a:r>
              <a:rPr kumimoji="1" lang="zh-CN" altLang="en-US" dirty="0"/>
              <a:t> </a:t>
            </a:r>
            <a:r>
              <a:rPr kumimoji="1" lang="en-US" altLang="zh-CN" dirty="0"/>
              <a:t>1)</a:t>
            </a:r>
            <a:r>
              <a:rPr kumimoji="1" lang="zh-CN" altLang="en-US" dirty="0"/>
              <a:t> </a:t>
            </a:r>
            <a:r>
              <a:rPr kumimoji="1" lang="en-US" altLang="zh-CN" dirty="0"/>
              <a:t>exceeding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a</a:t>
            </a:r>
            <a:r>
              <a:rPr kumimoji="1" lang="zh-CN" altLang="en-US" dirty="0"/>
              <a:t> </a:t>
            </a:r>
            <a:r>
              <a:rPr kumimoji="1" lang="en-US" altLang="zh-CN" dirty="0"/>
              <a:t>given</a:t>
            </a:r>
            <a:r>
              <a:rPr kumimoji="1" lang="zh-CN" altLang="en-US" dirty="0"/>
              <a:t> </a:t>
            </a:r>
            <a:r>
              <a:rPr kumimoji="1" lang="en-US" altLang="zh-CN" dirty="0"/>
              <a:t>threshold</a:t>
            </a:r>
            <a:r>
              <a:rPr kumimoji="1" lang="zh-CN" altLang="en-US" dirty="0"/>
              <a:t>θ</a:t>
            </a:r>
            <a:r>
              <a:rPr kumimoji="1" lang="en-US" altLang="zh-CN" dirty="0"/>
              <a:t>,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then</a:t>
            </a:r>
            <a:r>
              <a:rPr kumimoji="1" lang="zh-CN" altLang="en-US" dirty="0"/>
              <a:t> </a:t>
            </a:r>
            <a:r>
              <a:rPr kumimoji="1" lang="en-US" altLang="zh-CN" dirty="0"/>
              <a:t>add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data</a:t>
            </a:r>
            <a:r>
              <a:rPr kumimoji="1" lang="zh-CN" altLang="en-US" dirty="0"/>
              <a:t> </a:t>
            </a:r>
            <a:r>
              <a:rPr kumimoji="1" lang="en-US" altLang="zh-CN" dirty="0"/>
              <a:t>sample</a:t>
            </a:r>
            <a:r>
              <a:rPr kumimoji="1" lang="zh-CN" altLang="en-US" dirty="0"/>
              <a:t> </a:t>
            </a:r>
            <a:r>
              <a:rPr kumimoji="1" lang="en-US" altLang="zh-CN" dirty="0"/>
              <a:t>with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label</a:t>
            </a:r>
            <a:r>
              <a:rPr kumimoji="1" lang="zh-CN" altLang="en-US" dirty="0"/>
              <a:t> </a:t>
            </a:r>
            <a:r>
              <a:rPr kumimoji="1" lang="en-US" altLang="zh-CN" dirty="0"/>
              <a:t>into</a:t>
            </a:r>
            <a:r>
              <a:rPr kumimoji="1" lang="zh-CN" altLang="en-US" dirty="0"/>
              <a:t> </a:t>
            </a:r>
            <a:r>
              <a:rPr kumimoji="1" lang="en-US" altLang="zh-CN" dirty="0"/>
              <a:t>set</a:t>
            </a:r>
            <a:r>
              <a:rPr kumimoji="1" lang="zh-CN" altLang="en-US" dirty="0"/>
              <a:t> </a:t>
            </a:r>
            <a:r>
              <a:rPr kumimoji="1" lang="en-US" altLang="zh-CN" dirty="0"/>
              <a:t>L</a:t>
            </a:r>
            <a:r>
              <a:rPr kumimoji="1" lang="en-US" altLang="zh-CN" baseline="-25000" dirty="0"/>
              <a:t>i</a:t>
            </a:r>
            <a:r>
              <a:rPr kumimoji="1" lang="en-US" altLang="zh-CN" dirty="0"/>
              <a:t>’</a:t>
            </a:r>
          </a:p>
          <a:p>
            <a:r>
              <a:rPr kumimoji="1" lang="en-US" altLang="zh-CN" dirty="0"/>
              <a:t>Update</a:t>
            </a:r>
            <a:r>
              <a:rPr kumimoji="1" lang="zh-CN" altLang="en-US" dirty="0"/>
              <a:t> </a:t>
            </a:r>
            <a:r>
              <a:rPr kumimoji="1" lang="en-US" altLang="zh-CN" dirty="0"/>
              <a:t>h</a:t>
            </a:r>
            <a:r>
              <a:rPr kumimoji="1" lang="en-US" altLang="zh-CN" baseline="-25000" dirty="0"/>
              <a:t>i</a:t>
            </a:r>
            <a:r>
              <a:rPr kumimoji="1" lang="zh-CN" altLang="en-US" baseline="-25000" dirty="0"/>
              <a:t> </a:t>
            </a:r>
            <a:r>
              <a:rPr kumimoji="1" lang="en-US" altLang="zh-CN" dirty="0"/>
              <a:t>by</a:t>
            </a:r>
            <a:r>
              <a:rPr kumimoji="1" lang="zh-CN" altLang="en-US" dirty="0"/>
              <a:t> </a:t>
            </a:r>
            <a:r>
              <a:rPr kumimoji="1" lang="en-US" altLang="zh-CN" dirty="0"/>
              <a:t>learning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a</a:t>
            </a:r>
            <a:r>
              <a:rPr kumimoji="1" lang="zh-CN" altLang="en-US" dirty="0"/>
              <a:t> </a:t>
            </a:r>
            <a:r>
              <a:rPr kumimoji="1" lang="en-US" altLang="zh-CN" dirty="0"/>
              <a:t>random</a:t>
            </a:r>
            <a:r>
              <a:rPr kumimoji="1" lang="zh-CN" altLang="en-US" dirty="0"/>
              <a:t> </a:t>
            </a:r>
            <a:r>
              <a:rPr kumimoji="1" lang="en-US" altLang="zh-CN" dirty="0"/>
              <a:t>tree</a:t>
            </a:r>
            <a:r>
              <a:rPr kumimoji="1" lang="zh-CN" altLang="en-US" dirty="0"/>
              <a:t> </a:t>
            </a:r>
            <a:r>
              <a:rPr kumimoji="1" lang="en-US" altLang="zh-CN" dirty="0"/>
              <a:t>using</a:t>
            </a:r>
            <a:r>
              <a:rPr kumimoji="1" lang="zh-CN" altLang="en-US" dirty="0"/>
              <a:t>   </a:t>
            </a:r>
            <a:r>
              <a:rPr kumimoji="1" lang="en-US" altLang="zh-CN" dirty="0"/>
              <a:t>L</a:t>
            </a:r>
            <a:r>
              <a:rPr kumimoji="1" lang="zh-CN" altLang="en-US" dirty="0"/>
              <a:t> </a:t>
            </a:r>
            <a:r>
              <a:rPr kumimoji="1" lang="en-US" altLang="zh-CN" i="1" dirty="0"/>
              <a:t>U</a:t>
            </a:r>
            <a:r>
              <a:rPr kumimoji="1" lang="zh-CN" altLang="en-US" dirty="0"/>
              <a:t> </a:t>
            </a:r>
            <a:r>
              <a:rPr kumimoji="1" lang="en-US" altLang="zh-CN" dirty="0"/>
              <a:t>L</a:t>
            </a:r>
            <a:r>
              <a:rPr kumimoji="1" lang="en-US" altLang="zh-CN" baseline="-25000" dirty="0"/>
              <a:t>i</a:t>
            </a:r>
            <a:r>
              <a:rPr kumimoji="1" lang="en-US" altLang="zh-CN" dirty="0"/>
              <a:t>’</a:t>
            </a:r>
            <a:endParaRPr kumimoji="1" lang="zh-CN" altLang="en-US" dirty="0"/>
          </a:p>
          <a:p>
            <a:endParaRPr kumimoji="1" lang="zh-CN" alt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Step 4 - Iteration</a:t>
            </a:r>
            <a:endParaRPr kumimoji="1"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609476"/>
              </p:ext>
            </p:extLst>
          </p:nvPr>
        </p:nvGraphicFramePr>
        <p:xfrm>
          <a:off x="914400" y="3726180"/>
          <a:ext cx="3058583" cy="2377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379"/>
                <a:gridCol w="381534"/>
                <a:gridCol w="381534"/>
                <a:gridCol w="381534"/>
                <a:gridCol w="381534"/>
                <a:gridCol w="381534"/>
                <a:gridCol w="381534"/>
              </a:tblGrid>
              <a:tr h="44518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U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</a:t>
                      </a:r>
                      <a:r>
                        <a:rPr lang="en-US" altLang="zh-CN" baseline="-25000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trike="sngStrike" dirty="0" smtClean="0">
                          <a:solidFill>
                            <a:srgbClr val="640706"/>
                          </a:solidFill>
                        </a:rPr>
                        <a:t>h</a:t>
                      </a:r>
                      <a:r>
                        <a:rPr lang="en-US" altLang="zh-CN" strike="sngStrike" baseline="-25000" dirty="0" smtClean="0">
                          <a:solidFill>
                            <a:srgbClr val="640706"/>
                          </a:solidFill>
                        </a:rPr>
                        <a:t>i</a:t>
                      </a:r>
                      <a:endParaRPr lang="zh-CN" altLang="en-US" strike="sngStrike" dirty="0">
                        <a:solidFill>
                          <a:srgbClr val="640706"/>
                        </a:solidFill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aseline="0" dirty="0" err="1" smtClean="0"/>
                        <a:t>h</a:t>
                      </a:r>
                      <a:r>
                        <a:rPr lang="en-US" altLang="zh-CN" baseline="-25000" dirty="0" err="1" smtClean="0"/>
                        <a:t>n</a:t>
                      </a:r>
                      <a:endParaRPr lang="zh-CN" altLang="en-US" baseline="-25000" dirty="0"/>
                    </a:p>
                  </a:txBody>
                  <a:tcPr/>
                </a:tc>
              </a:tr>
              <a:tr h="25792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25792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25792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25792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file4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</a:tr>
              <a:tr h="25792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trike="noStrike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椭圆 5"/>
          <p:cNvSpPr/>
          <p:nvPr/>
        </p:nvSpPr>
        <p:spPr>
          <a:xfrm>
            <a:off x="5312833" y="4032250"/>
            <a:ext cx="613833" cy="613833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b="1" dirty="0">
                <a:solidFill>
                  <a:srgbClr val="640706"/>
                </a:solidFill>
              </a:rPr>
              <a:t>L</a:t>
            </a:r>
            <a:r>
              <a:rPr kumimoji="1" lang="en-US" altLang="zh-CN" b="1" baseline="-25000" dirty="0">
                <a:solidFill>
                  <a:srgbClr val="640706"/>
                </a:solidFill>
              </a:rPr>
              <a:t>i</a:t>
            </a:r>
            <a:r>
              <a:rPr kumimoji="1" lang="en-US" altLang="zh-CN" b="1" dirty="0">
                <a:solidFill>
                  <a:srgbClr val="640706"/>
                </a:solidFill>
              </a:rPr>
              <a:t>’</a:t>
            </a:r>
            <a:endParaRPr kumimoji="1" lang="zh-CN" altLang="en-US" b="1" dirty="0">
              <a:solidFill>
                <a:srgbClr val="640706"/>
              </a:solidFill>
            </a:endParaRPr>
          </a:p>
        </p:txBody>
      </p:sp>
      <p:sp>
        <p:nvSpPr>
          <p:cNvPr id="7" name="椭圆 6"/>
          <p:cNvSpPr/>
          <p:nvPr/>
        </p:nvSpPr>
        <p:spPr>
          <a:xfrm>
            <a:off x="4794250" y="5251450"/>
            <a:ext cx="1629833" cy="1079500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b="1" dirty="0" smtClean="0">
                <a:solidFill>
                  <a:srgbClr val="640706"/>
                </a:solidFill>
              </a:rPr>
              <a:t>L</a:t>
            </a:r>
            <a:endParaRPr kumimoji="1" lang="zh-CN" altLang="en-US" b="1" dirty="0">
              <a:solidFill>
                <a:srgbClr val="640706"/>
              </a:solidFill>
            </a:endParaRPr>
          </a:p>
        </p:txBody>
      </p:sp>
      <p:cxnSp>
        <p:nvCxnSpPr>
          <p:cNvPr id="9" name="直线箭头连接符 8"/>
          <p:cNvCxnSpPr/>
          <p:nvPr/>
        </p:nvCxnSpPr>
        <p:spPr>
          <a:xfrm>
            <a:off x="3972983" y="4339167"/>
            <a:ext cx="13398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240309" y="387458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640706"/>
                </a:solidFill>
              </a:rPr>
              <a:t>Select</a:t>
            </a:r>
            <a:endParaRPr kumimoji="1" lang="zh-CN" altLang="en-US" dirty="0">
              <a:solidFill>
                <a:srgbClr val="640706"/>
              </a:solidFill>
            </a:endParaRPr>
          </a:p>
        </p:txBody>
      </p:sp>
      <p:sp>
        <p:nvSpPr>
          <p:cNvPr id="11" name="右中括号 10"/>
          <p:cNvSpPr/>
          <p:nvPr/>
        </p:nvSpPr>
        <p:spPr>
          <a:xfrm>
            <a:off x="6572250" y="4339167"/>
            <a:ext cx="148167" cy="1452033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3" name="直线箭头连接符 12"/>
          <p:cNvCxnSpPr>
            <a:stCxn id="11" idx="2"/>
          </p:cNvCxnSpPr>
          <p:nvPr/>
        </p:nvCxnSpPr>
        <p:spPr>
          <a:xfrm flipV="1">
            <a:off x="6720417" y="5058833"/>
            <a:ext cx="996938" cy="63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858000" y="4635500"/>
            <a:ext cx="859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640706"/>
                </a:solidFill>
              </a:rPr>
              <a:t>Update</a:t>
            </a:r>
            <a:endParaRPr kumimoji="1" lang="zh-CN" altLang="en-US" dirty="0">
              <a:solidFill>
                <a:srgbClr val="640706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748921" y="4797223"/>
            <a:ext cx="479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i="1" dirty="0">
                <a:solidFill>
                  <a:srgbClr val="640706"/>
                </a:solidFill>
              </a:rPr>
              <a:t>h</a:t>
            </a:r>
            <a:r>
              <a:rPr kumimoji="1" lang="en-US" altLang="zh-CN" sz="2800" b="1" i="1" baseline="-25000" dirty="0">
                <a:solidFill>
                  <a:srgbClr val="640706"/>
                </a:solidFill>
              </a:rPr>
              <a:t>i</a:t>
            </a:r>
            <a:endParaRPr kumimoji="1" lang="zh-CN" altLang="en-US" sz="2800" b="1" i="1" dirty="0">
              <a:solidFill>
                <a:srgbClr val="6407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311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Outline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Review of </a:t>
            </a:r>
            <a:r>
              <a:rPr kumimoji="1" lang="en-US" altLang="zh-CN" dirty="0"/>
              <a:t>D</a:t>
            </a:r>
            <a:r>
              <a:rPr kumimoji="1" lang="en-US" altLang="zh-CN" dirty="0" smtClean="0"/>
              <a:t>efect Prediction</a:t>
            </a:r>
          </a:p>
          <a:p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 as Prediction Metric</a:t>
            </a:r>
          </a:p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Semi-supervised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</a:p>
          <a:p>
            <a:r>
              <a:rPr kumimoji="1" lang="en-US" altLang="zh-CN" sz="2800" b="1" dirty="0" smtClean="0"/>
              <a:t>Experiment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Design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and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Future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Work</a:t>
            </a:r>
            <a:endParaRPr kumimoji="1"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1388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Experiment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Randomly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split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dataset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10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folds.</a:t>
            </a:r>
          </a:p>
          <a:p>
            <a:r>
              <a:rPr kumimoji="1" lang="en-US" altLang="zh-CN" dirty="0" smtClean="0"/>
              <a:t>Select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9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folds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training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dataset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remaining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fold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testing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dataset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smtClean="0"/>
              <a:t>Randomly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select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20% of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training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dataset</a:t>
            </a:r>
            <a:r>
              <a:rPr kumimoji="1" lang="zh-CN" altLang="en-US" b="1" i="1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labeled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samples.</a:t>
            </a:r>
          </a:p>
          <a:p>
            <a:r>
              <a:rPr kumimoji="1" lang="en-US" altLang="zh-CN" dirty="0" smtClean="0"/>
              <a:t>Build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training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dataset,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testing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dataset.</a:t>
            </a:r>
          </a:p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results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Random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Forest,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adopt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majority</a:t>
            </a:r>
            <a:r>
              <a:rPr kumimoji="1" lang="zh-CN" altLang="en-US" i="1" dirty="0" smtClean="0"/>
              <a:t> </a:t>
            </a:r>
            <a:r>
              <a:rPr kumimoji="1" lang="en-US" altLang="zh-CN" i="1" dirty="0" smtClean="0"/>
              <a:t>voting</a:t>
            </a:r>
            <a:r>
              <a:rPr kumimoji="1" lang="zh-CN" altLang="en-US" i="1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decide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final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label.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5830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Future Work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zh-CN" dirty="0" smtClean="0"/>
              <a:t>Set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weight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</a:t>
            </a:r>
            <a:r>
              <a:rPr kumimoji="1" lang="en-US" altLang="zh-CN" baseline="-25000" dirty="0" smtClean="0"/>
              <a:t>i</a:t>
            </a:r>
          </a:p>
          <a:p>
            <a:pPr marL="804863" lvl="2" indent="-463550">
              <a:spcBef>
                <a:spcPts val="2000"/>
              </a:spcBef>
              <a:buFont typeface="Symbol" charset="2"/>
              <a:buChar char="-"/>
            </a:pPr>
            <a:r>
              <a:rPr kumimoji="1" lang="en-US" altLang="zh-CN" dirty="0"/>
              <a:t>During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each</a:t>
            </a:r>
            <a:r>
              <a:rPr kumimoji="1" lang="zh-CN" altLang="en-US" dirty="0"/>
              <a:t> </a:t>
            </a:r>
            <a:r>
              <a:rPr kumimoji="1" lang="en-US" altLang="zh-CN" dirty="0"/>
              <a:t>iteration,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there</a:t>
            </a:r>
            <a:r>
              <a:rPr kumimoji="1" lang="zh-CN" altLang="en-US" dirty="0"/>
              <a:t> </a:t>
            </a:r>
            <a:r>
              <a:rPr kumimoji="1" lang="en-US" altLang="zh-CN" dirty="0"/>
              <a:t>exists</a:t>
            </a:r>
            <a:r>
              <a:rPr kumimoji="1" lang="zh-CN" altLang="en-US" dirty="0"/>
              <a:t> </a:t>
            </a:r>
            <a:r>
              <a:rPr kumimoji="1" lang="en-US" altLang="zh-CN" dirty="0"/>
              <a:t>misclassification</a:t>
            </a:r>
            <a:r>
              <a:rPr kumimoji="1" lang="zh-CN" altLang="en-US" dirty="0"/>
              <a:t> </a:t>
            </a:r>
            <a:r>
              <a:rPr kumimoji="1" lang="en-US" altLang="zh-CN" dirty="0"/>
              <a:t>by</a:t>
            </a:r>
            <a:r>
              <a:rPr kumimoji="1" lang="zh-CN" altLang="en-US" dirty="0"/>
              <a:t> </a:t>
            </a:r>
            <a:r>
              <a:rPr kumimoji="1" lang="en-US" altLang="zh-CN" dirty="0"/>
              <a:t>some</a:t>
            </a:r>
            <a:r>
              <a:rPr kumimoji="1" lang="zh-CN" altLang="en-US" dirty="0"/>
              <a:t> </a:t>
            </a:r>
            <a:r>
              <a:rPr kumimoji="1" lang="en-US" altLang="zh-CN" dirty="0"/>
              <a:t>members</a:t>
            </a:r>
            <a:r>
              <a:rPr kumimoji="1" lang="zh-CN" altLang="en-US" dirty="0"/>
              <a:t> </a:t>
            </a:r>
            <a:r>
              <a:rPr kumimoji="1" lang="en-US" altLang="zh-CN" dirty="0"/>
              <a:t>of</a:t>
            </a:r>
            <a:r>
              <a:rPr kumimoji="1" lang="zh-CN" altLang="en-US" dirty="0"/>
              <a:t> </a:t>
            </a:r>
            <a:r>
              <a:rPr kumimoji="1" lang="en-US" altLang="zh-CN" dirty="0"/>
              <a:t>H</a:t>
            </a:r>
            <a:r>
              <a:rPr kumimoji="1" lang="zh-CN" altLang="zh-CN" baseline="-25000" dirty="0"/>
              <a:t>-</a:t>
            </a:r>
            <a:r>
              <a:rPr kumimoji="1" lang="en-US" altLang="zh-CN" baseline="-25000" dirty="0" err="1"/>
              <a:t>i</a:t>
            </a:r>
            <a:r>
              <a:rPr kumimoji="1" lang="zh-CN" altLang="zh-CN" dirty="0"/>
              <a:t>.</a:t>
            </a:r>
            <a:r>
              <a:rPr kumimoji="1" lang="en-US" altLang="zh-CN" dirty="0"/>
              <a:t>Decreasing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weight</a:t>
            </a:r>
            <a:r>
              <a:rPr kumimoji="1" lang="zh-CN" altLang="en-US" dirty="0"/>
              <a:t> </a:t>
            </a:r>
            <a:r>
              <a:rPr kumimoji="1" lang="en-US" altLang="zh-CN" dirty="0"/>
              <a:t>of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these</a:t>
            </a:r>
            <a:r>
              <a:rPr kumimoji="1" lang="zh-CN" altLang="en-US" dirty="0"/>
              <a:t> </a:t>
            </a:r>
            <a:r>
              <a:rPr kumimoji="1" lang="en-US" altLang="zh-CN" dirty="0"/>
              <a:t>classifiers</a:t>
            </a:r>
            <a:r>
              <a:rPr kumimoji="1" lang="zh-CN" altLang="en-US" dirty="0"/>
              <a:t> </a:t>
            </a:r>
            <a:r>
              <a:rPr kumimoji="1" lang="en-US" altLang="zh-CN" dirty="0"/>
              <a:t>may</a:t>
            </a:r>
            <a:r>
              <a:rPr kumimoji="1" lang="zh-CN" altLang="en-US" dirty="0"/>
              <a:t> </a:t>
            </a:r>
            <a:r>
              <a:rPr kumimoji="1" lang="en-US" altLang="zh-CN" dirty="0"/>
              <a:t>improve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prediction</a:t>
            </a:r>
            <a:r>
              <a:rPr kumimoji="1" lang="zh-CN" altLang="en-US" dirty="0"/>
              <a:t> </a:t>
            </a:r>
            <a:r>
              <a:rPr kumimoji="1" lang="en-US" altLang="zh-CN" dirty="0"/>
              <a:t>performance</a:t>
            </a:r>
            <a:r>
              <a:rPr kumimoji="1" lang="zh-CN" altLang="en-US" dirty="0"/>
              <a:t> </a:t>
            </a:r>
            <a:r>
              <a:rPr kumimoji="1" lang="en-US" altLang="zh-CN" dirty="0"/>
              <a:t>effectively</a:t>
            </a:r>
            <a:r>
              <a:rPr kumimoji="1" lang="en-US" altLang="zh-CN" dirty="0" smtClean="0"/>
              <a:t>.</a:t>
            </a:r>
            <a:endParaRPr kumimoji="1" lang="en-US" altLang="zh-CN" baseline="-25000" dirty="0" smtClean="0"/>
          </a:p>
          <a:p>
            <a:r>
              <a:rPr kumimoji="1" lang="en-US" altLang="zh-CN" dirty="0" smtClean="0"/>
              <a:t>Dimensional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Reduction</a:t>
            </a:r>
          </a:p>
          <a:p>
            <a:pPr lvl="1">
              <a:buFont typeface="Symbol" charset="2"/>
              <a:buChar char="-"/>
            </a:pPr>
            <a:r>
              <a:rPr kumimoji="1" lang="en-US" altLang="zh-CN" dirty="0"/>
              <a:t>There</a:t>
            </a:r>
            <a:r>
              <a:rPr kumimoji="1" lang="zh-CN" altLang="en-US" dirty="0"/>
              <a:t> </a:t>
            </a:r>
            <a:r>
              <a:rPr kumimoji="1" lang="en-US" altLang="zh-CN" dirty="0"/>
              <a:t>are</a:t>
            </a:r>
            <a:r>
              <a:rPr kumimoji="1" lang="zh-CN" altLang="en-US" dirty="0"/>
              <a:t> </a:t>
            </a:r>
            <a:r>
              <a:rPr kumimoji="1" lang="en-US" altLang="zh-CN" dirty="0"/>
              <a:t>totally</a:t>
            </a:r>
            <a:r>
              <a:rPr kumimoji="1" lang="zh-CN" altLang="en-US" dirty="0"/>
              <a:t> </a:t>
            </a:r>
            <a:r>
              <a:rPr kumimoji="1" lang="en-US" altLang="zh-CN" dirty="0"/>
              <a:t>500+</a:t>
            </a:r>
            <a:r>
              <a:rPr kumimoji="1" lang="zh-CN" altLang="en-US" dirty="0"/>
              <a:t> </a:t>
            </a:r>
            <a:r>
              <a:rPr kumimoji="1" lang="en-US" altLang="zh-CN" dirty="0"/>
              <a:t>features</a:t>
            </a:r>
            <a:r>
              <a:rPr kumimoji="1" lang="zh-CN" altLang="en-US" dirty="0"/>
              <a:t>.</a:t>
            </a:r>
            <a:r>
              <a:rPr kumimoji="1" lang="en-US" altLang="zh-CN" dirty="0"/>
              <a:t>How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/>
              <a:t>select</a:t>
            </a:r>
            <a:r>
              <a:rPr kumimoji="1" lang="zh-CN" altLang="en-US" dirty="0"/>
              <a:t> </a:t>
            </a:r>
            <a:r>
              <a:rPr kumimoji="1" lang="en-US" altLang="zh-CN" dirty="0"/>
              <a:t>effective</a:t>
            </a:r>
            <a:r>
              <a:rPr kumimoji="1" lang="zh-CN" altLang="en-US" dirty="0"/>
              <a:t> </a:t>
            </a:r>
            <a:r>
              <a:rPr kumimoji="1" lang="en-US" altLang="zh-CN" dirty="0"/>
              <a:t>features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/>
              <a:t>build</a:t>
            </a:r>
            <a:r>
              <a:rPr kumimoji="1" lang="zh-CN" altLang="en-US" dirty="0"/>
              <a:t> </a:t>
            </a:r>
            <a:r>
              <a:rPr kumimoji="1" lang="en-US" altLang="zh-CN" dirty="0"/>
              <a:t>model</a:t>
            </a:r>
            <a:r>
              <a:rPr kumimoji="1" lang="zh-CN" altLang="en-US" dirty="0"/>
              <a:t> </a:t>
            </a:r>
            <a:r>
              <a:rPr kumimoji="1" lang="en-US" altLang="zh-CN" dirty="0"/>
              <a:t>remains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/>
              <a:t>be</a:t>
            </a:r>
            <a:r>
              <a:rPr kumimoji="1" lang="zh-CN" altLang="en-US" dirty="0"/>
              <a:t> </a:t>
            </a:r>
            <a:r>
              <a:rPr kumimoji="1" lang="en-US" altLang="zh-CN" dirty="0"/>
              <a:t>discussed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smtClean="0"/>
              <a:t>Comparative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analysis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metrics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static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code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attributes,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semi-supervised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smtClean="0"/>
              <a:t>Set</a:t>
            </a:r>
            <a:r>
              <a:rPr kumimoji="1" lang="en-US" altLang="zh-CN" dirty="0" smtClean="0"/>
              <a:t> different percentage of labeled data samples in training dataset,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such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20%,40%,60%,80%,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accuracy.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5660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zh-CN" sz="4800" dirty="0" smtClean="0">
              <a:latin typeface="Chalkduster"/>
              <a:cs typeface="Chalkduster"/>
            </a:endParaRPr>
          </a:p>
          <a:p>
            <a:pPr marL="0" indent="0" algn="ctr">
              <a:buNone/>
            </a:pPr>
            <a:r>
              <a:rPr kumimoji="1" lang="en-US" altLang="zh-CN" sz="4800" dirty="0" smtClean="0">
                <a:latin typeface="Chalkduster"/>
                <a:cs typeface="Chalkduster"/>
              </a:rPr>
              <a:t>Thank you for </a:t>
            </a:r>
          </a:p>
          <a:p>
            <a:pPr marL="0" indent="0" algn="ctr">
              <a:buNone/>
            </a:pPr>
            <a:r>
              <a:rPr kumimoji="1" lang="en-US" altLang="zh-CN" sz="4800" dirty="0" smtClean="0">
                <a:latin typeface="Chalkduster"/>
                <a:cs typeface="Chalkduster"/>
              </a:rPr>
              <a:t>your attention!</a:t>
            </a:r>
            <a:endParaRPr kumimoji="1" lang="zh-CN" altLang="en-US" sz="4800" dirty="0">
              <a:latin typeface="Chalkduster"/>
              <a:cs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7337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Analyze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Defects?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Project Management</a:t>
            </a:r>
          </a:p>
          <a:p>
            <a:pPr lvl="1"/>
            <a:r>
              <a:rPr kumimoji="1" lang="en-US" altLang="zh-CN" dirty="0" smtClean="0"/>
              <a:t>Assess project progress</a:t>
            </a:r>
          </a:p>
          <a:p>
            <a:pPr lvl="1"/>
            <a:r>
              <a:rPr kumimoji="1" lang="en-US" altLang="zh-CN" dirty="0" smtClean="0"/>
              <a:t>Plan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detection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activities</a:t>
            </a:r>
          </a:p>
          <a:p>
            <a:r>
              <a:rPr kumimoji="1" lang="en-US" altLang="zh-CN" dirty="0" smtClean="0"/>
              <a:t>Product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Assessment</a:t>
            </a:r>
          </a:p>
          <a:p>
            <a:pPr lvl="1"/>
            <a:r>
              <a:rPr kumimoji="1" lang="en-US" altLang="zh-CN" dirty="0" smtClean="0"/>
              <a:t>Decide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product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quality</a:t>
            </a:r>
          </a:p>
          <a:p>
            <a:r>
              <a:rPr kumimoji="1" lang="en-US" altLang="zh-CN" dirty="0" smtClean="0"/>
              <a:t>Process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Management</a:t>
            </a:r>
          </a:p>
          <a:p>
            <a:pPr lvl="1"/>
            <a:r>
              <a:rPr kumimoji="1" lang="en-US" altLang="zh-CN" dirty="0" smtClean="0"/>
              <a:t>Assess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process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performance</a:t>
            </a:r>
          </a:p>
          <a:p>
            <a:pPr lvl="1"/>
            <a:r>
              <a:rPr kumimoji="1" lang="en-US" altLang="zh-CN" dirty="0" smtClean="0"/>
              <a:t>Improve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capability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115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Outline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Review of </a:t>
            </a:r>
            <a:r>
              <a:rPr kumimoji="1" lang="en-US" altLang="zh-CN" dirty="0"/>
              <a:t>D</a:t>
            </a:r>
            <a:r>
              <a:rPr kumimoji="1" lang="en-US" altLang="zh-CN" dirty="0" smtClean="0"/>
              <a:t>efect Prediction</a:t>
            </a:r>
          </a:p>
          <a:p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 as Prediction Metric</a:t>
            </a:r>
          </a:p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Semi-supervised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</a:p>
          <a:p>
            <a:r>
              <a:rPr kumimoji="1" lang="en-US" altLang="zh-CN" dirty="0" smtClean="0"/>
              <a:t>Experiment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Design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Future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Work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2266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Outline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sz="2800" b="1" dirty="0" smtClean="0"/>
              <a:t>Review of </a:t>
            </a:r>
            <a:r>
              <a:rPr kumimoji="1" lang="en-US" altLang="zh-CN" sz="2800" b="1" dirty="0"/>
              <a:t>D</a:t>
            </a:r>
            <a:r>
              <a:rPr kumimoji="1" lang="en-US" altLang="zh-CN" sz="2800" b="1" dirty="0" smtClean="0"/>
              <a:t>efect Prediction</a:t>
            </a:r>
          </a:p>
          <a:p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 as Prediction Metric</a:t>
            </a:r>
          </a:p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Semi-supervised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</a:p>
          <a:p>
            <a:r>
              <a:rPr kumimoji="1" lang="en-US" altLang="zh-CN" dirty="0" smtClean="0"/>
              <a:t>Experiment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Design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Future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Work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388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Technique Review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variety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features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models</a:t>
            </a:r>
            <a:r>
              <a:rPr kumimoji="1" lang="zh-CN" altLang="en-US" dirty="0" smtClean="0"/>
              <a:t> 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Reviewing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module</a:t>
            </a:r>
            <a:r>
              <a:rPr kumimoji="1" lang="zh-CN" altLang="en-US" dirty="0"/>
              <a:t> </a:t>
            </a:r>
            <a:r>
              <a:rPr kumimoji="1" lang="en-US" altLang="zh-CN" dirty="0"/>
              <a:t>or</a:t>
            </a:r>
            <a:r>
              <a:rPr kumimoji="1" lang="zh-CN" altLang="en-US" dirty="0"/>
              <a:t> </a:t>
            </a:r>
            <a:r>
              <a:rPr kumimoji="1" lang="en-US" altLang="zh-CN" dirty="0"/>
              <a:t>component</a:t>
            </a:r>
            <a:r>
              <a:rPr kumimoji="1" lang="zh-CN" altLang="en-US" dirty="0"/>
              <a:t> </a:t>
            </a:r>
            <a:r>
              <a:rPr kumimoji="1" lang="en-US" altLang="zh-CN" dirty="0"/>
              <a:t>defect</a:t>
            </a:r>
            <a:r>
              <a:rPr kumimoji="1" lang="zh-CN" altLang="en-US" dirty="0"/>
              <a:t> </a:t>
            </a:r>
            <a:r>
              <a:rPr kumimoji="1" lang="en-US" altLang="zh-CN" dirty="0"/>
              <a:t>histories</a:t>
            </a:r>
            <a:endParaRPr kumimoji="1" lang="zh-CN" altLang="en-US" dirty="0"/>
          </a:p>
          <a:p>
            <a:pPr lvl="1"/>
            <a:r>
              <a:rPr kumimoji="1" lang="en-US" altLang="zh-CN" dirty="0" smtClean="0"/>
              <a:t>Various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parametric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models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(e.g.,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Naïve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Bayes,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Logistic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Regression,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Decision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Tree)</a:t>
            </a:r>
          </a:p>
        </p:txBody>
      </p:sp>
      <p:sp>
        <p:nvSpPr>
          <p:cNvPr id="4" name="矩形 3"/>
          <p:cNvSpPr/>
          <p:nvPr/>
        </p:nvSpPr>
        <p:spPr>
          <a:xfrm>
            <a:off x="539749" y="3905250"/>
            <a:ext cx="2963334" cy="15315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>
                <a:solidFill>
                  <a:srgbClr val="720808"/>
                </a:solidFill>
              </a:rPr>
              <a:t>Product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Characteristics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Size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Complexity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Cohesion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Coupling</a:t>
            </a:r>
            <a:endParaRPr kumimoji="1" lang="zh-CN" altLang="en-US" dirty="0">
              <a:solidFill>
                <a:srgbClr val="720808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82916" y="3905250"/>
            <a:ext cx="3128668" cy="153158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>
                <a:solidFill>
                  <a:srgbClr val="720808"/>
                </a:solidFill>
              </a:rPr>
              <a:t>Product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History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Code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churn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information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Number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of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modifications</a:t>
            </a:r>
          </a:p>
          <a:p>
            <a:pPr marL="285750" indent="-285750">
              <a:buFont typeface="Arial"/>
              <a:buChar char="•"/>
            </a:pPr>
            <a:r>
              <a:rPr kumimoji="1" lang="en-US" altLang="zh-CN" dirty="0" smtClean="0">
                <a:solidFill>
                  <a:srgbClr val="720808"/>
                </a:solidFill>
              </a:rPr>
              <a:t>Amount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of</a:t>
            </a:r>
            <a:r>
              <a:rPr kumimoji="1" lang="zh-CN" altLang="en-US" dirty="0" smtClean="0">
                <a:solidFill>
                  <a:srgbClr val="720808"/>
                </a:solidFill>
              </a:rPr>
              <a:t> </a:t>
            </a:r>
            <a:r>
              <a:rPr kumimoji="1" lang="en-US" altLang="zh-CN" dirty="0" smtClean="0">
                <a:solidFill>
                  <a:srgbClr val="720808"/>
                </a:solidFill>
              </a:rPr>
              <a:t>V&amp;V</a:t>
            </a:r>
            <a:endParaRPr kumimoji="1" lang="zh-CN" altLang="en-US" dirty="0">
              <a:solidFill>
                <a:srgbClr val="720808"/>
              </a:solidFill>
            </a:endParaRPr>
          </a:p>
        </p:txBody>
      </p:sp>
      <p:sp>
        <p:nvSpPr>
          <p:cNvPr id="6" name="椭圆 5"/>
          <p:cNvSpPr/>
          <p:nvPr/>
        </p:nvSpPr>
        <p:spPr>
          <a:xfrm>
            <a:off x="3719922" y="5230958"/>
            <a:ext cx="1608667" cy="1566333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>
                <a:solidFill>
                  <a:schemeClr val="accent2">
                    <a:lumMod val="90000"/>
                    <a:lumOff val="10000"/>
                  </a:schemeClr>
                </a:solidFill>
              </a:rPr>
              <a:t>Fault</a:t>
            </a:r>
            <a:r>
              <a:rPr kumimoji="1" lang="zh-CN" altLang="en-US" dirty="0" smtClean="0">
                <a:solidFill>
                  <a:schemeClr val="accent2">
                    <a:lumMod val="90000"/>
                    <a:lumOff val="10000"/>
                  </a:schemeClr>
                </a:solidFill>
              </a:rPr>
              <a:t> </a:t>
            </a:r>
            <a:r>
              <a:rPr kumimoji="1" lang="en-US" altLang="zh-CN" dirty="0" err="1" smtClean="0">
                <a:solidFill>
                  <a:schemeClr val="accent2">
                    <a:lumMod val="90000"/>
                    <a:lumOff val="10000"/>
                  </a:schemeClr>
                </a:solidFill>
              </a:rPr>
              <a:t>Proness</a:t>
            </a:r>
            <a:endParaRPr kumimoji="1" lang="zh-CN" altLang="en-US" dirty="0">
              <a:solidFill>
                <a:schemeClr val="accent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12" name="肘形连接符 11"/>
          <p:cNvCxnSpPr>
            <a:stCxn id="5" idx="2"/>
            <a:endCxn id="6" idx="6"/>
          </p:cNvCxnSpPr>
          <p:nvPr/>
        </p:nvCxnSpPr>
        <p:spPr>
          <a:xfrm rot="5400000">
            <a:off x="5899274" y="4866149"/>
            <a:ext cx="577292" cy="171866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肘形连接符 13"/>
          <p:cNvCxnSpPr>
            <a:stCxn id="4" idx="2"/>
            <a:endCxn id="6" idx="2"/>
          </p:cNvCxnSpPr>
          <p:nvPr/>
        </p:nvCxnSpPr>
        <p:spPr>
          <a:xfrm rot="16200000" flipH="1">
            <a:off x="2582023" y="4876226"/>
            <a:ext cx="577292" cy="16985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58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z="4400" dirty="0" smtClean="0"/>
              <a:t>Recommendations</a:t>
            </a:r>
            <a:endParaRPr kumimoji="1"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available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help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determine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technique.</a:t>
            </a:r>
          </a:p>
          <a:p>
            <a:r>
              <a:rPr kumimoji="1" lang="en-US" altLang="zh-CN" dirty="0" smtClean="0"/>
              <a:t>Availability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historical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drive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model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selection</a:t>
            </a:r>
          </a:p>
          <a:p>
            <a:r>
              <a:rPr kumimoji="1" lang="en-US" altLang="zh-CN" dirty="0" smtClean="0"/>
              <a:t>Changes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product</a:t>
            </a:r>
            <a:r>
              <a:rPr kumimoji="1" lang="zh-CN" altLang="en-US" dirty="0" smtClean="0"/>
              <a:t>, </a:t>
            </a:r>
            <a:r>
              <a:rPr kumimoji="1" lang="en-US" altLang="zh-CN" dirty="0" smtClean="0"/>
              <a:t>personnel,</a:t>
            </a:r>
            <a:r>
              <a:rPr kumimoji="1" lang="zh-CN" altLang="en-US" dirty="0" smtClean="0"/>
              <a:t> </a:t>
            </a:r>
            <a:r>
              <a:rPr kumimoji="1" lang="zh-CN" altLang="zh-CN" dirty="0"/>
              <a:t> </a:t>
            </a:r>
            <a:r>
              <a:rPr kumimoji="1" lang="en-US" altLang="zh-CN" dirty="0" smtClean="0"/>
              <a:t>platform</a:t>
            </a:r>
            <a:r>
              <a:rPr kumimoji="1" lang="zh-CN" altLang="en-US" dirty="0" smtClean="0"/>
              <a:t>, </a:t>
            </a:r>
            <a:r>
              <a:rPr kumimoji="1" lang="en-US" altLang="zh-CN" dirty="0" smtClean="0"/>
              <a:t>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structure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organization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measured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accounted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predictions.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873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Outline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Review of </a:t>
            </a:r>
            <a:r>
              <a:rPr kumimoji="1" lang="en-US" altLang="zh-CN" dirty="0"/>
              <a:t>D</a:t>
            </a:r>
            <a:r>
              <a:rPr kumimoji="1" lang="en-US" altLang="zh-CN" dirty="0" smtClean="0"/>
              <a:t>efect Prediction</a:t>
            </a:r>
          </a:p>
          <a:p>
            <a:r>
              <a:rPr kumimoji="1" lang="en-US" altLang="zh-CN" sz="2800" b="1" dirty="0" smtClean="0"/>
              <a:t>Change</a:t>
            </a:r>
            <a:r>
              <a:rPr kumimoji="1" lang="zh-CN" altLang="en-US" sz="2800" b="1" dirty="0" smtClean="0"/>
              <a:t> </a:t>
            </a:r>
            <a:r>
              <a:rPr kumimoji="1" lang="en-US" altLang="zh-CN" sz="2800" b="1" dirty="0" smtClean="0"/>
              <a:t>Burst as Prediction Metric</a:t>
            </a:r>
          </a:p>
          <a:p>
            <a:r>
              <a:rPr kumimoji="1" lang="en-US" altLang="zh-CN" dirty="0" smtClean="0"/>
              <a:t>Defect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Prediction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Semi-supervised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Learning</a:t>
            </a:r>
          </a:p>
          <a:p>
            <a:r>
              <a:rPr kumimoji="1" lang="en-US" altLang="zh-CN" dirty="0" smtClean="0"/>
              <a:t>Experiment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Design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Future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Work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388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 smtClean="0"/>
              <a:t>Definition</a:t>
            </a:r>
            <a:r>
              <a:rPr kumimoji="1" lang="zh-CN" altLang="en-US" dirty="0" smtClean="0"/>
              <a:t> </a:t>
            </a:r>
            <a:r>
              <a:rPr kumimoji="1" lang="zh-CN" altLang="zh-CN" dirty="0" smtClean="0"/>
              <a:t>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sequence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consecutive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changes.</a:t>
            </a:r>
          </a:p>
          <a:p>
            <a:r>
              <a:rPr kumimoji="1" lang="en-US" altLang="zh-CN" dirty="0" smtClean="0"/>
              <a:t>Terms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</a:p>
          <a:p>
            <a:pPr lvl="1"/>
            <a:r>
              <a:rPr kumimoji="1" lang="en-US" altLang="zh-CN" dirty="0" smtClean="0"/>
              <a:t>Build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day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which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that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some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committed.</a:t>
            </a:r>
          </a:p>
          <a:p>
            <a:pPr lvl="1"/>
            <a:r>
              <a:rPr kumimoji="1" lang="en-US" altLang="zh-CN" dirty="0" smtClean="0"/>
              <a:t>Component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i="1" dirty="0" smtClean="0"/>
              <a:t>.</a:t>
            </a:r>
            <a:r>
              <a:rPr kumimoji="1" lang="en-US" altLang="zh-CN" i="1" dirty="0" err="1" smtClean="0"/>
              <a:t>dll</a:t>
            </a:r>
            <a:r>
              <a:rPr kumimoji="1" lang="en-US" altLang="zh-CN" i="1" dirty="0" smtClean="0"/>
              <a:t>, .exe,</a:t>
            </a:r>
            <a:r>
              <a:rPr kumimoji="1" lang="en-US" altLang="zh-CN" dirty="0" smtClean="0"/>
              <a:t> </a:t>
            </a:r>
            <a:r>
              <a:rPr kumimoji="1" lang="en-US" altLang="zh-CN" dirty="0" smtClean="0"/>
              <a:t>etc. for windows, </a:t>
            </a:r>
            <a:r>
              <a:rPr kumimoji="1" lang="en-US" altLang="zh-CN" i="1" dirty="0" smtClean="0"/>
              <a:t>file</a:t>
            </a:r>
            <a:r>
              <a:rPr kumimoji="1" lang="en-US" altLang="zh-CN" dirty="0" smtClean="0"/>
              <a:t> </a:t>
            </a:r>
            <a:r>
              <a:rPr kumimoji="1" lang="en-US" altLang="zh-CN" dirty="0" smtClean="0"/>
              <a:t>for eclipse.</a:t>
            </a:r>
            <a:endParaRPr kumimoji="1" lang="en-US" altLang="zh-CN" dirty="0"/>
          </a:p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</a:t>
            </a:r>
            <a:r>
              <a:rPr kumimoji="1" lang="zh-CN" altLang="en-US" dirty="0" smtClean="0"/>
              <a:t>, </a:t>
            </a:r>
            <a:r>
              <a:rPr kumimoji="1" lang="en-US" altLang="zh-CN" dirty="0" smtClean="0"/>
              <a:t>we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now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determine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sequences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of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consecutive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changes</a:t>
            </a:r>
            <a:r>
              <a:rPr kumimoji="1" lang="en-US" altLang="zh-CN" dirty="0" smtClean="0"/>
              <a:t>.</a:t>
            </a:r>
          </a:p>
          <a:p>
            <a:r>
              <a:rPr kumimoji="1" lang="en-US" altLang="zh-CN" dirty="0" smtClean="0"/>
              <a:t>These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determined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two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parameters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gap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size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b="1" i="1" dirty="0" smtClean="0"/>
              <a:t>burst</a:t>
            </a:r>
            <a:r>
              <a:rPr kumimoji="1" lang="zh-CN" altLang="en-US" b="1" i="1" dirty="0" smtClean="0"/>
              <a:t> </a:t>
            </a:r>
            <a:r>
              <a:rPr kumimoji="1" lang="en-US" altLang="zh-CN" b="1" i="1" dirty="0" smtClean="0"/>
              <a:t>size</a:t>
            </a:r>
            <a:r>
              <a:rPr kumimoji="1" lang="en-US" altLang="zh-CN" dirty="0" smtClean="0"/>
              <a:t>.</a:t>
            </a:r>
            <a:endParaRPr kumimoji="1"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Detecting 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Bursts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9272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墨水池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墨水池.thmx</Template>
  <TotalTime>1604</TotalTime>
  <Words>1436</Words>
  <Application>Microsoft Macintosh PowerPoint</Application>
  <PresentationFormat>全屏显示(4:3)</PresentationFormat>
  <Paragraphs>276</Paragraphs>
  <Slides>27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墨水池</vt:lpstr>
      <vt:lpstr>Defect Prediction Techniques</vt:lpstr>
      <vt:lpstr>What is Defect Prediction?</vt:lpstr>
      <vt:lpstr>Why Analyze and Predict Defects?</vt:lpstr>
      <vt:lpstr>Outline</vt:lpstr>
      <vt:lpstr>Outline</vt:lpstr>
      <vt:lpstr>Technique Review</vt:lpstr>
      <vt:lpstr>Recommendations</vt:lpstr>
      <vt:lpstr>Outline</vt:lpstr>
      <vt:lpstr>Detecting Change Bursts</vt:lpstr>
      <vt:lpstr>Detecting Change Bursts</vt:lpstr>
      <vt:lpstr>Change Burst Metrics</vt:lpstr>
      <vt:lpstr>1. Change Metrics</vt:lpstr>
      <vt:lpstr>2.Temporal Metrics</vt:lpstr>
      <vt:lpstr>3.People Metrics</vt:lpstr>
      <vt:lpstr>4.Churn Metrics</vt:lpstr>
      <vt:lpstr>Outline</vt:lpstr>
      <vt:lpstr>Problems</vt:lpstr>
      <vt:lpstr>Defect Prediction with Semi-supervised Learning</vt:lpstr>
      <vt:lpstr>Step 1</vt:lpstr>
      <vt:lpstr>Step 2</vt:lpstr>
      <vt:lpstr>Step 3</vt:lpstr>
      <vt:lpstr>Step 4 - Iteration</vt:lpstr>
      <vt:lpstr>Step 4 - Iteration</vt:lpstr>
      <vt:lpstr>Outline</vt:lpstr>
      <vt:lpstr>Experiment</vt:lpstr>
      <vt:lpstr>Future Work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Defect Prediction Techniques</dc:title>
  <dc:creator>Lareina Ho</dc:creator>
  <cp:lastModifiedBy>Lareina Ho</cp:lastModifiedBy>
  <cp:revision>39</cp:revision>
  <dcterms:created xsi:type="dcterms:W3CDTF">2015-09-22T06:15:33Z</dcterms:created>
  <dcterms:modified xsi:type="dcterms:W3CDTF">2015-09-24T01:00:42Z</dcterms:modified>
</cp:coreProperties>
</file>