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8" r:id="rId3"/>
    <p:sldId id="309" r:id="rId4"/>
    <p:sldId id="287" r:id="rId5"/>
    <p:sldId id="288" r:id="rId6"/>
    <p:sldId id="257" r:id="rId7"/>
    <p:sldId id="267" r:id="rId8"/>
    <p:sldId id="268" r:id="rId9"/>
    <p:sldId id="278" r:id="rId10"/>
    <p:sldId id="279" r:id="rId11"/>
    <p:sldId id="285" r:id="rId12"/>
    <p:sldId id="286" r:id="rId13"/>
    <p:sldId id="333" r:id="rId14"/>
    <p:sldId id="294" r:id="rId15"/>
    <p:sldId id="295" r:id="rId16"/>
    <p:sldId id="297" r:id="rId17"/>
    <p:sldId id="298" r:id="rId18"/>
    <p:sldId id="299" r:id="rId19"/>
    <p:sldId id="311" r:id="rId20"/>
    <p:sldId id="326" r:id="rId21"/>
    <p:sldId id="310" r:id="rId22"/>
    <p:sldId id="312" r:id="rId23"/>
    <p:sldId id="313" r:id="rId24"/>
    <p:sldId id="314" r:id="rId25"/>
    <p:sldId id="315" r:id="rId26"/>
    <p:sldId id="327" r:id="rId27"/>
    <p:sldId id="331" r:id="rId28"/>
    <p:sldId id="328" r:id="rId29"/>
    <p:sldId id="322" r:id="rId30"/>
    <p:sldId id="329" r:id="rId31"/>
    <p:sldId id="319" r:id="rId32"/>
    <p:sldId id="320" r:id="rId33"/>
    <p:sldId id="330" r:id="rId34"/>
    <p:sldId id="324" r:id="rId35"/>
    <p:sldId id="325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744" autoAdjust="0"/>
  </p:normalViewPr>
  <p:slideViewPr>
    <p:cSldViewPr snapToGrid="0">
      <p:cViewPr varScale="1">
        <p:scale>
          <a:sx n="69" d="100"/>
          <a:sy n="69" d="100"/>
        </p:scale>
        <p:origin x="2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8B717-4FFD-44EC-9E91-5B4D4786B164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A396-87A6-4267-BEFC-87FCC7180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31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18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选一些候选的属性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对一级指标的重要性排序，对二级指标的重要性排序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处理数据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数据的打分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24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有一些标准不易评估，比如说</a:t>
            </a:r>
            <a:r>
              <a:rPr lang="en-US" altLang="zh-CN" dirty="0" smtClean="0"/>
              <a:t>usability</a:t>
            </a:r>
            <a:r>
              <a:rPr lang="zh-CN" altLang="en-US" dirty="0" smtClean="0"/>
              <a:t>下的</a:t>
            </a:r>
            <a:r>
              <a:rPr lang="en-US" altLang="zh-CN" dirty="0" smtClean="0"/>
              <a:t>end user </a:t>
            </a:r>
            <a:r>
              <a:rPr lang="en-US" altLang="zh-CN" dirty="0" err="1" smtClean="0"/>
              <a:t>ui</a:t>
            </a:r>
            <a:r>
              <a:rPr lang="en-US" altLang="zh-CN" dirty="0" smtClean="0"/>
              <a:t> experience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71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Europen research</a:t>
            </a:r>
            <a:r>
              <a:rPr lang="zh-CN" altLang="en-US" dirty="0" smtClean="0"/>
              <a:t>的一个项目，历时</a:t>
            </a:r>
            <a:r>
              <a:rPr lang="en-US" altLang="zh-CN" dirty="0" smtClean="0"/>
              <a:t>2</a:t>
            </a:r>
            <a:r>
              <a:rPr lang="zh-CN" altLang="en-US" dirty="0" smtClean="0"/>
              <a:t>年，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人、月</a:t>
            </a:r>
            <a:endParaRPr lang="en-US" altLang="zh-CN" dirty="0" smtClean="0"/>
          </a:p>
          <a:p>
            <a:r>
              <a:rPr lang="zh-CN" altLang="en-US" dirty="0" smtClean="0"/>
              <a:t>他的变量都是面向标准的，将人为的干预降到最低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85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定义评估模型</a:t>
            </a:r>
            <a:endParaRPr lang="en-US" altLang="zh-CN" dirty="0" smtClean="0"/>
          </a:p>
          <a:p>
            <a:r>
              <a:rPr lang="zh-CN" altLang="en-US" dirty="0" smtClean="0"/>
              <a:t>定义聚集方法（收集数据，计算评分）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23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圈复杂度“用来衡量一个模块判定结构的复杂程度，数量上表现为独立现行路径条数，即合理的预防错误所需测试的最少路径条数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如果要达到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excenllent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圈复杂度要小于等于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578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评估有点生搬硬套，比如说为了强调自动化，它特意去掉了</a:t>
            </a:r>
            <a:r>
              <a:rPr lang="en-US" altLang="zh-CN" dirty="0" smtClean="0"/>
              <a:t>usebility</a:t>
            </a:r>
            <a:r>
              <a:rPr lang="zh-CN" altLang="en-US" dirty="0" smtClean="0"/>
              <a:t>这个属性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49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从评估模型到软件质量得分全部自动完成，不需要人工干预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完全面向最终用户，针对性强（评估模型得出的是用户关注的质量属性，而不是生搬硬套已定义好的模型，我要做的是去发现用户关心的质量属性，而不是限定一些</a:t>
            </a:r>
            <a:r>
              <a:rPr lang="en-US" altLang="zh-CN" dirty="0" smtClean="0"/>
              <a:t>tag</a:t>
            </a:r>
            <a:r>
              <a:rPr lang="zh-CN" altLang="en-US" dirty="0" smtClean="0"/>
              <a:t>做分类）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灵活，可扩展性强（随着评论的不同会有不同的质量关注点）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以用户提出的质量的关注点去评估可以大到像</a:t>
            </a:r>
            <a:r>
              <a:rPr lang="en-US" altLang="zh-CN" dirty="0" err="1" smtClean="0"/>
              <a:t>usibility</a:t>
            </a:r>
            <a:r>
              <a:rPr lang="zh-CN" altLang="en-US" dirty="0" smtClean="0"/>
              <a:t>这样的概念也可以小到像</a:t>
            </a:r>
            <a:r>
              <a:rPr lang="en-US" altLang="zh-CN" dirty="0" smtClean="0"/>
              <a:t>picture</a:t>
            </a:r>
            <a:r>
              <a:rPr lang="en-US" altLang="zh-CN" baseline="0" dirty="0" smtClean="0"/>
              <a:t> upload</a:t>
            </a:r>
            <a:r>
              <a:rPr lang="zh-CN" altLang="en-US" baseline="0" dirty="0" smtClean="0"/>
              <a:t>这样的功能点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169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056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马尔科夫假设：一个词的出现仅仅依赖于它前面出现的有限的一个或者几个词。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66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不过从统计模型的角度来说， 我们是用一个特定的词频分布来刻画主题的，并认为一篇文章、一段话、一个句子是从一个概率模型中生成的。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出现在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中的概率，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出现在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中概率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对于语料库中的每篇文档，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LDA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定义了如下生成过程（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generative process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）：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对每一篇文档，从主题分布中抽取一个主题；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从上述被抽到的主题所对应的单词分布中抽取一个单词；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重复上述过程直至遍历文档中的每一个单词。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阿法，贝塔是狄利克雷先验分布，对于一篇文档中的每一个单词，我们从文档对应的多项式分布</a:t>
            </a:r>
            <a:r>
              <a:rPr lang="el-GR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中抽取一个主题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，再从主题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中对应的多项式分布抽取一个单词这个过程重复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次就产生了文档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6E3C-E7D7-4765-AE45-E72391F4CE4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82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329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9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514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45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使用开源软件的好处，利益驱动，可以做到</a:t>
            </a:r>
            <a:r>
              <a:rPr lang="en-US" altLang="zh-CN" dirty="0" smtClean="0"/>
              <a:t>cost saving</a:t>
            </a:r>
          </a:p>
          <a:p>
            <a:r>
              <a:rPr lang="zh-CN" altLang="en-US" dirty="0" smtClean="0"/>
              <a:t>所以一开开源软件评估模型是商业驱动的</a:t>
            </a:r>
            <a:endParaRPr lang="en-US" altLang="zh-CN" dirty="0" smtClean="0"/>
          </a:p>
          <a:p>
            <a:r>
              <a:rPr lang="en-US" altLang="zh-CN" dirty="0" smtClean="0"/>
              <a:t>2003</a:t>
            </a:r>
            <a:r>
              <a:rPr lang="zh-CN" altLang="en-US" dirty="0" smtClean="0"/>
              <a:t>年凯捷</a:t>
            </a:r>
            <a:r>
              <a:rPr lang="en-US" altLang="zh-CN" dirty="0" smtClean="0"/>
              <a:t>Capgemini</a:t>
            </a:r>
            <a:r>
              <a:rPr lang="zh-CN" altLang="en-US" dirty="0" smtClean="0"/>
              <a:t>公司提出第一个开源软件成熟度评估模型，用于为其顾客评估开源软件质量</a:t>
            </a:r>
            <a:endParaRPr lang="en-US" altLang="zh-CN" dirty="0" smtClean="0"/>
          </a:p>
          <a:p>
            <a:r>
              <a:rPr lang="zh-CN" altLang="en-US" dirty="0" smtClean="0"/>
              <a:t>此页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个模型都是早期的一些开源软件评估模型</a:t>
            </a:r>
            <a:endParaRPr lang="en-US" altLang="zh-CN" dirty="0" smtClean="0"/>
          </a:p>
          <a:p>
            <a:r>
              <a:rPr lang="en-US" altLang="zh-CN" dirty="0" smtClean="0"/>
              <a:t>OSMM</a:t>
            </a:r>
            <a:r>
              <a:rPr lang="zh-CN" altLang="en-US" dirty="0" smtClean="0"/>
              <a:t>是商业驱动的开源软件评估模型的代表</a:t>
            </a:r>
            <a:endParaRPr lang="en-US" altLang="zh-CN" dirty="0" smtClean="0"/>
          </a:p>
          <a:p>
            <a:r>
              <a:rPr lang="en-US" altLang="zh-CN" dirty="0" smtClean="0"/>
              <a:t>OpenBRR</a:t>
            </a:r>
            <a:r>
              <a:rPr lang="zh-CN" altLang="en-US" dirty="0" smtClean="0"/>
              <a:t>即使是以商业目的为驱动又是以研究目的为驱动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60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SQO-OSS</a:t>
            </a:r>
            <a:r>
              <a:rPr lang="zh-CN" altLang="en-US" dirty="0" smtClean="0"/>
              <a:t>，第一个提出实现开源软件自动化评估的一个模型，</a:t>
            </a:r>
            <a:r>
              <a:rPr lang="en-US" altLang="zh-CN" dirty="0" smtClean="0"/>
              <a:t>Alitheal</a:t>
            </a:r>
            <a:r>
              <a:rPr lang="zh-CN" altLang="en-US" dirty="0" smtClean="0"/>
              <a:t>平台，通过插件的方式插入评估模型，数据收集等工作由各插件自动完成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如果有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个候选开源软件需要你去评估的时候，你需要一个</a:t>
            </a:r>
            <a:r>
              <a:rPr lang="en-US" altLang="zh-CN" dirty="0" smtClean="0"/>
              <a:t>formal</a:t>
            </a:r>
            <a:r>
              <a:rPr lang="zh-CN" altLang="en-US" dirty="0" smtClean="0"/>
              <a:t>的方法去评估，即一套标准，这样才能够让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个人评估的结果和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个人的是一样的</a:t>
            </a:r>
            <a:endParaRPr lang="en-US" altLang="zh-CN" dirty="0" smtClean="0"/>
          </a:p>
          <a:p>
            <a:r>
              <a:rPr lang="en-US" altLang="zh-CN" dirty="0" smtClean="0"/>
              <a:t>OSMM</a:t>
            </a:r>
            <a:r>
              <a:rPr lang="zh-CN" altLang="en-US" dirty="0" smtClean="0"/>
              <a:t>开源软件成熟度模型，是</a:t>
            </a:r>
            <a:r>
              <a:rPr lang="en-US" altLang="zh-CN" dirty="0" smtClean="0"/>
              <a:t>2005</a:t>
            </a:r>
            <a:r>
              <a:rPr lang="zh-CN" altLang="en-US" dirty="0" smtClean="0"/>
              <a:t>年提出的</a:t>
            </a:r>
            <a:endParaRPr lang="en-US" altLang="zh-CN" dirty="0" smtClean="0"/>
          </a:p>
          <a:p>
            <a:r>
              <a:rPr lang="zh-CN" altLang="en-US" dirty="0" smtClean="0"/>
              <a:t>他的初衷是使组织可以评估开源产品，理解这个产品是否可以满足我们的需求。</a:t>
            </a:r>
            <a:endParaRPr lang="en-US" altLang="zh-CN" dirty="0" smtClean="0"/>
          </a:p>
          <a:p>
            <a:r>
              <a:rPr lang="en-US" altLang="zh-CN" dirty="0" smtClean="0"/>
              <a:t>OSMM</a:t>
            </a:r>
            <a:r>
              <a:rPr lang="zh-CN" altLang="en-US" dirty="0" smtClean="0"/>
              <a:t>除了开源产品的源代码之外的一些需求，</a:t>
            </a:r>
            <a:endParaRPr lang="en-US" altLang="zh-CN" dirty="0" smtClean="0"/>
          </a:p>
          <a:p>
            <a:r>
              <a:rPr lang="zh-CN" altLang="en-US" dirty="0" smtClean="0"/>
              <a:t>比如说</a:t>
            </a:r>
            <a:r>
              <a:rPr lang="en-US" altLang="zh-CN" dirty="0" smtClean="0"/>
              <a:t>support</a:t>
            </a:r>
            <a:r>
              <a:rPr lang="zh-CN" altLang="en-US" dirty="0" smtClean="0"/>
              <a:t>（支持）</a:t>
            </a:r>
            <a:r>
              <a:rPr lang="en-US" altLang="zh-CN" dirty="0" smtClean="0"/>
              <a:t>, training</a:t>
            </a:r>
            <a:r>
              <a:rPr lang="zh-CN" altLang="en-US" dirty="0" smtClean="0"/>
              <a:t>（培训）</a:t>
            </a:r>
            <a:r>
              <a:rPr lang="en-US" altLang="zh-CN" dirty="0" smtClean="0"/>
              <a:t>, documentation</a:t>
            </a:r>
            <a:r>
              <a:rPr lang="zh-CN" altLang="en-US" dirty="0" smtClean="0"/>
              <a:t>（文档）</a:t>
            </a:r>
            <a:r>
              <a:rPr lang="en-US" altLang="zh-CN" dirty="0" smtClean="0"/>
              <a:t>, integration</a:t>
            </a:r>
            <a:r>
              <a:rPr lang="zh-CN" altLang="en-US" dirty="0" smtClean="0"/>
              <a:t>（集成）</a:t>
            </a:r>
            <a:r>
              <a:rPr lang="en-US" altLang="zh-CN" dirty="0" smtClean="0"/>
              <a:t>, and services</a:t>
            </a:r>
            <a:r>
              <a:rPr lang="zh-CN" altLang="en-US" dirty="0" smtClean="0"/>
              <a:t>（服务）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5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对上面提到的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个元素做一个评估，给出相应的分值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为每一个元素根据我们的需求设定一个权重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太宽泛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45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英特尔和卡耐基梅隆大学提出的，商业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研究</a:t>
            </a:r>
            <a:endParaRPr lang="en-US" altLang="zh-CN" dirty="0" smtClean="0"/>
          </a:p>
          <a:p>
            <a:r>
              <a:rPr lang="zh-CN" altLang="en-US" dirty="0" smtClean="0"/>
              <a:t>迄今为止测量面最全的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02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和</a:t>
            </a:r>
            <a:r>
              <a:rPr lang="en-US" altLang="zh-CN" dirty="0" smtClean="0"/>
              <a:t>OSMM</a:t>
            </a:r>
            <a:r>
              <a:rPr lang="zh-CN" altLang="en-US" dirty="0" smtClean="0"/>
              <a:t>不同之处在于他把</a:t>
            </a:r>
            <a:r>
              <a:rPr lang="en-US" altLang="zh-CN" dirty="0" smtClean="0"/>
              <a:t>metric</a:t>
            </a:r>
            <a:r>
              <a:rPr lang="zh-CN" altLang="en-US" dirty="0" smtClean="0"/>
              <a:t>也定义出来了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396-87A6-4267-BEFC-87FCC71804E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44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9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3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7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7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3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93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0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27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22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1A86-C9F5-42D5-9C89-F3A571C7A70C}" type="datetimeFigureOut">
              <a:rPr lang="zh-CN" altLang="en-US" smtClean="0"/>
              <a:t>2015/10/8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E267-CE3D-4BFF-9997-A64605B4F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12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lias-i.com/lingpipe/demos/tutorial/eclipse/read-m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baseline="30000" dirty="0"/>
              <a:t>Assessment </a:t>
            </a:r>
            <a:r>
              <a:rPr lang="en-US" altLang="zh-CN" b="1" baseline="30000" dirty="0" smtClean="0"/>
              <a:t>Models </a:t>
            </a:r>
            <a:r>
              <a:rPr lang="en-US" altLang="zh-CN" b="1" baseline="30000" dirty="0"/>
              <a:t>for </a:t>
            </a:r>
            <a:r>
              <a:rPr lang="en-US" altLang="zh-CN" b="1" baseline="30000" dirty="0" smtClean="0"/>
              <a:t>Open </a:t>
            </a:r>
            <a:r>
              <a:rPr lang="en-US" altLang="zh-CN" b="1" baseline="30000" dirty="0"/>
              <a:t>Source Software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Qian Zhenzheng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040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Open Business Readiness Rating (OpenBRR)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quick assessment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detailed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691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30" y="135599"/>
            <a:ext cx="5269073" cy="6654308"/>
          </a:xfrm>
        </p:spPr>
      </p:pic>
    </p:spTree>
    <p:extLst>
      <p:ext uri="{BB962C8B-B14F-4D97-AF65-F5344CB8AC3E}">
        <p14:creationId xmlns:p14="http://schemas.microsoft.com/office/powerpoint/2010/main" val="124794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T</a:t>
            </a:r>
            <a:r>
              <a:rPr lang="en-US" altLang="zh-CN" b="1" dirty="0" smtClean="0"/>
              <a:t>he </a:t>
            </a:r>
            <a:r>
              <a:rPr lang="en-US" altLang="zh-CN" b="1" dirty="0"/>
              <a:t>process of assessment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9" y="1988931"/>
            <a:ext cx="5207678" cy="4042220"/>
          </a:xfrm>
        </p:spPr>
      </p:pic>
      <p:sp>
        <p:nvSpPr>
          <p:cNvPr id="5" name="文本框 4"/>
          <p:cNvSpPr txBox="1"/>
          <p:nvPr/>
        </p:nvSpPr>
        <p:spPr>
          <a:xfrm>
            <a:off x="5963055" y="1453908"/>
            <a:ext cx="58074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1.a </a:t>
            </a:r>
            <a:r>
              <a:rPr lang="en-US" altLang="zh-CN" sz="2800" dirty="0"/>
              <a:t>“quick assessment” to rule in or rule out software packages and create a shortlist of viable </a:t>
            </a:r>
            <a:r>
              <a:rPr lang="en-US" altLang="zh-CN" sz="2800" dirty="0" smtClean="0"/>
              <a:t>candidates</a:t>
            </a:r>
          </a:p>
          <a:p>
            <a:r>
              <a:rPr lang="en-US" altLang="zh-CN" sz="2800" dirty="0" smtClean="0"/>
              <a:t>2.ranking </a:t>
            </a:r>
            <a:r>
              <a:rPr lang="en-US" altLang="zh-CN" sz="2800" dirty="0"/>
              <a:t>the importance of categories or </a:t>
            </a:r>
            <a:r>
              <a:rPr lang="en-US" altLang="zh-CN" sz="2800" dirty="0" smtClean="0"/>
              <a:t>metrics</a:t>
            </a:r>
          </a:p>
          <a:p>
            <a:r>
              <a:rPr lang="en-US" altLang="zh-CN" sz="2800" dirty="0" smtClean="0"/>
              <a:t>3.processing </a:t>
            </a:r>
            <a:r>
              <a:rPr lang="en-US" altLang="zh-CN" sz="2800" dirty="0"/>
              <a:t>the </a:t>
            </a:r>
            <a:r>
              <a:rPr lang="en-US" altLang="zh-CN" sz="2800" dirty="0" smtClean="0"/>
              <a:t>data</a:t>
            </a:r>
          </a:p>
          <a:p>
            <a:r>
              <a:rPr lang="en-US" altLang="zh-CN" sz="2800" dirty="0" smtClean="0"/>
              <a:t>4.translating </a:t>
            </a:r>
            <a:r>
              <a:rPr lang="en-US" altLang="zh-CN" sz="2800" dirty="0"/>
              <a:t>the data into the Business Readiness Rating. A software component’s Business Readiness Rating is scored from 1-5, with one being “</a:t>
            </a:r>
            <a:r>
              <a:rPr lang="en-US" altLang="zh-CN" sz="2800" dirty="0" smtClean="0"/>
              <a:t>Unacceptable</a:t>
            </a:r>
            <a:r>
              <a:rPr lang="en-US" altLang="zh-CN" sz="2800" dirty="0"/>
              <a:t>,” and 5 being “Excellent.”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693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Disadvantage</a:t>
            </a:r>
            <a:r>
              <a:rPr lang="zh-CN" altLang="en-US" dirty="0" smtClean="0"/>
              <a:t>：</a:t>
            </a:r>
            <a:r>
              <a:rPr lang="en-US" altLang="zh-CN" dirty="0"/>
              <a:t> </a:t>
            </a:r>
            <a:r>
              <a:rPr lang="en-US" altLang="zh-CN" dirty="0" smtClean="0"/>
              <a:t>Some Attributes is not available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601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The SQO-OSS quality model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an automated software evaluation system</a:t>
            </a:r>
          </a:p>
          <a:p>
            <a:r>
              <a:rPr lang="en-US" altLang="zh-CN" dirty="0"/>
              <a:t>evaluates all aspects of OSS </a:t>
            </a:r>
            <a:r>
              <a:rPr lang="en-US" altLang="zh-CN" dirty="0" smtClean="0"/>
              <a:t>development</a:t>
            </a:r>
            <a:r>
              <a:rPr lang="en-US" altLang="zh-CN" dirty="0"/>
              <a:t>, both the product (code) and the community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786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The SQO-OSS quality model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70" y="2647769"/>
            <a:ext cx="6642441" cy="1092256"/>
          </a:xfrm>
        </p:spPr>
      </p:pic>
    </p:spTree>
    <p:extLst>
      <p:ext uri="{BB962C8B-B14F-4D97-AF65-F5344CB8AC3E}">
        <p14:creationId xmlns:p14="http://schemas.microsoft.com/office/powerpoint/2010/main" val="20155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Step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aseline="30000" dirty="0"/>
              <a:t>Phase One: </a:t>
            </a:r>
            <a:r>
              <a:rPr lang="en-US" altLang="zh-CN" sz="3600" i="1" baseline="30000" dirty="0"/>
              <a:t>Definition of the evaluation </a:t>
            </a:r>
            <a:r>
              <a:rPr lang="en-US" altLang="zh-CN" sz="3600" i="1" baseline="30000" dirty="0" smtClean="0"/>
              <a:t>model</a:t>
            </a:r>
          </a:p>
          <a:p>
            <a:r>
              <a:rPr lang="en-US" altLang="zh-CN" sz="3600" baseline="30000" dirty="0" smtClean="0"/>
              <a:t>1</a:t>
            </a:r>
            <a:r>
              <a:rPr lang="en-US" altLang="zh-CN" sz="3600" baseline="30000" dirty="0"/>
              <a:t>. Definition of the model criteria (attributes and sub-attributes</a:t>
            </a:r>
            <a:r>
              <a:rPr lang="en-US" altLang="zh-CN" sz="3600" baseline="30000" dirty="0" smtClean="0"/>
              <a:t>). </a:t>
            </a:r>
          </a:p>
          <a:p>
            <a:r>
              <a:rPr lang="en-US" altLang="zh-CN" sz="3600" baseline="30000" dirty="0" smtClean="0"/>
              <a:t>2</a:t>
            </a:r>
            <a:r>
              <a:rPr lang="en-US" altLang="zh-CN" sz="3600" baseline="30000" dirty="0"/>
              <a:t>. Definition of metrics</a:t>
            </a:r>
            <a:r>
              <a:rPr lang="en-US" altLang="zh-CN" sz="3600" baseline="30000" dirty="0" smtClean="0"/>
              <a:t>.</a:t>
            </a:r>
          </a:p>
          <a:p>
            <a:endParaRPr lang="en-US" altLang="zh-CN" sz="3600" baseline="30000" dirty="0" smtClean="0"/>
          </a:p>
          <a:p>
            <a:pPr marL="0" indent="0">
              <a:buNone/>
            </a:pPr>
            <a:r>
              <a:rPr lang="en-US" altLang="zh-CN" sz="3600" baseline="30000" dirty="0" smtClean="0"/>
              <a:t>Phase </a:t>
            </a:r>
            <a:r>
              <a:rPr lang="en-US" altLang="zh-CN" sz="3600" baseline="30000" dirty="0"/>
              <a:t>Two: </a:t>
            </a:r>
            <a:r>
              <a:rPr lang="en-US" altLang="zh-CN" sz="3600" i="1" baseline="30000" dirty="0"/>
              <a:t>Definition of the </a:t>
            </a:r>
            <a:r>
              <a:rPr lang="en-US" altLang="zh-CN" sz="3600" i="1" baseline="30000" dirty="0" smtClean="0"/>
              <a:t>aggregationmethod</a:t>
            </a:r>
          </a:p>
          <a:p>
            <a:r>
              <a:rPr lang="en-US" altLang="zh-CN" sz="3600" baseline="30000" dirty="0" smtClean="0"/>
              <a:t>1</a:t>
            </a:r>
            <a:r>
              <a:rPr lang="en-US" altLang="zh-CN" sz="3600" baseline="30000" dirty="0"/>
              <a:t>. Definition of the evaluation </a:t>
            </a:r>
            <a:r>
              <a:rPr lang="en-US" altLang="zh-CN" sz="3600" baseline="30000" dirty="0" smtClean="0"/>
              <a:t>categories</a:t>
            </a:r>
          </a:p>
          <a:p>
            <a:r>
              <a:rPr lang="en-US" altLang="zh-CN" sz="3600" baseline="30000" dirty="0" smtClean="0"/>
              <a:t>2</a:t>
            </a:r>
            <a:r>
              <a:rPr lang="en-US" altLang="zh-CN" sz="3600" baseline="30000" dirty="0"/>
              <a:t>. Definition of the profiles of those categories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9681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741" y="27757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/>
              <a:t>Evaluation Process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23" y="1250295"/>
            <a:ext cx="6178622" cy="4926668"/>
          </a:xfrm>
        </p:spPr>
      </p:pic>
      <p:sp>
        <p:nvSpPr>
          <p:cNvPr id="6" name="矩形 5"/>
          <p:cNvSpPr/>
          <p:nvPr/>
        </p:nvSpPr>
        <p:spPr>
          <a:xfrm>
            <a:off x="3638145" y="1789889"/>
            <a:ext cx="5087566" cy="243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3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conclusion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Advantage</a:t>
            </a:r>
            <a:r>
              <a:rPr lang="zh-CN" altLang="en-US" dirty="0" smtClean="0"/>
              <a:t>：</a:t>
            </a:r>
            <a:r>
              <a:rPr lang="en-US" altLang="zh-CN" dirty="0"/>
              <a:t>automated software evaluation </a:t>
            </a:r>
            <a:r>
              <a:rPr lang="en-US" altLang="zh-CN" dirty="0" smtClean="0"/>
              <a:t>system</a:t>
            </a:r>
          </a:p>
          <a:p>
            <a:endParaRPr lang="en-US" altLang="zh-CN" baseline="30000" dirty="0" smtClean="0"/>
          </a:p>
          <a:p>
            <a:r>
              <a:rPr lang="en-US" altLang="zh-CN" dirty="0"/>
              <a:t>Disadvantage</a:t>
            </a:r>
            <a:r>
              <a:rPr lang="zh-CN" altLang="en-US" dirty="0"/>
              <a:t>：</a:t>
            </a:r>
            <a:r>
              <a:rPr lang="en-US" altLang="zh-CN" dirty="0"/>
              <a:t>the evaluation procedure is too rigid and a bit cumbersome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898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19745"/>
            <a:ext cx="10515600" cy="4057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5400" dirty="0"/>
              <a:t>Learning Assessment Models </a:t>
            </a:r>
            <a:endParaRPr lang="en-US" altLang="zh-CN" sz="5400" dirty="0" smtClean="0"/>
          </a:p>
          <a:p>
            <a:pPr marL="0" indent="0" algn="ctr">
              <a:buNone/>
            </a:pPr>
            <a:r>
              <a:rPr lang="en-US" altLang="zh-CN" sz="5400" dirty="0" smtClean="0"/>
              <a:t>And </a:t>
            </a:r>
          </a:p>
          <a:p>
            <a:pPr marL="0" indent="0" algn="ctr">
              <a:buNone/>
            </a:pPr>
            <a:r>
              <a:rPr lang="en-US" altLang="zh-CN" sz="5400" dirty="0" smtClean="0"/>
              <a:t>Assess Software From user’s reviews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4912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9818" y="3047999"/>
            <a:ext cx="10383982" cy="312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5400" dirty="0" smtClean="0"/>
              <a:t>Why  using  Open Source Software</a:t>
            </a:r>
            <a:r>
              <a:rPr lang="en-US" altLang="zh-CN" sz="5400" dirty="0"/>
              <a:t>?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3317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divided into </a:t>
            </a:r>
            <a:r>
              <a:rPr lang="en-US" altLang="zh-CN" dirty="0" smtClean="0"/>
              <a:t>three </a:t>
            </a:r>
            <a:r>
              <a:rPr lang="en-US" altLang="zh-CN" dirty="0"/>
              <a:t>different areas: </a:t>
            </a:r>
            <a:endParaRPr lang="en-US" altLang="zh-CN" dirty="0" smtClean="0"/>
          </a:p>
          <a:p>
            <a:r>
              <a:rPr lang="en-US" altLang="zh-CN" dirty="0"/>
              <a:t>internal </a:t>
            </a:r>
            <a:r>
              <a:rPr lang="en-US" altLang="zh-CN" dirty="0" smtClean="0"/>
              <a:t>quality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target usage quality</a:t>
            </a:r>
          </a:p>
          <a:p>
            <a:r>
              <a:rPr lang="en-US" altLang="zh-CN" dirty="0"/>
              <a:t>external quality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9284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 smtClean="0"/>
              <a:t>Measuring software quality </a:t>
            </a:r>
            <a:r>
              <a:rPr lang="en-US" altLang="zh-CN" dirty="0"/>
              <a:t>with </a:t>
            </a:r>
            <a:r>
              <a:rPr lang="en-US" altLang="zh-CN" dirty="0">
                <a:solidFill>
                  <a:srgbClr val="FF0000"/>
                </a:solidFill>
              </a:rPr>
              <a:t>minimum human </a:t>
            </a:r>
            <a:r>
              <a:rPr lang="en-US" altLang="zh-CN" dirty="0" smtClean="0">
                <a:solidFill>
                  <a:srgbClr val="FF0000"/>
                </a:solidFill>
              </a:rPr>
              <a:t>interference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Taking </a:t>
            </a:r>
            <a:r>
              <a:rPr lang="en-US" altLang="zh-CN" dirty="0"/>
              <a:t>into account all the aspects that are </a:t>
            </a:r>
            <a:r>
              <a:rPr lang="en-US" altLang="zh-CN" dirty="0">
                <a:solidFill>
                  <a:srgbClr val="FF0000"/>
                </a:solidFill>
              </a:rPr>
              <a:t>relevant to the </a:t>
            </a:r>
            <a:r>
              <a:rPr lang="en-US" altLang="zh-CN" dirty="0" smtClean="0">
                <a:solidFill>
                  <a:srgbClr val="FF0000"/>
                </a:solidFill>
              </a:rPr>
              <a:t>user</a:t>
            </a:r>
          </a:p>
          <a:p>
            <a:pPr marL="514350" indent="-514350">
              <a:buAutoNum type="arabicPeriod"/>
            </a:pPr>
            <a:r>
              <a:rPr lang="en-US" altLang="zh-CN" dirty="0"/>
              <a:t>Flexible</a:t>
            </a:r>
            <a:r>
              <a:rPr lang="zh-CN" altLang="en-US" dirty="0"/>
              <a:t>，</a:t>
            </a:r>
            <a:r>
              <a:rPr lang="en-US" altLang="zh-CN" dirty="0">
                <a:solidFill>
                  <a:srgbClr val="FF0000"/>
                </a:solidFill>
              </a:rPr>
              <a:t>strong </a:t>
            </a:r>
            <a:r>
              <a:rPr lang="en-US" altLang="zh-CN" dirty="0" smtClean="0">
                <a:solidFill>
                  <a:srgbClr val="FF0000"/>
                </a:solidFill>
              </a:rPr>
              <a:t>scalability</a:t>
            </a:r>
          </a:p>
          <a:p>
            <a:pPr marL="514350" indent="-514350"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Fine grained </a:t>
            </a:r>
            <a:r>
              <a:rPr lang="en-US" altLang="zh-CN" dirty="0" smtClean="0"/>
              <a:t>quality assessment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5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4985"/>
            <a:ext cx="10515600" cy="2992618"/>
          </a:xfrm>
        </p:spPr>
      </p:pic>
    </p:spTree>
    <p:extLst>
      <p:ext uri="{BB962C8B-B14F-4D97-AF65-F5344CB8AC3E}">
        <p14:creationId xmlns:p14="http://schemas.microsoft.com/office/powerpoint/2010/main" val="397386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" y="2327563"/>
            <a:ext cx="10515600" cy="2992618"/>
          </a:xfrm>
        </p:spPr>
      </p:pic>
      <p:sp>
        <p:nvSpPr>
          <p:cNvPr id="7" name="圆角矩形 6"/>
          <p:cNvSpPr/>
          <p:nvPr/>
        </p:nvSpPr>
        <p:spPr>
          <a:xfrm>
            <a:off x="1884218" y="2507673"/>
            <a:ext cx="1967346" cy="9975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7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NaiveBayes</a:t>
            </a:r>
            <a:r>
              <a:rPr lang="zh-CN" altLang="en-US" dirty="0" smtClean="0"/>
              <a:t> </a:t>
            </a:r>
            <a:r>
              <a:rPr lang="en-US" altLang="zh-CN" dirty="0" err="1"/>
              <a:t>Classifity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702658"/>
              </p:ext>
            </p:extLst>
          </p:nvPr>
        </p:nvGraphicFramePr>
        <p:xfrm>
          <a:off x="1101436" y="1690688"/>
          <a:ext cx="9989127" cy="491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7553"/>
                <a:gridCol w="3339458"/>
                <a:gridCol w="3342116"/>
              </a:tblGrid>
              <a:tr h="223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class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type（rule）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example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05278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informative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Functional flaw that produces incorrect or </a:t>
                      </a:r>
                      <a:r>
                        <a:rPr lang="en-US" sz="1600" u="none" strike="noStrike" dirty="0" smtClean="0">
                          <a:effectLst/>
                        </a:rPr>
                        <a:t>unexpected</a:t>
                      </a:r>
                      <a:r>
                        <a:rPr lang="en-US" sz="1600" u="none" strike="noStrike" dirty="0">
                          <a:effectLst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None of the pictures will load in my news feed.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8422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Performance flaw that degrades the performance of Software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It lags and doesn't respond to my touch which almost always causes me to run into stuff. </a:t>
                      </a:r>
                      <a:br>
                        <a:rPr lang="en-US" sz="1600" u="none" strike="noStrike">
                          <a:effectLst/>
                        </a:rPr>
                      </a:b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316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Requests to add/modify features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Amazing app, although I wish there were more themes to choose from.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211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Requests to remove advertisements/notifications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So many ads its unplayable!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342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Requests to remove permissions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This game is adding for too much unexplained permissions.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37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</a:rPr>
                        <a:t>Noninformative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Pure user emotional expression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Great fun can't put it down!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316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Advertisement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 dirty="0">
                          <a:effectLst/>
                          <a:hlinkClick r:id="rId3"/>
                        </a:rPr>
                        <a:t>http://alias-i.com/lingpipe/demos/tutorial/eclipse/read-me.html</a:t>
                      </a:r>
                      <a:endParaRPr lang="en-US" sz="1600" b="1" i="0" u="sng" strike="noStrike" dirty="0">
                        <a:solidFill>
                          <a:srgbClr val="0563C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2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 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If T is a sentence constructed by words(W1 W2 W3…….</a:t>
            </a:r>
            <a:r>
              <a:rPr lang="en-US" altLang="zh-CN" dirty="0" err="1"/>
              <a:t>W</a:t>
            </a:r>
            <a:r>
              <a:rPr lang="en-US" altLang="zh-CN" dirty="0" err="1" smtClean="0"/>
              <a:t>n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P(T</a:t>
            </a:r>
            <a:r>
              <a:rPr lang="en-US" altLang="zh-CN" dirty="0"/>
              <a:t>)=</a:t>
            </a:r>
            <a:r>
              <a:rPr lang="en-US" altLang="zh-CN" dirty="0" smtClean="0"/>
              <a:t>P(W1W2W3……..</a:t>
            </a:r>
            <a:r>
              <a:rPr lang="en-US" altLang="zh-CN" dirty="0" err="1" smtClean="0"/>
              <a:t>Wn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=</a:t>
            </a:r>
            <a:r>
              <a:rPr lang="en-US" altLang="zh-CN" dirty="0"/>
              <a:t>P(W1)P(W2|W1)P(W3|W1W2)…P(Wn|W1W2…Wn-1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pl-PL" altLang="zh-CN" dirty="0" smtClean="0"/>
              <a:t>P(T</a:t>
            </a:r>
            <a:r>
              <a:rPr lang="pl-PL" altLang="zh-CN" dirty="0"/>
              <a:t>) </a:t>
            </a:r>
            <a:r>
              <a:rPr lang="pl-PL" altLang="zh-CN" dirty="0" smtClean="0"/>
              <a:t>=P(W1W2W3…Wn)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pl-PL" altLang="zh-CN" dirty="0" smtClean="0"/>
              <a:t>=</a:t>
            </a:r>
            <a:r>
              <a:rPr lang="pl-PL" altLang="zh-CN" dirty="0"/>
              <a:t>P(W1)P(W2|W1)P(W3|W1W2)…P(Wn|W1W2…Wn-1)</a:t>
            </a:r>
          </a:p>
          <a:p>
            <a:pPr marL="0" indent="0">
              <a:buNone/>
            </a:pPr>
            <a:r>
              <a:rPr lang="pl-PL" altLang="zh-CN" dirty="0"/>
              <a:t>        </a:t>
            </a:r>
            <a:r>
              <a:rPr lang="pl-PL" altLang="zh-CN" dirty="0" smtClean="0"/>
              <a:t>≈</a:t>
            </a:r>
            <a:r>
              <a:rPr lang="pl-PL" altLang="zh-CN" dirty="0"/>
              <a:t>P(W1)P(W2|W1)P(W3|W2)…P(Wn|Wn-1)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1727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" y="2327563"/>
            <a:ext cx="10515600" cy="2992618"/>
          </a:xfrm>
        </p:spPr>
      </p:pic>
      <p:sp>
        <p:nvSpPr>
          <p:cNvPr id="7" name="圆角矩形 6"/>
          <p:cNvSpPr/>
          <p:nvPr/>
        </p:nvSpPr>
        <p:spPr>
          <a:xfrm>
            <a:off x="4516581" y="2521528"/>
            <a:ext cx="1967346" cy="9975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08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/>
              <a:t>P(w|d) = sigma{ p(w|z)*p(z|d) </a:t>
            </a:r>
            <a:r>
              <a:rPr lang="en-US" altLang="zh-CN" dirty="0" smtClean="0"/>
              <a:t>}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Doc</a:t>
            </a:r>
          </a:p>
          <a:p>
            <a:pPr marL="0" indent="0">
              <a:buNone/>
            </a:pPr>
            <a:r>
              <a:rPr lang="en-US" altLang="zh-CN" dirty="0" smtClean="0"/>
              <a:t>|</a:t>
            </a:r>
          </a:p>
          <a:p>
            <a:pPr marL="0" indent="0">
              <a:buNone/>
            </a:pPr>
            <a:r>
              <a:rPr lang="en-US" altLang="zh-CN" dirty="0" smtClean="0"/>
              <a:t>----------------------------------------</a:t>
            </a:r>
          </a:p>
          <a:p>
            <a:pPr marL="0" indent="0">
              <a:buNone/>
            </a:pPr>
            <a:r>
              <a:rPr lang="en-US" altLang="zh-CN" dirty="0" smtClean="0"/>
              <a:t>|</a:t>
            </a:r>
            <a:r>
              <a:rPr lang="en-US" altLang="zh-CN" dirty="0"/>
              <a:t>                       | ...                     </a:t>
            </a:r>
            <a:r>
              <a:rPr lang="en-US" altLang="zh-CN" dirty="0" smtClean="0"/>
              <a:t>|</a:t>
            </a:r>
          </a:p>
          <a:p>
            <a:pPr marL="0" indent="0">
              <a:buNone/>
            </a:pPr>
            <a:r>
              <a:rPr lang="en-US" altLang="zh-CN" dirty="0" smtClean="0"/>
              <a:t>topic_1</a:t>
            </a:r>
            <a:r>
              <a:rPr lang="en-US" altLang="zh-CN" dirty="0"/>
              <a:t>            topic_2              </a:t>
            </a:r>
            <a:r>
              <a:rPr lang="en-US" altLang="zh-CN" dirty="0" smtClean="0"/>
              <a:t>topic_m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topic_i</a:t>
            </a:r>
          </a:p>
          <a:p>
            <a:pPr marL="0" indent="0">
              <a:buNone/>
            </a:pPr>
            <a:r>
              <a:rPr lang="en-US" altLang="zh-CN" dirty="0" smtClean="0"/>
              <a:t>|</a:t>
            </a:r>
          </a:p>
          <a:p>
            <a:pPr marL="0" indent="0">
              <a:buNone/>
            </a:pPr>
            <a:r>
              <a:rPr lang="en-US" altLang="zh-CN" dirty="0" smtClean="0"/>
              <a:t>----------------------------------------</a:t>
            </a:r>
          </a:p>
          <a:p>
            <a:pPr marL="0" indent="0">
              <a:buNone/>
            </a:pPr>
            <a:r>
              <a:rPr lang="en-US" altLang="zh-CN" dirty="0" smtClean="0"/>
              <a:t>|</a:t>
            </a:r>
            <a:r>
              <a:rPr lang="en-US" altLang="zh-CN" dirty="0"/>
              <a:t>                       | ...                     </a:t>
            </a:r>
            <a:r>
              <a:rPr lang="en-US" altLang="zh-CN" dirty="0" smtClean="0"/>
              <a:t>|</a:t>
            </a:r>
          </a:p>
          <a:p>
            <a:pPr marL="0" indent="0">
              <a:buNone/>
            </a:pPr>
            <a:r>
              <a:rPr lang="en-US" altLang="zh-CN" dirty="0" smtClean="0"/>
              <a:t>word_1</a:t>
            </a:r>
            <a:r>
              <a:rPr lang="en-US" altLang="zh-CN" dirty="0"/>
              <a:t>            word_2              word_n 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89" y="1386899"/>
            <a:ext cx="5800811" cy="47900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3425" y="2331244"/>
            <a:ext cx="1276350" cy="676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3425" y="3443793"/>
            <a:ext cx="1276350" cy="676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3425" y="4134103"/>
            <a:ext cx="1276350" cy="676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3425" y="5380688"/>
            <a:ext cx="1276350" cy="676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01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" y="2327563"/>
            <a:ext cx="10515600" cy="2992618"/>
          </a:xfrm>
        </p:spPr>
      </p:pic>
      <p:sp>
        <p:nvSpPr>
          <p:cNvPr id="7" name="圆角矩形 6"/>
          <p:cNvSpPr/>
          <p:nvPr/>
        </p:nvSpPr>
        <p:spPr>
          <a:xfrm>
            <a:off x="6913418" y="2507673"/>
            <a:ext cx="1967346" cy="9975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013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Automatic Labeling Topics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3846"/>
            <a:ext cx="10608300" cy="3081827"/>
          </a:xfrm>
        </p:spPr>
      </p:pic>
    </p:spTree>
    <p:extLst>
      <p:ext uri="{BB962C8B-B14F-4D97-AF65-F5344CB8AC3E}">
        <p14:creationId xmlns:p14="http://schemas.microsoft.com/office/powerpoint/2010/main" val="165481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7200" dirty="0" smtClean="0"/>
              <a:t>Convenient</a:t>
            </a:r>
          </a:p>
          <a:p>
            <a:pPr marL="0" indent="0" algn="ctr">
              <a:buNone/>
            </a:pPr>
            <a:r>
              <a:rPr lang="en-US" altLang="zh-CN" sz="7200" dirty="0" smtClean="0"/>
              <a:t>Flexible</a:t>
            </a:r>
          </a:p>
          <a:p>
            <a:pPr marL="0" indent="0" algn="ctr">
              <a:buNone/>
            </a:pPr>
            <a:r>
              <a:rPr lang="en-US" altLang="zh-CN" sz="7200" dirty="0" smtClean="0">
                <a:solidFill>
                  <a:srgbClr val="FF0000"/>
                </a:solidFill>
              </a:rPr>
              <a:t>Cost Saving</a:t>
            </a:r>
          </a:p>
          <a:p>
            <a:pPr marL="0" indent="0">
              <a:buNone/>
            </a:pPr>
            <a:endParaRPr lang="en-US" altLang="zh-CN" sz="7200" dirty="0"/>
          </a:p>
        </p:txBody>
      </p:sp>
    </p:spTree>
    <p:extLst>
      <p:ext uri="{BB962C8B-B14F-4D97-AF65-F5344CB8AC3E}">
        <p14:creationId xmlns:p14="http://schemas.microsoft.com/office/powerpoint/2010/main" val="996262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" y="2327563"/>
            <a:ext cx="10515600" cy="2992618"/>
          </a:xfrm>
        </p:spPr>
      </p:pic>
      <p:sp>
        <p:nvSpPr>
          <p:cNvPr id="7" name="圆角矩形 6"/>
          <p:cNvSpPr/>
          <p:nvPr/>
        </p:nvSpPr>
        <p:spPr>
          <a:xfrm>
            <a:off x="9386454" y="2466109"/>
            <a:ext cx="1967346" cy="9975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55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Rank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831999"/>
              </p:ext>
            </p:extLst>
          </p:nvPr>
        </p:nvGraphicFramePr>
        <p:xfrm>
          <a:off x="665020" y="1898070"/>
          <a:ext cx="11000506" cy="4364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551"/>
                <a:gridCol w="1001014"/>
                <a:gridCol w="1070234"/>
                <a:gridCol w="1150101"/>
                <a:gridCol w="1150101"/>
                <a:gridCol w="1150101"/>
                <a:gridCol w="1150101"/>
                <a:gridCol w="1150101"/>
                <a:gridCol w="1150101"/>
                <a:gridCol w="1150101"/>
              </a:tblGrid>
              <a:tr h="363682">
                <a:tc>
                  <a:txBody>
                    <a:bodyPr/>
                    <a:lstStyle/>
                    <a:p>
                      <a:pPr algn="l" fontAlgn="ctr"/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T1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T2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T3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T4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j-ea"/>
                          <a:ea typeface="+mj-ea"/>
                        </a:rPr>
                        <a:t>Tn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j-ea"/>
                          <a:ea typeface="+mj-ea"/>
                        </a:rPr>
                        <a:t>rn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j-ea"/>
                          <a:ea typeface="+mj-ea"/>
                        </a:rPr>
                        <a:t>Pr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123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Rank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78612"/>
              </p:ext>
            </p:extLst>
          </p:nvPr>
        </p:nvGraphicFramePr>
        <p:xfrm>
          <a:off x="665020" y="1898070"/>
          <a:ext cx="4099900" cy="4364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551"/>
                <a:gridCol w="1001014"/>
                <a:gridCol w="1070234"/>
                <a:gridCol w="1150101"/>
              </a:tblGrid>
              <a:tr h="363682">
                <a:tc>
                  <a:txBody>
                    <a:bodyPr/>
                    <a:lstStyle/>
                    <a:p>
                      <a:pPr algn="l" fontAlgn="ctr"/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T1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T2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T3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1.0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1.0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j-ea"/>
                          <a:ea typeface="+mj-ea"/>
                        </a:rPr>
                        <a:t>r6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u="none" strike="noStrike" dirty="0"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j-ea"/>
                          <a:ea typeface="+mj-ea"/>
                        </a:rPr>
                        <a:t>rn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1.0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62" y="1898070"/>
            <a:ext cx="21240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9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" y="2327563"/>
            <a:ext cx="10515600" cy="2992618"/>
          </a:xfrm>
        </p:spPr>
      </p:pic>
      <p:sp>
        <p:nvSpPr>
          <p:cNvPr id="7" name="圆角矩形 6"/>
          <p:cNvSpPr/>
          <p:nvPr/>
        </p:nvSpPr>
        <p:spPr>
          <a:xfrm>
            <a:off x="699654" y="4433455"/>
            <a:ext cx="1967346" cy="9975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65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Sentiment analysis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3103"/>
            <a:ext cx="6986754" cy="3415049"/>
          </a:xfrm>
        </p:spPr>
      </p:pic>
    </p:spTree>
    <p:extLst>
      <p:ext uri="{BB962C8B-B14F-4D97-AF65-F5344CB8AC3E}">
        <p14:creationId xmlns:p14="http://schemas.microsoft.com/office/powerpoint/2010/main" val="4195645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452255"/>
            <a:ext cx="10515600" cy="3724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8000" dirty="0" smtClean="0"/>
              <a:t>Thanks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9786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703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4000" b="1" baseline="30000" dirty="0"/>
              <a:t>Assessment Models(OSMM </a:t>
            </a:r>
            <a:r>
              <a:rPr lang="en-US" altLang="zh-CN" sz="4000" b="1" baseline="30000" dirty="0" smtClean="0"/>
              <a:t>Model,</a:t>
            </a:r>
            <a:r>
              <a:rPr lang="en-US" altLang="zh-CN" sz="4000" b="1" baseline="30000" dirty="0"/>
              <a:t> </a:t>
            </a:r>
            <a:r>
              <a:rPr lang="en-US" altLang="zh-CN" sz="4000" b="1" baseline="30000" dirty="0" err="1" smtClean="0"/>
              <a:t>OpenBRR</a:t>
            </a:r>
            <a:r>
              <a:rPr lang="en-US" altLang="zh-CN" sz="4000" b="1" baseline="30000" dirty="0" smtClean="0"/>
              <a:t>,</a:t>
            </a:r>
            <a:r>
              <a:rPr lang="en-US" altLang="zh-CN" sz="4000" b="1" baseline="30000" dirty="0"/>
              <a:t> </a:t>
            </a:r>
            <a:r>
              <a:rPr lang="en-US" altLang="zh-CN" sz="4000" b="1" baseline="30000" dirty="0" smtClean="0"/>
              <a:t>SQO-OSS)</a:t>
            </a:r>
          </a:p>
          <a:p>
            <a:r>
              <a:rPr lang="en-US" altLang="zh-CN" sz="4000" b="1" baseline="30000" dirty="0" smtClean="0"/>
              <a:t>Learning </a:t>
            </a:r>
            <a:r>
              <a:rPr lang="en-US" altLang="zh-CN" sz="4000" b="1" baseline="30000" dirty="0"/>
              <a:t>Assessment Models And Assess Software From user’s </a:t>
            </a:r>
            <a:r>
              <a:rPr lang="en-US" altLang="zh-CN" sz="4000" b="1" baseline="30000" dirty="0" smtClean="0"/>
              <a:t>reviews</a:t>
            </a:r>
          </a:p>
          <a:p>
            <a:r>
              <a:rPr lang="en-US" altLang="zh-CN" sz="4000" b="1" baseline="30000" dirty="0" smtClean="0"/>
              <a:t>Contributions</a:t>
            </a:r>
          </a:p>
          <a:p>
            <a:r>
              <a:rPr lang="en-US" altLang="zh-CN" sz="4000" b="1" baseline="30000" dirty="0" smtClean="0"/>
              <a:t>Methodology</a:t>
            </a:r>
          </a:p>
          <a:p>
            <a:r>
              <a:rPr lang="en-US" altLang="zh-CN" sz="4000" b="1" baseline="30000" dirty="0" err="1"/>
              <a:t>NaiveBayes</a:t>
            </a:r>
            <a:r>
              <a:rPr lang="zh-CN" altLang="en-US" sz="4000" b="1" baseline="30000" dirty="0"/>
              <a:t> </a:t>
            </a:r>
            <a:r>
              <a:rPr lang="en-US" altLang="zh-CN" sz="4000" b="1" baseline="30000" dirty="0" err="1" smtClean="0"/>
              <a:t>Classifity</a:t>
            </a:r>
            <a:endParaRPr lang="en-US" altLang="zh-CN" sz="4000" b="1" baseline="30000" dirty="0" smtClean="0"/>
          </a:p>
          <a:p>
            <a:r>
              <a:rPr lang="en-US" altLang="zh-CN" sz="4000" b="1" baseline="30000" dirty="0"/>
              <a:t>Latent </a:t>
            </a:r>
            <a:r>
              <a:rPr lang="en-US" altLang="zh-CN" sz="4000" b="1" baseline="30000" dirty="0" err="1"/>
              <a:t>Dirichlet</a:t>
            </a:r>
            <a:r>
              <a:rPr lang="en-US" altLang="zh-CN" sz="4000" b="1" baseline="30000" dirty="0"/>
              <a:t> </a:t>
            </a:r>
            <a:r>
              <a:rPr lang="en-US" altLang="zh-CN" sz="4000" b="1" baseline="30000" dirty="0" smtClean="0"/>
              <a:t>Allocation</a:t>
            </a:r>
          </a:p>
          <a:p>
            <a:r>
              <a:rPr lang="en-US" altLang="zh-CN" sz="4000" b="1" baseline="30000" dirty="0"/>
              <a:t>Automatic Labeling </a:t>
            </a:r>
            <a:r>
              <a:rPr lang="en-US" altLang="zh-CN" sz="4000" b="1" baseline="30000" dirty="0" smtClean="0"/>
              <a:t>Topics</a:t>
            </a:r>
          </a:p>
          <a:p>
            <a:r>
              <a:rPr lang="en-US" altLang="zh-CN" sz="4000" b="1" baseline="30000" dirty="0" smtClean="0"/>
              <a:t>Rank</a:t>
            </a:r>
          </a:p>
          <a:p>
            <a:pPr>
              <a:lnSpc>
                <a:spcPct val="100000"/>
              </a:lnSpc>
            </a:pPr>
            <a:r>
              <a:rPr lang="en-US" altLang="zh-CN" sz="4000" b="1" baseline="30000" dirty="0"/>
              <a:t>Sentiment analysis</a:t>
            </a:r>
          </a:p>
          <a:p>
            <a:endParaRPr lang="en-US" altLang="zh-CN" sz="4000" b="1" baseline="30000" dirty="0"/>
          </a:p>
          <a:p>
            <a:endParaRPr lang="en-US" altLang="zh-CN" sz="4000" b="1" baseline="30000" dirty="0"/>
          </a:p>
          <a:p>
            <a:endParaRPr lang="en-US" altLang="zh-CN" sz="4000" b="1" baseline="30000" dirty="0"/>
          </a:p>
          <a:p>
            <a:endParaRPr lang="zh-CN" altLang="en-US" sz="4000" b="1" baseline="30000" dirty="0"/>
          </a:p>
          <a:p>
            <a:endParaRPr lang="en-US" altLang="zh-CN" sz="4000" b="1" baseline="30000" dirty="0"/>
          </a:p>
        </p:txBody>
      </p:sp>
    </p:spTree>
    <p:extLst>
      <p:ext uri="{BB962C8B-B14F-4D97-AF65-F5344CB8AC3E}">
        <p14:creationId xmlns:p14="http://schemas.microsoft.com/office/powerpoint/2010/main" val="75193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Assessment Models for Open Source Software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aseline="30000" dirty="0"/>
              <a:t>Capgemini Open Source Maturity Model</a:t>
            </a:r>
          </a:p>
          <a:p>
            <a:r>
              <a:rPr lang="en-US" altLang="zh-CN" baseline="30000" dirty="0"/>
              <a:t>Evaluation Framework for Open Source Software</a:t>
            </a:r>
          </a:p>
          <a:p>
            <a:r>
              <a:rPr lang="en-US" altLang="zh-CN" baseline="30000" dirty="0"/>
              <a:t>A Model for Comparative Assessment of OpenSource Products</a:t>
            </a:r>
          </a:p>
          <a:p>
            <a:r>
              <a:rPr lang="en-US" altLang="zh-CN" baseline="30000" dirty="0"/>
              <a:t>Navica Open Source Maturity Model</a:t>
            </a:r>
          </a:p>
          <a:p>
            <a:r>
              <a:rPr lang="en-US" altLang="zh-CN" baseline="30000" dirty="0">
                <a:solidFill>
                  <a:srgbClr val="FF0000"/>
                </a:solidFill>
              </a:rPr>
              <a:t>Woods and Guliani’s OSMM</a:t>
            </a:r>
          </a:p>
          <a:p>
            <a:r>
              <a:rPr lang="en-US" altLang="zh-CN" baseline="30000" dirty="0">
                <a:solidFill>
                  <a:srgbClr val="FF0000"/>
                </a:solidFill>
              </a:rPr>
              <a:t>Open Business Readiness Rating (OpenBRR)</a:t>
            </a:r>
          </a:p>
          <a:p>
            <a:r>
              <a:rPr lang="en-US" altLang="zh-CN" baseline="30000" dirty="0"/>
              <a:t>Atos Origin Method for Qualification andSelection of Open Source Software (QSOS)</a:t>
            </a:r>
          </a:p>
          <a:p>
            <a:r>
              <a:rPr lang="en-US" altLang="zh-CN" baseline="30000" dirty="0"/>
              <a:t>Evaluation Criteria for Free/Open SourceSoftware Products</a:t>
            </a:r>
          </a:p>
          <a:p>
            <a:r>
              <a:rPr lang="en-US" altLang="zh-CN" baseline="30000" dirty="0"/>
              <a:t>A Quality Model for OSS Selection</a:t>
            </a:r>
          </a:p>
          <a:p>
            <a:r>
              <a:rPr lang="en-US" altLang="zh-CN" baseline="30000" dirty="0"/>
              <a:t>Selection Process of Open Source Software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392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Assessment Models for Open Source Software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baseline="30000" dirty="0" smtClean="0"/>
          </a:p>
          <a:p>
            <a:r>
              <a:rPr lang="en-US" altLang="zh-CN" baseline="30000" dirty="0" smtClean="0"/>
              <a:t>Observatory </a:t>
            </a:r>
            <a:r>
              <a:rPr lang="en-US" altLang="zh-CN" baseline="30000" dirty="0"/>
              <a:t>for Innovation and TechnologicalY ear Source </a:t>
            </a:r>
            <a:endParaRPr lang="en-US" altLang="zh-CN" baseline="30000" dirty="0" smtClean="0"/>
          </a:p>
          <a:p>
            <a:r>
              <a:rPr lang="en-US" altLang="zh-CN" baseline="30000" dirty="0" smtClean="0"/>
              <a:t>Notransfer </a:t>
            </a:r>
            <a:r>
              <a:rPr lang="en-US" altLang="zh-CN" baseline="30000" dirty="0"/>
              <a:t>on Open Source software (</a:t>
            </a:r>
            <a:r>
              <a:rPr lang="en-US" altLang="zh-CN" baseline="30000" dirty="0" smtClean="0"/>
              <a:t>OITOS)</a:t>
            </a:r>
          </a:p>
          <a:p>
            <a:r>
              <a:rPr lang="en-US" altLang="zh-CN" baseline="30000" dirty="0" smtClean="0"/>
              <a:t>Framework </a:t>
            </a:r>
            <a:r>
              <a:rPr lang="en-US" altLang="zh-CN" baseline="30000" dirty="0"/>
              <a:t>for OS Critical Systems Evaluation (FOCSE</a:t>
            </a:r>
            <a:r>
              <a:rPr lang="en-US" altLang="zh-CN" baseline="30000" dirty="0" smtClean="0"/>
              <a:t>)</a:t>
            </a:r>
          </a:p>
          <a:p>
            <a:r>
              <a:rPr lang="en-US" altLang="zh-CN" baseline="30000" dirty="0" smtClean="0"/>
              <a:t>Balanced </a:t>
            </a:r>
            <a:r>
              <a:rPr lang="en-US" altLang="zh-CN" baseline="30000" dirty="0"/>
              <a:t>Scorecards for </a:t>
            </a:r>
            <a:r>
              <a:rPr lang="en-US" altLang="zh-CN" baseline="30000" dirty="0" smtClean="0"/>
              <a:t>OSS</a:t>
            </a:r>
          </a:p>
          <a:p>
            <a:r>
              <a:rPr lang="en-US" altLang="zh-CN" baseline="30000" dirty="0">
                <a:solidFill>
                  <a:srgbClr val="FF0000"/>
                </a:solidFill>
              </a:rPr>
              <a:t>Software Quality Observatory for Open SourceSoftware (SQO-OSS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)</a:t>
            </a:r>
            <a:endParaRPr lang="en-US" altLang="zh-CN" baseline="30000" dirty="0" smtClean="0"/>
          </a:p>
          <a:p>
            <a:r>
              <a:rPr lang="en-US" altLang="zh-CN" baseline="30000" dirty="0" smtClean="0"/>
              <a:t>Evaluating </a:t>
            </a:r>
            <a:r>
              <a:rPr lang="en-US" altLang="zh-CN" baseline="30000" dirty="0"/>
              <a:t>OSS through </a:t>
            </a:r>
            <a:r>
              <a:rPr lang="en-US" altLang="zh-CN" baseline="30000" dirty="0" smtClean="0"/>
              <a:t>Prototyping</a:t>
            </a:r>
          </a:p>
          <a:p>
            <a:r>
              <a:rPr lang="en-US" altLang="zh-CN" baseline="30000" dirty="0" smtClean="0"/>
              <a:t>A </a:t>
            </a:r>
            <a:r>
              <a:rPr lang="en-US" altLang="zh-CN" baseline="30000" dirty="0"/>
              <a:t>Comprehensive Approach for Assessing OpenSource </a:t>
            </a:r>
            <a:r>
              <a:rPr lang="en-US" altLang="zh-CN" baseline="30000" dirty="0" smtClean="0"/>
              <a:t>Projects</a:t>
            </a:r>
          </a:p>
          <a:p>
            <a:r>
              <a:rPr lang="en-US" altLang="zh-CN" baseline="30000" dirty="0" smtClean="0"/>
              <a:t>An </a:t>
            </a:r>
            <a:r>
              <a:rPr lang="en-US" altLang="zh-CN" baseline="30000" dirty="0"/>
              <a:t>operational approach for selecting open sourcecomponents in a software development </a:t>
            </a:r>
            <a:r>
              <a:rPr lang="en-US" altLang="zh-CN" baseline="30000" dirty="0" smtClean="0"/>
              <a:t>project</a:t>
            </a:r>
          </a:p>
          <a:p>
            <a:r>
              <a:rPr lang="en-US" altLang="zh-CN" baseline="30000" dirty="0"/>
              <a:t>Open Business Quality Rating (OpenBQR</a:t>
            </a:r>
            <a:r>
              <a:rPr lang="en-US" altLang="zh-CN" baseline="30000" dirty="0" smtClean="0"/>
              <a:t>)</a:t>
            </a:r>
          </a:p>
          <a:p>
            <a:r>
              <a:rPr lang="en-US" altLang="zh-CN" baseline="30000" dirty="0" smtClean="0"/>
              <a:t>QualiPSo </a:t>
            </a:r>
            <a:r>
              <a:rPr lang="en-US" altLang="zh-CN" baseline="30000" dirty="0"/>
              <a:t>trustworthiness </a:t>
            </a:r>
            <a:r>
              <a:rPr lang="en-US" altLang="zh-CN" baseline="30000" dirty="0" smtClean="0"/>
              <a:t>model</a:t>
            </a:r>
          </a:p>
          <a:p>
            <a:r>
              <a:rPr lang="en-US" altLang="zh-CN" baseline="30000" dirty="0" smtClean="0"/>
              <a:t>OpenSource </a:t>
            </a:r>
            <a:r>
              <a:rPr lang="en-US" altLang="zh-CN" baseline="30000" dirty="0"/>
              <a:t>Maturity Model (</a:t>
            </a:r>
            <a:r>
              <a:rPr lang="en-US" altLang="zh-CN" baseline="30000" dirty="0" smtClean="0"/>
              <a:t>OMM)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99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The OSMM</a:t>
            </a:r>
            <a:r>
              <a:rPr lang="zh-CN" altLang="en-US" b="1" dirty="0"/>
              <a:t>（</a:t>
            </a:r>
            <a:r>
              <a:rPr lang="en-US" altLang="zh-CN" b="1" dirty="0"/>
              <a:t>Open Source Maturity Model </a:t>
            </a:r>
            <a:r>
              <a:rPr lang="zh-CN" altLang="en-US" b="1" dirty="0"/>
              <a:t>）</a:t>
            </a:r>
            <a:r>
              <a:rPr lang="en-US" altLang="zh-CN" b="1" dirty="0"/>
              <a:t> model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OSMM is designed to enable organizations to evaluate open source products and understand whether a product can fulfill the organization's requirements.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Product software,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Support,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Documentation,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Training,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Product integrations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Professional services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9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three phases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Assess vital product elements for maturity and assign a maturity </a:t>
            </a:r>
            <a:r>
              <a:rPr lang="en-US" altLang="zh-CN" dirty="0">
                <a:solidFill>
                  <a:srgbClr val="FF0000"/>
                </a:solidFill>
              </a:rPr>
              <a:t>score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Define </a:t>
            </a:r>
            <a:r>
              <a:rPr lang="en-US" altLang="zh-CN" dirty="0"/>
              <a:t>a </a:t>
            </a:r>
            <a:r>
              <a:rPr lang="en-US" altLang="zh-CN" dirty="0">
                <a:solidFill>
                  <a:srgbClr val="FF0000"/>
                </a:solidFill>
              </a:rPr>
              <a:t>weight</a:t>
            </a:r>
            <a:r>
              <a:rPr lang="en-US" altLang="zh-CN" dirty="0"/>
              <a:t>ing for each element based on the organization's requirements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Calculate </a:t>
            </a:r>
            <a:r>
              <a:rPr lang="en-US" altLang="zh-CN" dirty="0"/>
              <a:t>the </a:t>
            </a:r>
            <a:r>
              <a:rPr lang="en-US" altLang="zh-CN" dirty="0" smtClean="0"/>
              <a:t>product‘s </a:t>
            </a:r>
            <a:r>
              <a:rPr lang="en-US" altLang="zh-CN" dirty="0"/>
              <a:t>overall maturity </a:t>
            </a:r>
            <a:r>
              <a:rPr lang="en-US" altLang="zh-CN" dirty="0" smtClean="0"/>
              <a:t>score(</a:t>
            </a:r>
            <a:r>
              <a:rPr lang="en-US" altLang="zh-CN" dirty="0" smtClean="0">
                <a:solidFill>
                  <a:srgbClr val="FF0000"/>
                </a:solidFill>
              </a:rPr>
              <a:t>score*weight</a:t>
            </a:r>
            <a:r>
              <a:rPr lang="en-US" altLang="zh-CN" dirty="0" smtClean="0"/>
              <a:t>).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09" y="3660983"/>
            <a:ext cx="9164782" cy="31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Disadvantage</a:t>
            </a:r>
            <a:r>
              <a:rPr lang="zh-CN" altLang="en-US" dirty="0" smtClean="0"/>
              <a:t>：</a:t>
            </a:r>
            <a:r>
              <a:rPr lang="en-US" altLang="zh-CN" dirty="0"/>
              <a:t> covering a wide range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53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1674</Words>
  <Application>Microsoft Office PowerPoint</Application>
  <PresentationFormat>宽屏</PresentationFormat>
  <Paragraphs>388</Paragraphs>
  <Slides>35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宋体</vt:lpstr>
      <vt:lpstr>Arial</vt:lpstr>
      <vt:lpstr>Calibri</vt:lpstr>
      <vt:lpstr>Calibri Light</vt:lpstr>
      <vt:lpstr>Office 主题</vt:lpstr>
      <vt:lpstr>Assessment Models for Open Source Software</vt:lpstr>
      <vt:lpstr>PowerPoint 演示文稿</vt:lpstr>
      <vt:lpstr>PowerPoint 演示文稿</vt:lpstr>
      <vt:lpstr>Outline</vt:lpstr>
      <vt:lpstr>Assessment Models for Open Source Software</vt:lpstr>
      <vt:lpstr>Assessment Models for Open Source Software</vt:lpstr>
      <vt:lpstr>The OSMM（Open Source Maturity Model ） model</vt:lpstr>
      <vt:lpstr>three phases</vt:lpstr>
      <vt:lpstr>Conclusion</vt:lpstr>
      <vt:lpstr>The Open Business Readiness Rating (OpenBRR)</vt:lpstr>
      <vt:lpstr>PowerPoint 演示文稿</vt:lpstr>
      <vt:lpstr>The process of assessment</vt:lpstr>
      <vt:lpstr>Conclusion</vt:lpstr>
      <vt:lpstr>The SQO-OSS quality model</vt:lpstr>
      <vt:lpstr>The SQO-OSS quality model</vt:lpstr>
      <vt:lpstr>Step</vt:lpstr>
      <vt:lpstr>Evaluation Process</vt:lpstr>
      <vt:lpstr>conclusion</vt:lpstr>
      <vt:lpstr>PowerPoint 演示文稿</vt:lpstr>
      <vt:lpstr>PowerPoint 演示文稿</vt:lpstr>
      <vt:lpstr>Contributions</vt:lpstr>
      <vt:lpstr>Methodology</vt:lpstr>
      <vt:lpstr>Methodology</vt:lpstr>
      <vt:lpstr>NaiveBayes Classifity</vt:lpstr>
      <vt:lpstr>N Gram</vt:lpstr>
      <vt:lpstr>Methodology</vt:lpstr>
      <vt:lpstr>Topic model</vt:lpstr>
      <vt:lpstr>Methodology</vt:lpstr>
      <vt:lpstr>Automatic Labeling Topics</vt:lpstr>
      <vt:lpstr>Methodology</vt:lpstr>
      <vt:lpstr>Rank</vt:lpstr>
      <vt:lpstr>Rank</vt:lpstr>
      <vt:lpstr>Methodology</vt:lpstr>
      <vt:lpstr>Sentiment analysis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SQO-OSS quality model: measurement based open source software evaluation</dc:title>
  <dc:creator>renai</dc:creator>
  <cp:lastModifiedBy>rename</cp:lastModifiedBy>
  <cp:revision>108</cp:revision>
  <dcterms:created xsi:type="dcterms:W3CDTF">2015-04-25T03:07:09Z</dcterms:created>
  <dcterms:modified xsi:type="dcterms:W3CDTF">2015-10-08T00:54:14Z</dcterms:modified>
</cp:coreProperties>
</file>