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56" r:id="rId1"/>
  </p:sldMasterIdLst>
  <p:notesMasterIdLst>
    <p:notesMasterId r:id="rId22"/>
  </p:notesMasterIdLst>
  <p:handoutMasterIdLst>
    <p:handoutMasterId r:id="rId23"/>
  </p:handoutMasterIdLst>
  <p:sldIdLst>
    <p:sldId id="256" r:id="rId2"/>
    <p:sldId id="327" r:id="rId3"/>
    <p:sldId id="328" r:id="rId4"/>
    <p:sldId id="280" r:id="rId5"/>
    <p:sldId id="329" r:id="rId6"/>
    <p:sldId id="283" r:id="rId7"/>
    <p:sldId id="331" r:id="rId8"/>
    <p:sldId id="330" r:id="rId9"/>
    <p:sldId id="284" r:id="rId10"/>
    <p:sldId id="333" r:id="rId11"/>
    <p:sldId id="332" r:id="rId12"/>
    <p:sldId id="334" r:id="rId13"/>
    <p:sldId id="285" r:id="rId14"/>
    <p:sldId id="335" r:id="rId15"/>
    <p:sldId id="336" r:id="rId16"/>
    <p:sldId id="314" r:id="rId17"/>
    <p:sldId id="338" r:id="rId18"/>
    <p:sldId id="315" r:id="rId19"/>
    <p:sldId id="339" r:id="rId20"/>
    <p:sldId id="319" r:id="rId2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用户" initials="Office" lastIdx="0" clrIdx="0">
    <p:extLst>
      <p:ext uri="{19B8F6BF-5375-455C-9EA6-DF929625EA0E}">
        <p15:presenceInfo xmlns:p15="http://schemas.microsoft.com/office/powerpoint/2012/main" userId="" providerId=""/>
      </p:ext>
    </p:extLst>
  </p:cmAuthor>
  <p:cmAuthor id="2" name="Microsoft Office 用户" initials="Office [2]" lastIdx="0" clrIdx="1">
    <p:extLst>
      <p:ext uri="{19B8F6BF-5375-455C-9EA6-DF929625EA0E}">
        <p15:presenceInfo xmlns:p15="http://schemas.microsoft.com/office/powerpoint/2012/main" userId="" providerId="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580" autoAdjust="0"/>
  </p:normalViewPr>
  <p:slideViewPr>
    <p:cSldViewPr>
      <p:cViewPr varScale="1">
        <p:scale>
          <a:sx n="121" d="100"/>
          <a:sy n="121" d="100"/>
        </p:scale>
        <p:origin x="1360" y="184"/>
      </p:cViewPr>
      <p:guideLst>
        <p:guide orient="horz" pos="217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页眉占位符 4300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buFont typeface="Arial" charset="0"/>
              <a:buNone/>
              <a:defRPr sz="12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日期占位符 43010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 eaLnBrk="1" hangingPunct="1">
              <a:buFont typeface="Arial" charset="0"/>
              <a:buNone/>
              <a:defRPr sz="12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页脚占位符 43011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eaLnBrk="1" hangingPunct="1">
              <a:buFont typeface="Arial" charset="0"/>
              <a:buNone/>
              <a:defRPr sz="12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灯片编号占位符 43012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r" eaLnBrk="1" hangingPunct="1">
              <a:buFont typeface="Arial" charset="0"/>
              <a:buNone/>
              <a:defRPr sz="1200" noProof="1">
                <a:latin typeface="Arial" panose="020B0604020202020204" pitchFamily="34" charset="0"/>
                <a:ea typeface="Arial" panose="020B0604020202020204" pitchFamily="34" charset="0"/>
                <a:cs typeface="+mn-ea"/>
              </a:defRPr>
            </a:lvl1pPr>
          </a:lstStyle>
          <a:p>
            <a:pPr>
              <a:defRPr/>
            </a:pPr>
            <a:fld id="{81086DDC-EFB6-D84A-91A5-2D36D8FBC795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66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页眉占位符 5017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buFont typeface="Arial" charset="0"/>
              <a:buNone/>
              <a:defRPr sz="12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日期占位符 50178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 eaLnBrk="1" hangingPunct="1">
              <a:buFont typeface="Arial" charset="0"/>
              <a:buNone/>
              <a:defRPr sz="12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幻灯片图像占位符 50179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01" name="文本占位符 50180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50182" name="页脚占位符 50181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eaLnBrk="1" hangingPunct="1">
              <a:buFont typeface="Arial" charset="0"/>
              <a:buNone/>
              <a:defRPr sz="12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灯片编号占位符 50182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r" eaLnBrk="1" hangingPunct="1">
              <a:buFont typeface="Arial" charset="0"/>
              <a:buNone/>
              <a:defRPr sz="1200" noProof="1">
                <a:latin typeface="Arial" panose="020B0604020202020204" pitchFamily="34" charset="0"/>
                <a:ea typeface="Arial" panose="020B0604020202020204" pitchFamily="34" charset="0"/>
                <a:cs typeface="+mn-ea"/>
              </a:defRPr>
            </a:lvl1pPr>
          </a:lstStyle>
          <a:p>
            <a:pPr>
              <a:defRPr/>
            </a:pPr>
            <a:fld id="{4849CD05-ED10-1E46-9097-676FCD76EBE7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48258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</a:defRPr>
    </a:lvl1pPr>
    <a:lvl2pPr marL="457200" lvl="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</a:defRPr>
    </a:lvl2pPr>
    <a:lvl3pPr marL="914400" lvl="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</a:defRPr>
    </a:lvl3pPr>
    <a:lvl4pPr marL="1371600" lvl="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</a:defRPr>
    </a:lvl4pPr>
    <a:lvl5pPr marL="1828800" lvl="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kumimoji="1" lang="zh-CN" altLang="en-US">
              <a:latin typeface="Arial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6CC50C-E0CF-BE41-8EA3-989E0A460089}" type="slidenum">
              <a:rPr lang="en-US" smtClean="0"/>
              <a:pPr>
                <a:defRPr/>
              </a:pPr>
              <a:t>1</a:t>
            </a:fld>
            <a:endParaRPr lang="en-US"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549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5120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34818" name="文本占位符 5120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zh-CN">
              <a:latin typeface="Arial" charset="0"/>
            </a:endParaRPr>
          </a:p>
        </p:txBody>
      </p:sp>
      <p:sp>
        <p:nvSpPr>
          <p:cNvPr id="34819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10ED43C-DBE8-CB42-A48E-44E572CB95BD}" type="slidenum">
              <a:rPr altLang="en-US">
                <a:ea typeface="Arial" charset="0"/>
                <a:cs typeface="Arial" charset="0"/>
              </a:rPr>
              <a:pPr/>
              <a:t>13</a:t>
            </a:fld>
            <a:endParaRPr altLang="en-US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96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5120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34818" name="文本占位符 5120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zh-CN">
              <a:latin typeface="Arial" charset="0"/>
            </a:endParaRPr>
          </a:p>
        </p:txBody>
      </p:sp>
      <p:sp>
        <p:nvSpPr>
          <p:cNvPr id="34819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10ED43C-DBE8-CB42-A48E-44E572CB95BD}" type="slidenum">
              <a:rPr altLang="en-US">
                <a:ea typeface="Arial" charset="0"/>
                <a:cs typeface="Arial" charset="0"/>
              </a:rPr>
              <a:pPr/>
              <a:t>14</a:t>
            </a:fld>
            <a:endParaRPr altLang="en-US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254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5120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34818" name="文本占位符 5120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zh-CN">
              <a:latin typeface="Arial" charset="0"/>
            </a:endParaRPr>
          </a:p>
        </p:txBody>
      </p:sp>
      <p:sp>
        <p:nvSpPr>
          <p:cNvPr id="34819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10ED43C-DBE8-CB42-A48E-44E572CB95BD}" type="slidenum">
              <a:rPr altLang="en-US">
                <a:ea typeface="Arial" charset="0"/>
                <a:cs typeface="Arial" charset="0"/>
              </a:rPr>
              <a:pPr/>
              <a:t>15</a:t>
            </a:fld>
            <a:endParaRPr altLang="en-US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747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529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zh-CN" altLang="en-US">
                <a:latin typeface="Arial" charset="0"/>
                <a:ea typeface="宋体" charset="0"/>
              </a:rPr>
              <a:t>为了学习主题的分布和从用户的</a:t>
            </a:r>
            <a:r>
              <a:rPr lang="en-US" altLang="zh-CN">
                <a:latin typeface="Arial" charset="0"/>
                <a:ea typeface="宋体" charset="0"/>
              </a:rPr>
              <a:t>profile</a:t>
            </a:r>
            <a:r>
              <a:rPr lang="zh-CN" altLang="en-US">
                <a:latin typeface="Arial" charset="0"/>
                <a:ea typeface="宋体" charset="0"/>
              </a:rPr>
              <a:t>中创建主题的概率，使用吉布斯采样进行估计</a:t>
            </a:r>
          </a:p>
          <a:p>
            <a:pPr eaLnBrk="1" hangingPunct="1"/>
            <a:r>
              <a:rPr lang="zh-CN" altLang="en-US">
                <a:latin typeface="Arial" charset="0"/>
                <a:ea typeface="宋体" charset="0"/>
              </a:rPr>
              <a:t>如果是</a:t>
            </a:r>
            <a:r>
              <a:rPr lang="en-US" altLang="zh-CN">
                <a:latin typeface="Arial" charset="0"/>
                <a:ea typeface="宋体" charset="0"/>
              </a:rPr>
              <a:t>vote up,</a:t>
            </a:r>
            <a:r>
              <a:rPr lang="zh-CN" altLang="en-US">
                <a:latin typeface="Arial" charset="0"/>
                <a:ea typeface="宋体" charset="0"/>
              </a:rPr>
              <a:t>分数加</a:t>
            </a:r>
            <a:r>
              <a:rPr lang="en-US" altLang="zh-CN">
                <a:latin typeface="Arial" charset="0"/>
                <a:ea typeface="宋体" charset="0"/>
              </a:rPr>
              <a:t>10</a:t>
            </a:r>
            <a:r>
              <a:rPr lang="zh-CN" altLang="en-US">
                <a:latin typeface="Arial" charset="0"/>
                <a:ea typeface="宋体" charset="0"/>
              </a:rPr>
              <a:t>；如果是</a:t>
            </a:r>
            <a:r>
              <a:rPr lang="en-US" altLang="zh-CN">
                <a:latin typeface="Arial" charset="0"/>
                <a:ea typeface="宋体" charset="0"/>
              </a:rPr>
              <a:t>vote down,</a:t>
            </a:r>
            <a:r>
              <a:rPr lang="zh-CN" altLang="en-US">
                <a:latin typeface="Arial" charset="0"/>
                <a:ea typeface="宋体" charset="0"/>
              </a:rPr>
              <a:t>分数减</a:t>
            </a:r>
            <a:r>
              <a:rPr lang="en-US" altLang="zh-CN">
                <a:latin typeface="Arial" charset="0"/>
                <a:ea typeface="宋体" charset="0"/>
              </a:rPr>
              <a:t>2</a:t>
            </a:r>
            <a:r>
              <a:rPr lang="zh-CN" altLang="en-US">
                <a:latin typeface="Arial" charset="0"/>
                <a:ea typeface="宋体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616649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529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zh-CN" altLang="en-US">
                <a:latin typeface="Arial" charset="0"/>
                <a:ea typeface="宋体" charset="0"/>
              </a:rPr>
              <a:t>为了学习主题的分布和从用户的</a:t>
            </a:r>
            <a:r>
              <a:rPr lang="en-US" altLang="zh-CN">
                <a:latin typeface="Arial" charset="0"/>
                <a:ea typeface="宋体" charset="0"/>
              </a:rPr>
              <a:t>profile</a:t>
            </a:r>
            <a:r>
              <a:rPr lang="zh-CN" altLang="en-US">
                <a:latin typeface="Arial" charset="0"/>
                <a:ea typeface="宋体" charset="0"/>
              </a:rPr>
              <a:t>中创建主题的概率，使用吉布斯采样进行估计</a:t>
            </a:r>
          </a:p>
          <a:p>
            <a:pPr eaLnBrk="1" hangingPunct="1"/>
            <a:r>
              <a:rPr lang="zh-CN" altLang="en-US">
                <a:latin typeface="Arial" charset="0"/>
                <a:ea typeface="宋体" charset="0"/>
              </a:rPr>
              <a:t>如果是</a:t>
            </a:r>
            <a:r>
              <a:rPr lang="en-US" altLang="zh-CN">
                <a:latin typeface="Arial" charset="0"/>
                <a:ea typeface="宋体" charset="0"/>
              </a:rPr>
              <a:t>vote up,</a:t>
            </a:r>
            <a:r>
              <a:rPr lang="zh-CN" altLang="en-US">
                <a:latin typeface="Arial" charset="0"/>
                <a:ea typeface="宋体" charset="0"/>
              </a:rPr>
              <a:t>分数加</a:t>
            </a:r>
            <a:r>
              <a:rPr lang="en-US" altLang="zh-CN">
                <a:latin typeface="Arial" charset="0"/>
                <a:ea typeface="宋体" charset="0"/>
              </a:rPr>
              <a:t>10</a:t>
            </a:r>
            <a:r>
              <a:rPr lang="zh-CN" altLang="en-US">
                <a:latin typeface="Arial" charset="0"/>
                <a:ea typeface="宋体" charset="0"/>
              </a:rPr>
              <a:t>；如果是</a:t>
            </a:r>
            <a:r>
              <a:rPr lang="en-US" altLang="zh-CN">
                <a:latin typeface="Arial" charset="0"/>
                <a:ea typeface="宋体" charset="0"/>
              </a:rPr>
              <a:t>vote down,</a:t>
            </a:r>
            <a:r>
              <a:rPr lang="zh-CN" altLang="en-US">
                <a:latin typeface="Arial" charset="0"/>
                <a:ea typeface="宋体" charset="0"/>
              </a:rPr>
              <a:t>分数减</a:t>
            </a:r>
            <a:r>
              <a:rPr lang="en-US" altLang="zh-CN">
                <a:latin typeface="Arial" charset="0"/>
                <a:ea typeface="宋体" charset="0"/>
              </a:rPr>
              <a:t>2</a:t>
            </a:r>
            <a:r>
              <a:rPr lang="zh-CN" altLang="en-US">
                <a:latin typeface="Arial" charset="0"/>
                <a:ea typeface="宋体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803246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734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latin typeface="Arial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9185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734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latin typeface="Arial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370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1843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zh-CN">
              <a:latin typeface="Arial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736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5120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24578" name="文本占位符 5120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zh-CN">
              <a:latin typeface="Arial" charset="0"/>
            </a:endParaRPr>
          </a:p>
        </p:txBody>
      </p:sp>
      <p:sp>
        <p:nvSpPr>
          <p:cNvPr id="24579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F83C610-8B8F-8D46-B58F-81C1AF8B511E}" type="slidenum">
              <a:rPr altLang="en-US">
                <a:ea typeface="Arial" charset="0"/>
                <a:cs typeface="Arial" charset="0"/>
              </a:rPr>
              <a:pPr/>
              <a:t>6</a:t>
            </a:fld>
            <a:endParaRPr altLang="en-US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911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5120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26626" name="文本占位符 51202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>
              <a:latin typeface="Arial" charset="0"/>
            </a:endParaRPr>
          </a:p>
        </p:txBody>
      </p:sp>
      <p:sp>
        <p:nvSpPr>
          <p:cNvPr id="26627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9893853-2B95-BD48-B951-E5C393211D3C}" type="slidenum">
              <a:rPr altLang="en-US">
                <a:ea typeface="Arial" charset="0"/>
                <a:cs typeface="Arial" charset="0"/>
              </a:rPr>
              <a:pPr/>
              <a:t>7</a:t>
            </a:fld>
            <a:endParaRPr altLang="en-US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93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5120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28674" name="文本占位符 51202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>
              <a:latin typeface="Arial" charset="0"/>
            </a:endParaRPr>
          </a:p>
        </p:txBody>
      </p:sp>
      <p:sp>
        <p:nvSpPr>
          <p:cNvPr id="28675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102D347-A558-E64D-B622-EF63AA13BE94}" type="slidenum">
              <a:rPr altLang="en-US">
                <a:ea typeface="Arial" charset="0"/>
                <a:cs typeface="Arial" charset="0"/>
              </a:rPr>
              <a:pPr/>
              <a:t>8</a:t>
            </a:fld>
            <a:endParaRPr altLang="en-US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468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5120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30722" name="文本占位符 5120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zh-CN">
              <a:latin typeface="Arial" charset="0"/>
            </a:endParaRPr>
          </a:p>
        </p:txBody>
      </p:sp>
      <p:sp>
        <p:nvSpPr>
          <p:cNvPr id="30723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2259EA5-80BD-1D46-9837-1C5206155AEC}" type="slidenum">
              <a:rPr altLang="en-US">
                <a:ea typeface="Arial" charset="0"/>
                <a:cs typeface="Arial" charset="0"/>
              </a:rPr>
              <a:pPr/>
              <a:t>9</a:t>
            </a:fld>
            <a:endParaRPr altLang="en-US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62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5120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32770" name="文本占位符 51202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>
              <a:latin typeface="Arial" charset="0"/>
            </a:endParaRPr>
          </a:p>
        </p:txBody>
      </p:sp>
      <p:sp>
        <p:nvSpPr>
          <p:cNvPr id="32771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2918C78-00E9-9448-9715-D2BDF4E94A4D}" type="slidenum">
              <a:rPr altLang="en-US">
                <a:ea typeface="Arial" charset="0"/>
                <a:cs typeface="Arial" charset="0"/>
              </a:rPr>
              <a:pPr/>
              <a:t>10</a:t>
            </a:fld>
            <a:endParaRPr altLang="en-US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254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5120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32770" name="文本占位符 51202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>
              <a:latin typeface="Arial" charset="0"/>
            </a:endParaRPr>
          </a:p>
        </p:txBody>
      </p:sp>
      <p:sp>
        <p:nvSpPr>
          <p:cNvPr id="32771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2918C78-00E9-9448-9715-D2BDF4E94A4D}" type="slidenum">
              <a:rPr altLang="en-US">
                <a:ea typeface="Arial" charset="0"/>
                <a:cs typeface="Arial" charset="0"/>
              </a:rPr>
              <a:pPr/>
              <a:t>11</a:t>
            </a:fld>
            <a:endParaRPr altLang="en-US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498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5120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32770" name="文本占位符 51202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>
              <a:latin typeface="Arial" charset="0"/>
            </a:endParaRPr>
          </a:p>
        </p:txBody>
      </p:sp>
      <p:sp>
        <p:nvSpPr>
          <p:cNvPr id="32771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2918C78-00E9-9448-9715-D2BDF4E94A4D}" type="slidenum">
              <a:rPr altLang="en-US">
                <a:ea typeface="Arial" charset="0"/>
                <a:cs typeface="Arial" charset="0"/>
              </a:rPr>
              <a:pPr/>
              <a:t>12</a:t>
            </a:fld>
            <a:endParaRPr altLang="en-US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906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12294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endParaRPr lang="zh-CN" altLang="en-US" smtClean="0"/>
          </a:p>
        </p:txBody>
      </p:sp>
      <p:sp>
        <p:nvSpPr>
          <p:cNvPr id="5" name="直接连接符 12295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0" name="标题 12289"/>
          <p:cNvSpPr>
            <a:spLocks noGrp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lvl="0">
              <a:defRPr sz="5000" kern="1200"/>
            </a:lvl1pPr>
          </a:lstStyle>
          <a:p>
            <a:pPr lvl="0"/>
            <a:r>
              <a:rPr lang="en-US" altLang="en-US" noProof="1"/>
              <a:t>Click to edit Master title style</a:t>
            </a:r>
          </a:p>
        </p:txBody>
      </p:sp>
      <p:sp>
        <p:nvSpPr>
          <p:cNvPr id="12291" name="副标题 12290"/>
          <p:cNvSpPr>
            <a:spLocks noGrp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>
              <a:buNone/>
              <a:defRPr sz="2800" kern="1200"/>
            </a:lvl1pPr>
            <a:lvl2pPr marL="344805" lvl="1" indent="-344805" algn="ctr">
              <a:buNone/>
              <a:defRPr sz="2800" kern="1200"/>
            </a:lvl2pPr>
            <a:lvl3pPr marL="671830" lvl="2" indent="-671830" algn="ctr">
              <a:buNone/>
              <a:defRPr sz="2800" kern="1200"/>
            </a:lvl3pPr>
            <a:lvl4pPr marL="1024255" lvl="3" indent="-1024255" algn="ctr">
              <a:buNone/>
              <a:defRPr sz="2800" kern="1200"/>
            </a:lvl4pPr>
            <a:lvl5pPr marL="1341755" lvl="4" indent="-1341755" algn="ctr">
              <a:buNone/>
              <a:defRPr sz="2800" kern="1200"/>
            </a:lvl5pPr>
          </a:lstStyle>
          <a:p>
            <a:pPr lvl="0"/>
            <a:r>
              <a:rPr lang="en-US" altLang="en-US" noProof="1"/>
              <a:t>Click to edit Master subtitle style</a:t>
            </a:r>
          </a:p>
        </p:txBody>
      </p:sp>
      <p:sp>
        <p:nvSpPr>
          <p:cNvPr id="6" name="日期占位符 1229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页脚占位符 12292"/>
          <p:cNvSpPr>
            <a:spLocks noGrp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灯片编号占位符 12293"/>
          <p:cNvSpPr>
            <a:spLocks noGrp="1"/>
          </p:cNvSpPr>
          <p:nvPr>
            <p:ph type="sldNum" sz="quarter" idx="12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latin typeface="Garamond" charset="0"/>
                <a:ea typeface="Arial" charset="0"/>
                <a:cs typeface="Arial" charset="0"/>
              </a:defRPr>
            </a:lvl1pPr>
          </a:lstStyle>
          <a:p>
            <a:fld id="{5144CFE8-BE4A-7748-98D3-8318C8716A03}" type="slidenum">
              <a:rPr altLang="en-US"/>
              <a:pPr/>
              <a:t>‹#›</a:t>
            </a:fld>
            <a:endParaRPr altLang="en-US"/>
          </a:p>
        </p:txBody>
      </p:sp>
    </p:spTree>
    <p:extLst>
      <p:ext uri="{BB962C8B-B14F-4D97-AF65-F5344CB8AC3E}">
        <p14:creationId xmlns:p14="http://schemas.microsoft.com/office/powerpoint/2010/main" val="104100827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126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页脚占位符 1126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灯片编号占位符 11269"/>
          <p:cNvSpPr>
            <a:spLocks noGrp="1"/>
          </p:cNvSpPr>
          <p:nvPr>
            <p:ph type="sldNum" sz="quarter" idx="12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latin typeface="Garamond" charset="0"/>
                <a:ea typeface="Arial" charset="0"/>
                <a:cs typeface="Arial" charset="0"/>
              </a:defRPr>
            </a:lvl1pPr>
          </a:lstStyle>
          <a:p>
            <a:fld id="{FDBE439D-AAD1-2D49-B1F0-5781257471D2}" type="slidenum">
              <a:rPr altLang="en-US"/>
              <a:pPr/>
              <a:t>‹#›</a:t>
            </a:fld>
            <a:endParaRPr altLang="en-US"/>
          </a:p>
        </p:txBody>
      </p:sp>
    </p:spTree>
    <p:extLst>
      <p:ext uri="{BB962C8B-B14F-4D97-AF65-F5344CB8AC3E}">
        <p14:creationId xmlns:p14="http://schemas.microsoft.com/office/powerpoint/2010/main" val="140374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52930" cy="585311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126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页脚占位符 1126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灯片编号占位符 11269"/>
          <p:cNvSpPr>
            <a:spLocks noGrp="1"/>
          </p:cNvSpPr>
          <p:nvPr>
            <p:ph type="sldNum" sz="quarter" idx="12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latin typeface="Garamond" charset="0"/>
                <a:ea typeface="Arial" charset="0"/>
                <a:cs typeface="Arial" charset="0"/>
              </a:defRPr>
            </a:lvl1pPr>
          </a:lstStyle>
          <a:p>
            <a:fld id="{A9190F24-BB1D-8442-BF62-64CAE0DAC164}" type="slidenum">
              <a:rPr altLang="en-US"/>
              <a:pPr/>
              <a:t>‹#›</a:t>
            </a:fld>
            <a:endParaRPr altLang="en-US"/>
          </a:p>
        </p:txBody>
      </p:sp>
    </p:spTree>
    <p:extLst>
      <p:ext uri="{BB962C8B-B14F-4D97-AF65-F5344CB8AC3E}">
        <p14:creationId xmlns:p14="http://schemas.microsoft.com/office/powerpoint/2010/main" val="554298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126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页脚占位符 1126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灯片编号占位符 11269"/>
          <p:cNvSpPr>
            <a:spLocks noGrp="1"/>
          </p:cNvSpPr>
          <p:nvPr>
            <p:ph type="sldNum" sz="quarter" idx="12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latin typeface="Garamond" charset="0"/>
                <a:ea typeface="Arial" charset="0"/>
                <a:cs typeface="Arial" charset="0"/>
              </a:defRPr>
            </a:lvl1pPr>
          </a:lstStyle>
          <a:p>
            <a:fld id="{6D29EE3B-766A-3B4A-B919-57A90F3DA4EC}" type="slidenum">
              <a:rPr altLang="en-US"/>
              <a:pPr/>
              <a:t>‹#›</a:t>
            </a:fld>
            <a:endParaRPr altLang="en-US"/>
          </a:p>
        </p:txBody>
      </p:sp>
    </p:spTree>
    <p:extLst>
      <p:ext uri="{BB962C8B-B14F-4D97-AF65-F5344CB8AC3E}">
        <p14:creationId xmlns:p14="http://schemas.microsoft.com/office/powerpoint/2010/main" val="676805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1126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页脚占位符 1126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灯片编号占位符 11269"/>
          <p:cNvSpPr>
            <a:spLocks noGrp="1"/>
          </p:cNvSpPr>
          <p:nvPr>
            <p:ph type="sldNum" sz="quarter" idx="12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latin typeface="Garamond" charset="0"/>
                <a:ea typeface="Arial" charset="0"/>
                <a:cs typeface="Arial" charset="0"/>
              </a:defRPr>
            </a:lvl1pPr>
          </a:lstStyle>
          <a:p>
            <a:fld id="{7358C164-9F96-6F4D-BE2B-2BD3884488AE}" type="slidenum">
              <a:rPr altLang="en-US"/>
              <a:pPr/>
              <a:t>‹#›</a:t>
            </a:fld>
            <a:endParaRPr altLang="en-US"/>
          </a:p>
        </p:txBody>
      </p:sp>
    </p:spTree>
    <p:extLst>
      <p:ext uri="{BB962C8B-B14F-4D97-AF65-F5344CB8AC3E}">
        <p14:creationId xmlns:p14="http://schemas.microsoft.com/office/powerpoint/2010/main" val="2001955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3072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3072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1126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页脚占位符 1126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灯片编号占位符 11269"/>
          <p:cNvSpPr>
            <a:spLocks noGrp="1"/>
          </p:cNvSpPr>
          <p:nvPr>
            <p:ph type="sldNum" sz="quarter" idx="12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latin typeface="Garamond" charset="0"/>
                <a:ea typeface="Arial" charset="0"/>
                <a:cs typeface="Arial" charset="0"/>
              </a:defRPr>
            </a:lvl1pPr>
          </a:lstStyle>
          <a:p>
            <a:fld id="{DCD52C62-CFEB-EA49-84ED-C12B769918AE}" type="slidenum">
              <a:rPr altLang="en-US"/>
              <a:pPr/>
              <a:t>‹#›</a:t>
            </a:fld>
            <a:endParaRPr altLang="en-US"/>
          </a:p>
        </p:txBody>
      </p:sp>
    </p:spTree>
    <p:extLst>
      <p:ext uri="{BB962C8B-B14F-4D97-AF65-F5344CB8AC3E}">
        <p14:creationId xmlns:p14="http://schemas.microsoft.com/office/powerpoint/2010/main" val="83903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1126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页脚占位符 1126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灯片编号占位符 11269"/>
          <p:cNvSpPr>
            <a:spLocks noGrp="1"/>
          </p:cNvSpPr>
          <p:nvPr>
            <p:ph type="sldNum" sz="quarter" idx="12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latin typeface="Garamond" charset="0"/>
                <a:ea typeface="Arial" charset="0"/>
                <a:cs typeface="Arial" charset="0"/>
              </a:defRPr>
            </a:lvl1pPr>
          </a:lstStyle>
          <a:p>
            <a:fld id="{AB18BB8F-CD40-DD4F-9A2A-0873C9EDD017}" type="slidenum">
              <a:rPr altLang="en-US"/>
              <a:pPr/>
              <a:t>‹#›</a:t>
            </a:fld>
            <a:endParaRPr altLang="en-US"/>
          </a:p>
        </p:txBody>
      </p:sp>
    </p:spTree>
    <p:extLst>
      <p:ext uri="{BB962C8B-B14F-4D97-AF65-F5344CB8AC3E}">
        <p14:creationId xmlns:p14="http://schemas.microsoft.com/office/powerpoint/2010/main" val="1421961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1126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页脚占位符 1126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灯片编号占位符 11269"/>
          <p:cNvSpPr>
            <a:spLocks noGrp="1"/>
          </p:cNvSpPr>
          <p:nvPr>
            <p:ph type="sldNum" sz="quarter" idx="12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latin typeface="Garamond" charset="0"/>
                <a:ea typeface="Arial" charset="0"/>
                <a:cs typeface="Arial" charset="0"/>
              </a:defRPr>
            </a:lvl1pPr>
          </a:lstStyle>
          <a:p>
            <a:fld id="{80D40F93-DCD3-D047-BA08-3BBB2834AEF0}" type="slidenum">
              <a:rPr altLang="en-US"/>
              <a:pPr/>
              <a:t>‹#›</a:t>
            </a:fld>
            <a:endParaRPr altLang="en-US"/>
          </a:p>
        </p:txBody>
      </p:sp>
    </p:spTree>
    <p:extLst>
      <p:ext uri="{BB962C8B-B14F-4D97-AF65-F5344CB8AC3E}">
        <p14:creationId xmlns:p14="http://schemas.microsoft.com/office/powerpoint/2010/main" val="1707158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126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页脚占位符 1126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灯片编号占位符 11269"/>
          <p:cNvSpPr>
            <a:spLocks noGrp="1"/>
          </p:cNvSpPr>
          <p:nvPr>
            <p:ph type="sldNum" sz="quarter" idx="12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latin typeface="Garamond" charset="0"/>
                <a:ea typeface="Arial" charset="0"/>
                <a:cs typeface="Arial" charset="0"/>
              </a:defRPr>
            </a:lvl1pPr>
          </a:lstStyle>
          <a:p>
            <a:fld id="{6EB47BBD-8A62-CD49-878F-DDD82E21D5EB}" type="slidenum">
              <a:rPr altLang="en-US"/>
              <a:pPr/>
              <a:t>‹#›</a:t>
            </a:fld>
            <a:endParaRPr altLang="en-US"/>
          </a:p>
        </p:txBody>
      </p:sp>
    </p:spTree>
    <p:extLst>
      <p:ext uri="{BB962C8B-B14F-4D97-AF65-F5344CB8AC3E}">
        <p14:creationId xmlns:p14="http://schemas.microsoft.com/office/powerpoint/2010/main" val="1835688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126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页脚占位符 1126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灯片编号占位符 11269"/>
          <p:cNvSpPr>
            <a:spLocks noGrp="1"/>
          </p:cNvSpPr>
          <p:nvPr>
            <p:ph type="sldNum" sz="quarter" idx="12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latin typeface="Garamond" charset="0"/>
                <a:ea typeface="Arial" charset="0"/>
                <a:cs typeface="Arial" charset="0"/>
              </a:defRPr>
            </a:lvl1pPr>
          </a:lstStyle>
          <a:p>
            <a:fld id="{236C61E5-21F7-014B-8903-2D6B1D478B51}" type="slidenum">
              <a:rPr altLang="en-US"/>
              <a:pPr/>
              <a:t>‹#›</a:t>
            </a:fld>
            <a:endParaRPr altLang="en-US"/>
          </a:p>
        </p:txBody>
      </p:sp>
    </p:spTree>
    <p:extLst>
      <p:ext uri="{BB962C8B-B14F-4D97-AF65-F5344CB8AC3E}">
        <p14:creationId xmlns:p14="http://schemas.microsoft.com/office/powerpoint/2010/main" val="1661034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126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页脚占位符 1126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灯片编号占位符 11269"/>
          <p:cNvSpPr>
            <a:spLocks noGrp="1"/>
          </p:cNvSpPr>
          <p:nvPr>
            <p:ph type="sldNum" sz="quarter" idx="12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latin typeface="Garamond" charset="0"/>
                <a:ea typeface="Arial" charset="0"/>
                <a:cs typeface="Arial" charset="0"/>
              </a:defRPr>
            </a:lvl1pPr>
          </a:lstStyle>
          <a:p>
            <a:fld id="{AEEFCDAD-D12A-8D4A-960F-FD0A9D7EA3C6}" type="slidenum">
              <a:rPr altLang="en-US"/>
              <a:pPr/>
              <a:t>‹#›</a:t>
            </a:fld>
            <a:endParaRPr altLang="en-US"/>
          </a:p>
        </p:txBody>
      </p:sp>
    </p:spTree>
    <p:extLst>
      <p:ext uri="{BB962C8B-B14F-4D97-AF65-F5344CB8AC3E}">
        <p14:creationId xmlns:p14="http://schemas.microsoft.com/office/powerpoint/2010/main" val="1858544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126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文本占位符 1126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268" name="日期占位符 11267"/>
          <p:cNvSpPr>
            <a:spLocks noGrp="1"/>
          </p:cNvSpPr>
          <p:nvPr>
            <p:ph type="dt" sz="half" idx="2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eaLnBrk="1" hangingPunct="1">
              <a:buFont typeface="Arial" charset="0"/>
              <a:buNone/>
              <a:defRPr sz="1200" noProof="1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9" name="页脚占位符 11268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ctr" eaLnBrk="1" hangingPunct="1">
              <a:buFont typeface="Arial" charset="0"/>
              <a:buNone/>
              <a:defRPr sz="1200" noProof="1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70" name="灯片编号占位符 11269"/>
          <p:cNvSpPr>
            <a:spLocks noGrp="1"/>
          </p:cNvSpPr>
          <p:nvPr>
            <p:ph type="sldNum" sz="quarter" idx="4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r" eaLnBrk="1" hangingPunct="1">
              <a:buFont typeface="Arial" charset="0"/>
              <a:buNone/>
              <a:defRPr sz="1200" noProof="1">
                <a:latin typeface="Garamond" panose="02020404030301010803" pitchFamily="18" charset="0"/>
                <a:ea typeface="Arial" panose="020B0604020202020204" pitchFamily="34" charset="0"/>
                <a:cs typeface="+mn-ea"/>
              </a:defRPr>
            </a:lvl1pPr>
          </a:lstStyle>
          <a:p>
            <a:pPr>
              <a:defRPr/>
            </a:pPr>
            <a:fld id="{958FA16F-B2F2-5E46-BE1C-49AE7630AB14}" type="slidenum">
              <a:rPr lang="en-US" altLang="en-US"/>
              <a:pPr>
                <a:defRPr/>
              </a:pPr>
              <a:t>‹#›</a:t>
            </a:fld>
            <a:endParaRPr lang="en-US" altLang="en-US">
              <a:ea typeface="+mn-ea"/>
              <a:cs typeface="+mn-cs"/>
            </a:endParaRPr>
          </a:p>
        </p:txBody>
      </p:sp>
      <p:sp>
        <p:nvSpPr>
          <p:cNvPr id="1031" name="任意多边形 11270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endParaRPr lang="zh-CN" altLang="en-US" smtClean="0"/>
          </a:p>
        </p:txBody>
      </p:sp>
      <p:sp>
        <p:nvSpPr>
          <p:cNvPr id="1032" name="直接连接符 11271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lvl="1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lvl="2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lvl="3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lvl="4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5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tiff"/><Relationship Id="rId5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14.tiff"/><Relationship Id="rId5" Type="http://schemas.openxmlformats.org/officeDocument/2006/relationships/image" Target="../media/image15.tiff"/><Relationship Id="rId6" Type="http://schemas.openxmlformats.org/officeDocument/2006/relationships/image" Target="../media/image16.tiff"/><Relationship Id="rId7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4" Type="http://schemas.openxmlformats.org/officeDocument/2006/relationships/image" Target="../media/image19.tiff"/><Relationship Id="rId5" Type="http://schemas.openxmlformats.org/officeDocument/2006/relationships/image" Target="../media/image20.tiff"/><Relationship Id="rId6" Type="http://schemas.openxmlformats.org/officeDocument/2006/relationships/image" Target="../media/image21.tiff"/><Relationship Id="rId7" Type="http://schemas.openxmlformats.org/officeDocument/2006/relationships/image" Target="../media/image22.tiff"/><Relationship Id="rId8" Type="http://schemas.openxmlformats.org/officeDocument/2006/relationships/image" Target="../media/image2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4" Type="http://schemas.openxmlformats.org/officeDocument/2006/relationships/image" Target="../media/image29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204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CN" sz="3600"/>
              <a:t>HYDRA:Large-scale Social Identity Linkage via Heterogeneous Behavior Modeling</a:t>
            </a:r>
          </a:p>
        </p:txBody>
      </p:sp>
      <p:sp>
        <p:nvSpPr>
          <p:cNvPr id="15362" name="副标题 2050"/>
          <p:cNvSpPr>
            <a:spLocks noGrp="1" noChangeArrowheads="1"/>
          </p:cNvSpPr>
          <p:nvPr>
            <p:ph type="subTitle" idx="1"/>
          </p:nvPr>
        </p:nvSpPr>
        <p:spPr>
          <a:xfrm>
            <a:off x="1019175" y="3962400"/>
            <a:ext cx="7883525" cy="1528763"/>
          </a:xfrm>
        </p:spPr>
        <p:txBody>
          <a:bodyPr/>
          <a:lstStyle/>
          <a:p>
            <a:pPr eaLnBrk="1" hangingPunct="1"/>
            <a:endParaRPr lang="en-US" altLang="zh-CN"/>
          </a:p>
          <a:p>
            <a:pPr eaLnBrk="1" hangingPunct="1"/>
            <a:r>
              <a:rPr lang="en-US" altLang="zh-CN" sz="2000">
                <a:latin typeface="Times New Roman" charset="0"/>
              </a:rPr>
              <a:t>Siyuan Liu, Ramayya Krishnan et</a:t>
            </a:r>
          </a:p>
          <a:p>
            <a:pPr eaLnBrk="1" hangingPunct="1"/>
            <a:r>
              <a:rPr lang="en-US" altLang="zh-CN" sz="2000">
                <a:latin typeface="Times New Roman" charset="0"/>
              </a:rPr>
              <a:t>Heinz College, Carnegie Mellon University.</a:t>
            </a:r>
            <a:br>
              <a:rPr lang="en-US" altLang="zh-CN" sz="2000">
                <a:latin typeface="Times New Roman" charset="0"/>
              </a:rPr>
            </a:br>
            <a:endParaRPr lang="en-US" altLang="zh-CN" sz="2000">
              <a:latin typeface="Times New Roman" charset="0"/>
            </a:endParaRPr>
          </a:p>
        </p:txBody>
      </p:sp>
      <p:sp>
        <p:nvSpPr>
          <p:cNvPr id="15363" name="文本框 1"/>
          <p:cNvSpPr txBox="1">
            <a:spLocks noChangeArrowheads="1"/>
          </p:cNvSpPr>
          <p:nvPr/>
        </p:nvSpPr>
        <p:spPr bwMode="auto">
          <a:xfrm>
            <a:off x="6694488" y="5578475"/>
            <a:ext cx="2144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altLang="zh-CN">
                <a:solidFill>
                  <a:srgbClr val="BFBFBF"/>
                </a:solidFill>
                <a:latin typeface="Times New Roman" charset="0"/>
                <a:ea typeface="Arial" charset="0"/>
                <a:cs typeface="Arial" charset="0"/>
              </a:rPr>
              <a:t>Meng zhang yuan</a:t>
            </a:r>
          </a:p>
        </p:txBody>
      </p:sp>
      <p:sp>
        <p:nvSpPr>
          <p:cNvPr id="15364" name="文本框 2"/>
          <p:cNvSpPr txBox="1">
            <a:spLocks noChangeArrowheads="1"/>
          </p:cNvSpPr>
          <p:nvPr/>
        </p:nvSpPr>
        <p:spPr bwMode="auto">
          <a:xfrm>
            <a:off x="6759575" y="5943600"/>
            <a:ext cx="2143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altLang="zh-CN">
                <a:solidFill>
                  <a:srgbClr val="BFBFBF"/>
                </a:solidFill>
                <a:latin typeface="Times New Roman" charset="0"/>
                <a:ea typeface="Arial" charset="0"/>
                <a:cs typeface="Arial" charset="0"/>
              </a:rPr>
              <a:t>2016.10.25</a:t>
            </a:r>
          </a:p>
        </p:txBody>
      </p:sp>
      <p:sp>
        <p:nvSpPr>
          <p:cNvPr id="15365" name="文本框 1"/>
          <p:cNvSpPr txBox="1">
            <a:spLocks noChangeArrowheads="1"/>
          </p:cNvSpPr>
          <p:nvPr/>
        </p:nvSpPr>
        <p:spPr bwMode="auto">
          <a:xfrm>
            <a:off x="6115050" y="447675"/>
            <a:ext cx="2190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None/>
            </a:pPr>
            <a:endParaRPr lang="zh-CN" altLang="en-US">
              <a:ea typeface="Arial" charset="0"/>
              <a:cs typeface="Arial" charset="0"/>
            </a:endParaRPr>
          </a:p>
        </p:txBody>
      </p:sp>
      <p:sp>
        <p:nvSpPr>
          <p:cNvPr id="15366" name="文本框 1"/>
          <p:cNvSpPr txBox="1">
            <a:spLocks noChangeArrowheads="1"/>
          </p:cNvSpPr>
          <p:nvPr/>
        </p:nvSpPr>
        <p:spPr bwMode="auto">
          <a:xfrm>
            <a:off x="1749425" y="846138"/>
            <a:ext cx="6788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altLang="zh-CN">
                <a:latin typeface="Times" charset="0"/>
                <a:ea typeface="Times" charset="0"/>
                <a:cs typeface="Times" charset="0"/>
              </a:rPr>
              <a:t>     </a:t>
            </a:r>
            <a:r>
              <a:rPr lang="en-US" altLang="zh-CN" b="1">
                <a:latin typeface="Times New Roman" charset="0"/>
                <a:ea typeface="Times New Roman" charset="0"/>
                <a:cs typeface="Times New Roman" charset="0"/>
              </a:rPr>
              <a:t>ACM SIGMOD Conference 2014: Snowbird, UT, USA</a:t>
            </a:r>
            <a:endParaRPr lang="zh-CN" alt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标题 143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Heterogeneous behavior model</a:t>
            </a:r>
          </a:p>
        </p:txBody>
      </p:sp>
      <p:sp>
        <p:nvSpPr>
          <p:cNvPr id="8194" name="文本占位符 1433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400" noProof="1" smtClean="0">
                <a:latin typeface="Times New Roman" charset="0"/>
              </a:rPr>
              <a:t>U</a:t>
            </a:r>
            <a:r>
              <a:rPr altLang="zh-CN" sz="2400" noProof="1" smtClean="0">
                <a:latin typeface="Times New Roman" charset="0"/>
              </a:rPr>
              <a:t>ser </a:t>
            </a:r>
            <a:r>
              <a:rPr lang="en-US" altLang="zh-CN" sz="2400" noProof="1" smtClean="0">
                <a:latin typeface="Times New Roman" charset="0"/>
              </a:rPr>
              <a:t>multi-</a:t>
            </a:r>
            <a:r>
              <a:rPr altLang="zh-CN" sz="2400" noProof="1" smtClean="0">
                <a:latin typeface="Times New Roman" charset="0"/>
              </a:rPr>
              <a:t>behavior </a:t>
            </a:r>
            <a:r>
              <a:rPr altLang="zh-CN" sz="2400" noProof="1">
                <a:latin typeface="Times New Roman" charset="0"/>
              </a:rPr>
              <a:t>trajectory </a:t>
            </a:r>
            <a:r>
              <a:rPr altLang="zh-CN" sz="2400" noProof="1" smtClean="0">
                <a:latin typeface="Times New Roman" charset="0"/>
              </a:rPr>
              <a:t>modeling</a:t>
            </a:r>
            <a:endParaRPr lang="en-US" altLang="zh-CN" sz="2400" noProof="1" smtClean="0">
              <a:latin typeface="Times New Roman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zh-CN" sz="2400" noProof="1" smtClean="0">
              <a:latin typeface="Times New Roman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Location trajectory</a:t>
            </a:r>
          </a:p>
          <a:p>
            <a:pPr marL="344487" lvl="1" indent="0" eaLnBrk="1" hangingPunct="1">
              <a:lnSpc>
                <a:spcPct val="90000"/>
              </a:lnSpc>
              <a:buNone/>
            </a:pP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social </a:t>
            </a:r>
            <a:r>
              <a:rPr lang="en-US" altLang="zh-CN" sz="2000" dirty="0">
                <a:latin typeface="Times New Roman" charset="0"/>
                <a:ea typeface="Times New Roman" charset="0"/>
                <a:cs typeface="Times New Roman" charset="0"/>
              </a:rPr>
              <a:t>media sites with location-based-service provide strong support and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incentive </a:t>
            </a:r>
            <a:r>
              <a:rPr lang="en-US" altLang="zh-CN" sz="2000" dirty="0">
                <a:latin typeface="Times New Roman" charset="0"/>
                <a:ea typeface="Times New Roman" charset="0"/>
                <a:cs typeface="Times New Roman" charset="0"/>
              </a:rPr>
              <a:t>for users to record and share their locations. </a:t>
            </a:r>
            <a:endParaRPr lang="en-US" altLang="zh-CN" sz="2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lvl="1" eaLnBrk="1" hangingPunct="1">
              <a:lnSpc>
                <a:spcPct val="90000"/>
              </a:lnSpc>
              <a:buNone/>
            </a:pPr>
            <a:endParaRPr lang="en-US" altLang="zh-CN" sz="2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dirty="0">
                <a:latin typeface="Times New Roman" charset="0"/>
                <a:ea typeface="Times New Roman" charset="0"/>
                <a:cs typeface="Times New Roman" charset="0"/>
              </a:rPr>
              <a:t>Multimedia Content Generation and Sharing </a:t>
            </a:r>
            <a:endParaRPr lang="en-US" altLang="zh-CN" sz="2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4487" lvl="1" indent="0" eaLnBrk="1" hangingPunct="1">
              <a:lnSpc>
                <a:spcPct val="90000"/>
              </a:lnSpc>
              <a:buNone/>
            </a:pPr>
            <a:r>
              <a:rPr lang="en-US" altLang="zh-CN" sz="2000" dirty="0">
                <a:latin typeface="Times New Roman" charset="0"/>
                <a:ea typeface="Times New Roman" charset="0"/>
                <a:cs typeface="Times New Roman" charset="0"/>
              </a:rPr>
              <a:t>Users may post similar multimedia content on the web. For example, they may upload or share exactly the same image/ video/music. </a:t>
            </a:r>
            <a:endParaRPr lang="en-US" altLang="zh-CN" sz="2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4487" lvl="1" indent="0" eaLnBrk="1" hangingPunct="1">
              <a:lnSpc>
                <a:spcPct val="90000"/>
              </a:lnSpc>
              <a:buNone/>
            </a:pPr>
            <a:endParaRPr lang="en-US" altLang="zh-CN" sz="2000" noProof="1" smtClean="0">
              <a:latin typeface="Times New Roman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zh-CN" sz="2100" noProof="1" smtClean="0"/>
          </a:p>
          <a:p>
            <a:pPr lvl="1" eaLnBrk="1" hangingPunct="1">
              <a:lnSpc>
                <a:spcPct val="90000"/>
              </a:lnSpc>
              <a:buFont typeface="Wingdings" charset="2"/>
              <a:buNone/>
            </a:pPr>
            <a:endParaRPr altLang="zh-CN" sz="2000" noProof="1"/>
          </a:p>
          <a:p>
            <a:pPr lvl="1" eaLnBrk="1" hangingPunct="1">
              <a:lnSpc>
                <a:spcPct val="90000"/>
              </a:lnSpc>
              <a:buFont typeface="Wingdings" charset="2"/>
              <a:buNone/>
            </a:pPr>
            <a:endParaRPr altLang="zh-CN" sz="2000" noProof="1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altLang="zh-CN" sz="2000" noProof="1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1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标题 143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Heterogeneous behavior model</a:t>
            </a:r>
          </a:p>
        </p:txBody>
      </p:sp>
      <p:sp>
        <p:nvSpPr>
          <p:cNvPr id="8194" name="文本占位符 1433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400" noProof="1" smtClean="0">
                <a:latin typeface="Times New Roman" charset="0"/>
              </a:rPr>
              <a:t>U</a:t>
            </a:r>
            <a:r>
              <a:rPr altLang="zh-CN" sz="2400" noProof="1" smtClean="0">
                <a:latin typeface="Times New Roman" charset="0"/>
              </a:rPr>
              <a:t>ser </a:t>
            </a:r>
            <a:r>
              <a:rPr lang="en-US" altLang="zh-CN" sz="2400" noProof="1" smtClean="0">
                <a:latin typeface="Times New Roman" charset="0"/>
              </a:rPr>
              <a:t>multi-</a:t>
            </a:r>
            <a:r>
              <a:rPr altLang="zh-CN" sz="2400" noProof="1" smtClean="0">
                <a:latin typeface="Times New Roman" charset="0"/>
              </a:rPr>
              <a:t>behavior </a:t>
            </a:r>
            <a:r>
              <a:rPr altLang="zh-CN" sz="2400" noProof="1">
                <a:latin typeface="Times New Roman" charset="0"/>
              </a:rPr>
              <a:t>trajectory </a:t>
            </a:r>
            <a:r>
              <a:rPr altLang="zh-CN" sz="2400" noProof="1" smtClean="0">
                <a:latin typeface="Times New Roman" charset="0"/>
              </a:rPr>
              <a:t>modeling</a:t>
            </a:r>
            <a:endParaRPr lang="en-US" altLang="zh-CN" sz="2400" noProof="1" smtClean="0">
              <a:latin typeface="Times New Roman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zh-CN" sz="2100" noProof="1" smtClean="0"/>
          </a:p>
          <a:p>
            <a:pPr marL="344487" lvl="1" indent="0" eaLnBrk="1" hangingPunct="1">
              <a:lnSpc>
                <a:spcPct val="90000"/>
              </a:lnSpc>
              <a:buNone/>
            </a:pPr>
            <a:r>
              <a:rPr lang="en-US" altLang="zh-CN" sz="2100" noProof="1"/>
              <a:t> </a:t>
            </a:r>
            <a:r>
              <a:rPr lang="en-US" altLang="zh-CN" sz="2100" noProof="1" smtClean="0"/>
              <a:t>                                                           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stimulation function: </a:t>
            </a:r>
          </a:p>
          <a:p>
            <a:pPr lvl="1" eaLnBrk="1" hangingPunct="1">
              <a:lnSpc>
                <a:spcPct val="90000"/>
              </a:lnSpc>
            </a:pPr>
            <a:endParaRPr altLang="zh-CN" sz="2000" noProof="1">
              <a:latin typeface="Times New Roman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zh-CN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 eaLnBrk="1" hangingPunct="1">
              <a:lnSpc>
                <a:spcPct val="90000"/>
              </a:lnSpc>
            </a:pPr>
            <a:endParaRPr altLang="zh-CN" sz="2000" noProof="1">
              <a:latin typeface="Times New Roman" charset="0"/>
            </a:endParaRPr>
          </a:p>
          <a:p>
            <a:pPr lvl="1" eaLnBrk="1" hangingPunct="1">
              <a:lnSpc>
                <a:spcPct val="90000"/>
              </a:lnSpc>
            </a:pPr>
            <a:endParaRPr altLang="zh-CN" sz="2000" noProof="1">
              <a:latin typeface="Times New Roman" charset="0"/>
            </a:endParaRPr>
          </a:p>
          <a:p>
            <a:pPr lvl="1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zh-CN" sz="2000" noProof="1" smtClean="0"/>
              <a:t>                                                                  </a:t>
            </a:r>
            <a:r>
              <a:rPr lang="en-US" altLang="zh-CN" sz="2000" noProof="1" smtClean="0">
                <a:latin typeface="Times New Roman" charset="0"/>
                <a:ea typeface="Times New Roman" charset="0"/>
                <a:cs typeface="Times New Roman" charset="0"/>
              </a:rPr>
              <a:t>sigmoid function:</a:t>
            </a:r>
            <a:endParaRPr altLang="zh-CN" sz="2000" noProof="1"/>
          </a:p>
          <a:p>
            <a:pPr lvl="1" eaLnBrk="1" hangingPunct="1">
              <a:lnSpc>
                <a:spcPct val="90000"/>
              </a:lnSpc>
              <a:buFont typeface="Wingdings" charset="2"/>
              <a:buNone/>
            </a:pPr>
            <a:endParaRPr altLang="zh-CN" sz="2000" noProof="1"/>
          </a:p>
          <a:p>
            <a:pPr lvl="1" eaLnBrk="1" hangingPunct="1">
              <a:lnSpc>
                <a:spcPct val="90000"/>
              </a:lnSpc>
              <a:buFont typeface="Wingdings" charset="2"/>
              <a:buNone/>
            </a:pPr>
            <a:endParaRPr altLang="zh-CN" sz="2000" noProof="1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altLang="zh-CN" sz="2000" noProof="1">
              <a:solidFill>
                <a:srgbClr val="B2B2B2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171" y="2819416"/>
            <a:ext cx="3219428" cy="82417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94" y="2039840"/>
            <a:ext cx="4375079" cy="365144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168" y="4804068"/>
            <a:ext cx="2184400" cy="48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标题 143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Heterogeneous behavior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94" name="文本占位符 14338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400" dirty="0"/>
                  <a:t>Decision Model on Pairwise Similarity </a:t>
                </a:r>
                <a:endParaRPr lang="zh-CN" altLang="en-US" sz="2400" dirty="0"/>
              </a:p>
              <a:p>
                <a:pPr marL="0" indent="0">
                  <a:buNone/>
                </a:pPr>
                <a:r>
                  <a:rPr lang="en-US" altLang="zh-CN" sz="2000" dirty="0">
                    <a:latin typeface="Times New Roman" charset="0"/>
                    <a:ea typeface="Times New Roman" charset="0"/>
                    <a:cs typeface="Times New Roman" charset="0"/>
                  </a:rPr>
                  <a:t>Given </a:t>
                </a:r>
                <a:r>
                  <a:rPr lang="en-US" altLang="zh-CN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{(x</a:t>
                </a:r>
                <a:r>
                  <a:rPr lang="en-US" altLang="zh-CN" sz="20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ii</a:t>
                </a:r>
                <a:r>
                  <a:rPr lang="en-US" altLang="zh-CN" sz="2000" baseline="30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1</a:t>
                </a:r>
                <a:r>
                  <a:rPr lang="en-US" altLang="zh-CN" sz="20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, y</a:t>
                </a:r>
                <a:r>
                  <a:rPr lang="en-US" altLang="zh-CN" sz="20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ii</a:t>
                </a:r>
                <a:r>
                  <a:rPr lang="en-US" altLang="zh-CN" sz="2000" baseline="30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1</a:t>
                </a:r>
                <a:r>
                  <a:rPr lang="en-US" altLang="zh-CN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2000" dirty="0">
                    <a:latin typeface="Times New Roman" charset="0"/>
                    <a:ea typeface="Times New Roman" charset="0"/>
                    <a:cs typeface="Times New Roman" charset="0"/>
                  </a:rPr>
                  <a:t>)}, where </a:t>
                </a:r>
                <a:r>
                  <a:rPr lang="en-US" altLang="zh-CN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x</a:t>
                </a:r>
                <a:r>
                  <a:rPr lang="en-US" altLang="zh-CN" sz="20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ii</a:t>
                </a:r>
                <a:r>
                  <a:rPr lang="en-US" altLang="zh-CN" sz="2000" baseline="30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1</a:t>
                </a:r>
                <a:r>
                  <a:rPr lang="en-US" altLang="zh-CN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2000" dirty="0">
                    <a:latin typeface="Times New Roman" charset="0"/>
                    <a:ea typeface="Times New Roman" charset="0"/>
                    <a:cs typeface="Times New Roman" charset="0"/>
                  </a:rPr>
                  <a:t>denotes the D-dimensional pair-wise similarity vector between user </a:t>
                </a:r>
                <a:r>
                  <a:rPr lang="en-US" altLang="zh-CN" sz="2000" dirty="0" err="1">
                    <a:latin typeface="Times New Roman" charset="0"/>
                    <a:ea typeface="Times New Roman" charset="0"/>
                    <a:cs typeface="Times New Roman" charset="0"/>
                  </a:rPr>
                  <a:t>i</a:t>
                </a:r>
                <a:r>
                  <a:rPr lang="en-US" altLang="zh-CN" sz="2000" dirty="0">
                    <a:latin typeface="Times New Roman" charset="0"/>
                    <a:ea typeface="Times New Roman" charset="0"/>
                    <a:cs typeface="Times New Roman" charset="0"/>
                  </a:rPr>
                  <a:t> and user </a:t>
                </a:r>
                <a:r>
                  <a:rPr lang="en-US" altLang="zh-CN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i</a:t>
                </a:r>
                <a:r>
                  <a:rPr lang="en-US" altLang="zh-CN" sz="2000" baseline="30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1</a:t>
                </a:r>
                <a:r>
                  <a:rPr lang="en-US" altLang="zh-CN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2000" dirty="0">
                    <a:latin typeface="Times New Roman" charset="0"/>
                    <a:ea typeface="Times New Roman" charset="0"/>
                    <a:cs typeface="Times New Roman" charset="0"/>
                  </a:rPr>
                  <a:t>calculated by the above behavior modeling methods, and </a:t>
                </a:r>
                <a:r>
                  <a:rPr lang="en-US" altLang="zh-CN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yii</a:t>
                </a:r>
                <a:r>
                  <a:rPr lang="en-US" altLang="zh-CN" sz="2000" baseline="30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1</a:t>
                </a:r>
                <a:r>
                  <a:rPr lang="en-US" altLang="zh-CN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</m:oMath>
                </a14:m>
                <a:r>
                  <a:rPr lang="en-US" altLang="zh-CN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{-1</a:t>
                </a:r>
                <a:r>
                  <a:rPr lang="en-US" altLang="zh-CN" sz="2000" dirty="0">
                    <a:latin typeface="Times New Roman" charset="0"/>
                    <a:ea typeface="Times New Roman" charset="0"/>
                    <a:cs typeface="Times New Roman" charset="0"/>
                  </a:rPr>
                  <a:t>, 1} denotes the label indicating whether the two users correspond to the same natural person </a:t>
                </a:r>
                <a:r>
                  <a:rPr lang="en-US" altLang="zh-CN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.</a:t>
                </a:r>
              </a:p>
              <a:p>
                <a:pPr lvl="1" eaLnBrk="1" hangingPunct="1">
                  <a:lnSpc>
                    <a:spcPct val="90000"/>
                  </a:lnSpc>
                  <a:buFont typeface="Wingdings" charset="2"/>
                  <a:buNone/>
                </a:pPr>
                <a:endParaRPr lang="en-US" altLang="zh-CN" sz="2000" noProof="1" smtClean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lvl="1" eaLnBrk="1" hangingPunct="1">
                  <a:lnSpc>
                    <a:spcPct val="90000"/>
                  </a:lnSpc>
                  <a:buNone/>
                </a:pPr>
                <a:r>
                  <a:rPr lang="en-US" altLang="zh-CN" sz="2000" dirty="0">
                    <a:latin typeface="Times New Roman" charset="0"/>
                    <a:ea typeface="Times New Roman" charset="0"/>
                    <a:cs typeface="Times New Roman" charset="0"/>
                  </a:rPr>
                  <a:t>The decision model f </a:t>
                </a:r>
                <a:endParaRPr lang="en-US" altLang="zh-CN" sz="2000" dirty="0" smtClean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lvl="1" eaLnBrk="1" hangingPunct="1">
                  <a:lnSpc>
                    <a:spcPct val="90000"/>
                  </a:lnSpc>
                  <a:buFont typeface="Wingdings" charset="2"/>
                  <a:buNone/>
                </a:pPr>
                <a:endParaRPr lang="en-US" altLang="zh-CN" sz="2000" noProof="1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lvl="1" eaLnBrk="1" hangingPunct="1">
                  <a:lnSpc>
                    <a:spcPct val="90000"/>
                  </a:lnSpc>
                  <a:buFont typeface="Wingdings" charset="2"/>
                  <a:buNone/>
                </a:pPr>
                <a:endParaRPr lang="en-US" altLang="zh-CN" sz="2000" noProof="1" smtClean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lvl="1" eaLnBrk="1" hangingPunct="1">
                  <a:lnSpc>
                    <a:spcPct val="90000"/>
                  </a:lnSpc>
                  <a:buFont typeface="Wingdings" charset="2"/>
                  <a:buNone/>
                </a:pPr>
                <a:r>
                  <a:rPr lang="en-US" altLang="zh-CN" sz="2000" noProof="1" smtClean="0">
                    <a:latin typeface="Times New Roman" charset="0"/>
                    <a:ea typeface="Times New Roman" charset="0"/>
                    <a:cs typeface="Times New Roman" charset="0"/>
                  </a:rPr>
                  <a:t>objective function</a:t>
                </a:r>
                <a:r>
                  <a:rPr lang="en-US" altLang="zh-CN" sz="2000" noProof="1" smtClean="0"/>
                  <a:t> </a:t>
                </a:r>
                <a:r>
                  <a:rPr lang="en-US" altLang="zh-CN" sz="2000" noProof="1" smtClean="0"/>
                  <a:t>(min):                                                          </a:t>
                </a:r>
                <a:endParaRPr altLang="zh-CN" sz="2000" noProof="1"/>
              </a:p>
              <a:p>
                <a:pPr lvl="1" eaLnBrk="1" hangingPunct="1">
                  <a:lnSpc>
                    <a:spcPct val="90000"/>
                  </a:lnSpc>
                  <a:buFont typeface="Wingdings" charset="2"/>
                  <a:buNone/>
                </a:pPr>
                <a:endParaRPr altLang="zh-CN" sz="2000" noProof="1"/>
              </a:p>
              <a:p>
                <a:pPr eaLnBrk="1" hangingPunct="1">
                  <a:lnSpc>
                    <a:spcPct val="90000"/>
                  </a:lnSpc>
                  <a:buFont typeface="Wingdings" charset="2"/>
                  <a:buNone/>
                </a:pPr>
                <a:endParaRPr altLang="zh-CN" sz="2000" noProof="1">
                  <a:solidFill>
                    <a:srgbClr val="B2B2B2"/>
                  </a:solidFill>
                </a:endParaRPr>
              </a:p>
            </p:txBody>
          </p:sp>
        </mc:Choice>
        <mc:Fallback>
          <p:sp>
            <p:nvSpPr>
              <p:cNvPr id="8194" name="文本占位符 1433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41" t="-9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38" y="3909179"/>
            <a:ext cx="2501900" cy="635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6150" y="4952960"/>
            <a:ext cx="47117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6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标题 143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Structure consistency model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73" y="2782301"/>
            <a:ext cx="4114812" cy="11989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873" y="4475138"/>
            <a:ext cx="4495682" cy="6482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8685" y="1804727"/>
            <a:ext cx="4190890" cy="232700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09704" y="1450784"/>
            <a:ext cx="46955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Given two </a:t>
            </a:r>
            <a:r>
              <a:rPr kumimoji="1"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platforms S with Ns users and S</a:t>
            </a:r>
            <a:r>
              <a:rPr kumimoji="1" lang="en-US" altLang="zh-CN" sz="2000" baseline="300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</a:p>
          <a:p>
            <a:r>
              <a:rPr kumimoji="1"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with Ns</a:t>
            </a:r>
            <a:r>
              <a:rPr kumimoji="1" lang="en-US" altLang="zh-CN" sz="2000" baseline="300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kumimoji="1"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 users.</a:t>
            </a:r>
            <a:endParaRPr kumimoji="1" lang="zh-CN" alt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603" y="2224875"/>
            <a:ext cx="1206500" cy="4191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2204" y="2215988"/>
            <a:ext cx="1219200" cy="381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93873" y="5210314"/>
            <a:ext cx="65325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For users from C platforms, objective </a:t>
            </a:r>
            <a:r>
              <a:rPr lang="en-US" altLang="zh-CN" sz="2000" dirty="0">
                <a:latin typeface="Times New Roman" charset="0"/>
                <a:ea typeface="Times New Roman" charset="0"/>
                <a:cs typeface="Times New Roman" charset="0"/>
              </a:rPr>
              <a:t>function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can be set to a </a:t>
            </a:r>
          </a:p>
          <a:p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vector F</a:t>
            </a:r>
            <a:r>
              <a:rPr lang="en-US" altLang="zh-CN" sz="20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(w</a:t>
            </a:r>
            <a:r>
              <a:rPr lang="en-US" altLang="zh-CN" sz="2000" dirty="0">
                <a:latin typeface="Times New Roman" charset="0"/>
                <a:ea typeface="Times New Roman" charset="0"/>
                <a:cs typeface="Times New Roman" charset="0"/>
              </a:rPr>
              <a:t>) = [</a:t>
            </a:r>
            <a:r>
              <a:rPr lang="en-US" altLang="zh-CN" sz="2000" dirty="0" err="1" smtClean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altLang="zh-CN" sz="2000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altLang="zh-CN" sz="2000" baseline="30000" dirty="0" err="1" smtClean="0">
                <a:latin typeface="Times New Roman" charset="0"/>
                <a:ea typeface="Times New Roman" charset="0"/>
                <a:cs typeface="Times New Roman" charset="0"/>
              </a:rPr>
              <a:t>cc</a:t>
            </a:r>
            <a:r>
              <a:rPr lang="en-US" altLang="zh-CN" sz="2000" baseline="30000" dirty="0" smtClean="0">
                <a:latin typeface="Times New Roman" charset="0"/>
                <a:ea typeface="Times New Roman" charset="0"/>
                <a:cs typeface="Times New Roman" charset="0"/>
              </a:rPr>
              <a:t>’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zh-CN" sz="2000" dirty="0">
                <a:latin typeface="Times New Roman" charset="0"/>
                <a:ea typeface="Times New Roman" charset="0"/>
                <a:cs typeface="Times New Roman" charset="0"/>
              </a:rPr>
              <a:t>w)] </a:t>
            </a:r>
            <a:endParaRPr lang="en-US" altLang="zh-CN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kumimoji="1" lang="zh-CN" alt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44087" y="4105806"/>
            <a:ext cx="8401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To find a cluster C</a:t>
            </a:r>
            <a:r>
              <a:rPr kumimoji="1" lang="en-US" altLang="zh-CN" baseline="30000" dirty="0" smtClean="0">
                <a:latin typeface="Times New Roman" charset="0"/>
                <a:ea typeface="Times New Roman" charset="0"/>
                <a:cs typeface="Times New Roman" charset="0"/>
              </a:rPr>
              <a:t>*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 of candidate user pairs(i,i</a:t>
            </a:r>
            <a:r>
              <a:rPr kumimoji="1" lang="en-US" altLang="zh-CN" baseline="300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) that maximizes the structure consistency</a:t>
            </a:r>
            <a:endParaRPr kumimoji="1" lang="zh-CN" alt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标题 143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Multi</a:t>
            </a:r>
            <a:r>
              <a:rPr lang="zh-CN" altLang="en-US" dirty="0" smtClean="0"/>
              <a:t> </a:t>
            </a:r>
            <a:r>
              <a:rPr lang="en-US" altLang="zh-CN" dirty="0" smtClean="0"/>
              <a:t>objective </a:t>
            </a:r>
            <a:r>
              <a:rPr lang="en-US" altLang="zh-CN" dirty="0" smtClean="0"/>
              <a:t>optimization</a:t>
            </a:r>
            <a:endParaRPr lang="en-US" altLang="zh-CN" dirty="0"/>
          </a:p>
        </p:txBody>
      </p:sp>
      <p:sp>
        <p:nvSpPr>
          <p:cNvPr id="8194" name="文本占位符 14338"/>
          <p:cNvSpPr>
            <a:spLocks noGrp="1"/>
          </p:cNvSpPr>
          <p:nvPr>
            <p:ph idx="1"/>
          </p:nvPr>
        </p:nvSpPr>
        <p:spPr>
          <a:xfrm>
            <a:off x="457200" y="1098151"/>
            <a:ext cx="8229600" cy="45307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Based </a:t>
            </a:r>
            <a:r>
              <a:rPr lang="en-US" altLang="zh-CN" sz="2000" dirty="0">
                <a:latin typeface="Times New Roman" charset="0"/>
                <a:ea typeface="Times New Roman" charset="0"/>
                <a:cs typeface="Times New Roman" charset="0"/>
              </a:rPr>
              <a:t>on the two above-mentioned objective functions (FS and FD), given C social platforms and their users, we formulate the SIL problem as a multi-objective optimization problem </a:t>
            </a:r>
          </a:p>
          <a:p>
            <a:pPr marL="0" indent="0"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 altLang="zh-CN" sz="2100" noProof="1"/>
          </a:p>
          <a:p>
            <a:pPr marL="0" indent="0"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 altLang="zh-CN" sz="2100" noProof="1"/>
          </a:p>
          <a:p>
            <a:pPr marL="0" indent="0"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 altLang="zh-CN" sz="2100" noProof="1"/>
          </a:p>
          <a:p>
            <a:pPr marL="344805" lvl="1" indent="0"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 altLang="zh-CN" sz="2100" noProof="1"/>
          </a:p>
          <a:p>
            <a:pPr marL="0" indent="0"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 altLang="zh-CN" sz="2000" noProof="1" smtClean="0">
              <a:solidFill>
                <a:srgbClr val="B2B2B2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zh-CN" sz="2000" noProof="1" smtClean="0"/>
              <a:t>The final decision model</a:t>
            </a:r>
            <a:endParaRPr lang="en-US" altLang="zh-CN" sz="2000" noProof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606" y="1974485"/>
            <a:ext cx="6089582" cy="98361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80" y="2863885"/>
            <a:ext cx="5257662" cy="8991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189" y="4045976"/>
            <a:ext cx="4364291" cy="697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205" y="4599894"/>
            <a:ext cx="5181464" cy="65303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902" y="5182862"/>
            <a:ext cx="4211895" cy="107580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6168" y="5209330"/>
            <a:ext cx="4257834" cy="65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3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标题 143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Multi</a:t>
            </a:r>
            <a:r>
              <a:rPr lang="zh-CN" altLang="en-US" dirty="0" smtClean="0"/>
              <a:t> </a:t>
            </a:r>
            <a:r>
              <a:rPr lang="en-US" altLang="zh-CN" dirty="0" smtClean="0"/>
              <a:t>objective optimization</a:t>
            </a:r>
            <a:endParaRPr lang="en-US" altLang="zh-CN" dirty="0"/>
          </a:p>
        </p:txBody>
      </p:sp>
      <p:sp>
        <p:nvSpPr>
          <p:cNvPr id="8194" name="文本占位符 1433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CN" sz="2400" noProof="1">
                <a:latin typeface="Times New Roman" panose="02020603050405020304" pitchFamily="18" charset="0"/>
              </a:rPr>
              <a:t>Overall </a:t>
            </a:r>
            <a:r>
              <a:rPr lang="en-US" altLang="zh-CN" sz="2400" noProof="1" smtClean="0">
                <a:latin typeface="Times New Roman" panose="02020603050405020304" pitchFamily="18" charset="0"/>
              </a:rPr>
              <a:t>process</a:t>
            </a:r>
            <a:endParaRPr lang="en-US" altLang="zh-CN" sz="2400" noProof="1">
              <a:latin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 altLang="zh-CN" sz="2100" noProof="1"/>
          </a:p>
          <a:p>
            <a:pPr marL="0" indent="0"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 altLang="zh-CN" sz="2100" noProof="1"/>
          </a:p>
          <a:p>
            <a:pPr marL="0" indent="0"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 altLang="zh-CN" sz="2100" noProof="1"/>
          </a:p>
          <a:p>
            <a:pPr marL="344805" lvl="1" indent="0"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 altLang="zh-CN" sz="2100" noProof="1"/>
          </a:p>
          <a:p>
            <a:pPr marL="0" indent="0"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 altLang="zh-CN" sz="2100" noProof="1"/>
          </a:p>
          <a:p>
            <a:pPr marL="0" indent="0"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 altLang="zh-CN" sz="2000" noProof="1">
              <a:solidFill>
                <a:srgbClr val="B2B2B2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00" y="2133634"/>
            <a:ext cx="7327900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7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标题 3276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Experiments</a:t>
            </a:r>
          </a:p>
        </p:txBody>
      </p:sp>
      <p:sp>
        <p:nvSpPr>
          <p:cNvPr id="54274" name="文本占位符 3277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altLang="zh-CN" sz="2400" noProof="1" smtClean="0">
                <a:latin typeface="Times New Roman" charset="0"/>
              </a:rPr>
              <a:t>Dataset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noProof="1" smtClean="0">
                <a:latin typeface="Times New Roman" charset="0"/>
                <a:ea typeface="Times New Roman" charset="0"/>
                <a:cs typeface="Times New Roman" charset="0"/>
              </a:rPr>
              <a:t>sina weibo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noProof="1" smtClean="0">
                <a:latin typeface="Times New Roman" charset="0"/>
                <a:ea typeface="Times New Roman" charset="0"/>
                <a:cs typeface="Times New Roman" charset="0"/>
              </a:rPr>
              <a:t>Tecent weibo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noProof="1" smtClean="0">
                <a:latin typeface="Times New Roman" charset="0"/>
                <a:ea typeface="Times New Roman" charset="0"/>
                <a:cs typeface="Times New Roman" charset="0"/>
              </a:rPr>
              <a:t>RenRen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noProof="1" smtClean="0">
                <a:latin typeface="Times New Roman" charset="0"/>
                <a:ea typeface="Times New Roman" charset="0"/>
                <a:cs typeface="Times New Roman" charset="0"/>
              </a:rPr>
              <a:t>Douban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noProof="1" smtClean="0">
                <a:latin typeface="Times New Roman" charset="0"/>
                <a:ea typeface="Times New Roman" charset="0"/>
                <a:cs typeface="Times New Roman" charset="0"/>
              </a:rPr>
              <a:t>Kaixin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noProof="1" smtClean="0">
                <a:latin typeface="Times New Roman" charset="0"/>
                <a:ea typeface="Times New Roman" charset="0"/>
                <a:cs typeface="Times New Roman" charset="0"/>
              </a:rPr>
              <a:t>Twiter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noProof="1" smtClean="0">
                <a:latin typeface="Times New Roman" charset="0"/>
                <a:ea typeface="Times New Roman" charset="0"/>
                <a:cs typeface="Times New Roman" charset="0"/>
              </a:rPr>
              <a:t>Facebook</a:t>
            </a:r>
          </a:p>
          <a:p>
            <a:pPr marL="344487" lvl="1" indent="0" eaLnBrk="1" hangingPunct="1">
              <a:lnSpc>
                <a:spcPct val="90000"/>
              </a:lnSpc>
              <a:buNone/>
            </a:pP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For </a:t>
            </a:r>
            <a:r>
              <a:rPr lang="en-US" altLang="zh-CN" sz="2000" dirty="0">
                <a:latin typeface="Times New Roman" charset="0"/>
                <a:ea typeface="Times New Roman" charset="0"/>
                <a:cs typeface="Times New Roman" charset="0"/>
              </a:rPr>
              <a:t>the social networks above, we collect user profiles (e.g. gen- der, city, and favorites), social content (e.g. tweets, posts, and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status</a:t>
            </a:r>
            <a:r>
              <a:rPr lang="en-US" altLang="zh-CN" sz="2000" dirty="0">
                <a:latin typeface="Times New Roman" charset="0"/>
                <a:ea typeface="Times New Roman" charset="0"/>
                <a:cs typeface="Times New Roman" charset="0"/>
              </a:rPr>
              <a:t>), social connections (e.g., friendship, comments, and repost or retweet contents), and timeline information (e.g., time index for each behavior). </a:t>
            </a:r>
            <a:endParaRPr lang="en-US" altLang="zh-CN" sz="2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4487" lvl="1" indent="0" eaLnBrk="1" hangingPunct="1">
              <a:lnSpc>
                <a:spcPct val="90000"/>
              </a:lnSpc>
              <a:buNone/>
            </a:pPr>
            <a:endParaRPr altLang="zh-CN" sz="2000" noProof="1">
              <a:latin typeface="Times New Roman" charset="0"/>
              <a:ea typeface="Times New Roman" charset="0"/>
              <a:cs typeface="Times New Roman" charset="0"/>
            </a:endParaRPr>
          </a:p>
          <a:p>
            <a:pPr lvl="2" eaLnBrk="1" hangingPunct="1">
              <a:lnSpc>
                <a:spcPct val="90000"/>
              </a:lnSpc>
            </a:pPr>
            <a:endParaRPr altLang="zh-CN" noProof="1"/>
          </a:p>
          <a:p>
            <a:pPr lvl="1" eaLnBrk="1" hangingPunct="1">
              <a:lnSpc>
                <a:spcPct val="90000"/>
              </a:lnSpc>
            </a:pPr>
            <a:endParaRPr altLang="zh-CN" noProof="1"/>
          </a:p>
          <a:p>
            <a:pPr eaLnBrk="1" hangingPunct="1">
              <a:lnSpc>
                <a:spcPct val="90000"/>
              </a:lnSpc>
            </a:pPr>
            <a:endParaRPr altLang="zh-CN" noProof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标题 3276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Experiments</a:t>
            </a:r>
          </a:p>
        </p:txBody>
      </p:sp>
      <p:sp>
        <p:nvSpPr>
          <p:cNvPr id="54274" name="文本占位符 32770"/>
          <p:cNvSpPr>
            <a:spLocks noGrp="1"/>
          </p:cNvSpPr>
          <p:nvPr>
            <p:ph idx="1"/>
          </p:nvPr>
        </p:nvSpPr>
        <p:spPr>
          <a:xfrm>
            <a:off x="457200" y="1219258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000" noProof="1" smtClean="0">
                <a:latin typeface="Times New Roman" charset="0"/>
                <a:ea typeface="Times New Roman" charset="0"/>
                <a:cs typeface="Times New Roman" charset="0"/>
              </a:rPr>
              <a:t>Comparing with different method:</a:t>
            </a:r>
            <a:endParaRPr altLang="zh-CN" sz="2000" noProof="1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en-US" altLang="zh-CN" sz="1800" dirty="0">
                <a:latin typeface="Times New Roman" charset="0"/>
                <a:ea typeface="Times New Roman" charset="0"/>
                <a:cs typeface="Times New Roman" charset="0"/>
              </a:rPr>
              <a:t>(I) MOBIUS: a behavior-modeling approach to link users across social media platforms [32]. </a:t>
            </a:r>
            <a:endParaRPr lang="en-US" altLang="zh-CN" sz="1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en-US" altLang="zh-CN" sz="1800" dirty="0">
                <a:latin typeface="Times New Roman" charset="0"/>
                <a:ea typeface="Times New Roman" charset="0"/>
                <a:cs typeface="Times New Roman" charset="0"/>
              </a:rPr>
              <a:t>(II) </a:t>
            </a:r>
            <a:r>
              <a:rPr lang="en-US" altLang="zh-CN" sz="1800" dirty="0" smtClean="0">
                <a:latin typeface="Times New Roman" charset="0"/>
                <a:ea typeface="Times New Roman" charset="0"/>
                <a:cs typeface="Times New Roman" charset="0"/>
              </a:rPr>
              <a:t>Alias-</a:t>
            </a:r>
            <a:r>
              <a:rPr lang="en-US" altLang="zh-CN" sz="1800" dirty="0" err="1" smtClean="0">
                <a:latin typeface="Times New Roman" charset="0"/>
                <a:ea typeface="Times New Roman" charset="0"/>
                <a:cs typeface="Times New Roman" charset="0"/>
              </a:rPr>
              <a:t>Disamb</a:t>
            </a:r>
            <a:r>
              <a:rPr lang="en-US" altLang="zh-CN" sz="1800" dirty="0">
                <a:latin typeface="Times New Roman" charset="0"/>
                <a:ea typeface="Times New Roman" charset="0"/>
                <a:cs typeface="Times New Roman" charset="0"/>
              </a:rPr>
              <a:t>: an unsupervised data-driven approach based on username analysis to link users across platforms [16]. </a:t>
            </a:r>
            <a:endParaRPr lang="en-US" altLang="zh-CN" sz="1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en-US" altLang="zh-CN" sz="1800" dirty="0">
                <a:latin typeface="Times New Roman" charset="0"/>
                <a:ea typeface="Times New Roman" charset="0"/>
                <a:cs typeface="Times New Roman" charset="0"/>
              </a:rPr>
              <a:t>(III) </a:t>
            </a:r>
            <a:r>
              <a:rPr lang="en-US" altLang="zh-CN" sz="1800" dirty="0" err="1">
                <a:latin typeface="Times New Roman" charset="0"/>
                <a:ea typeface="Times New Roman" charset="0"/>
                <a:cs typeface="Times New Roman" charset="0"/>
              </a:rPr>
              <a:t>SMaSh</a:t>
            </a:r>
            <a:r>
              <a:rPr lang="en-US" altLang="zh-CN" sz="1800" dirty="0">
                <a:latin typeface="Times New Roman" charset="0"/>
                <a:ea typeface="Times New Roman" charset="0"/>
                <a:cs typeface="Times New Roman" charset="0"/>
              </a:rPr>
              <a:t>: a record linkage approach finding linkage points over Web data [11]. </a:t>
            </a:r>
            <a:endParaRPr lang="en-US" altLang="zh-CN" sz="1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en-US" altLang="zh-CN" sz="1800" dirty="0">
                <a:latin typeface="Times New Roman" charset="0"/>
                <a:ea typeface="Times New Roman" charset="0"/>
                <a:cs typeface="Times New Roman" charset="0"/>
              </a:rPr>
              <a:t>(IV) SVM-B: binary prediction on user pairs using support </a:t>
            </a:r>
            <a:r>
              <a:rPr lang="en-US" altLang="zh-CN" sz="1800" dirty="0" smtClean="0">
                <a:latin typeface="Times New Roman" charset="0"/>
                <a:ea typeface="Times New Roman" charset="0"/>
                <a:cs typeface="Times New Roman" charset="0"/>
              </a:rPr>
              <a:t>vector </a:t>
            </a:r>
            <a:r>
              <a:rPr lang="en-US" altLang="zh-CN" sz="1800" dirty="0">
                <a:latin typeface="Times New Roman" charset="0"/>
                <a:ea typeface="Times New Roman" charset="0"/>
                <a:cs typeface="Times New Roman" charset="0"/>
              </a:rPr>
              <a:t>machines on the proposed similarity calculation schemes. </a:t>
            </a:r>
            <a:endParaRPr lang="en-US" altLang="zh-CN" sz="1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en-US" altLang="zh-CN" sz="1800" dirty="0">
                <a:latin typeface="Times New Roman" charset="0"/>
                <a:ea typeface="Times New Roman" charset="0"/>
                <a:cs typeface="Times New Roman" charset="0"/>
              </a:rPr>
              <a:t>(V) HYDRA-Z: a degenerate version of our model HYDRA where all the missing features are filled with </a:t>
            </a:r>
            <a:r>
              <a:rPr lang="en-US" altLang="zh-CN" sz="1800" dirty="0" err="1">
                <a:latin typeface="Times New Roman" charset="0"/>
                <a:ea typeface="Times New Roman" charset="0"/>
                <a:cs typeface="Times New Roman" charset="0"/>
              </a:rPr>
              <a:t>zeros</a:t>
            </a:r>
            <a:r>
              <a:rPr lang="en-US" altLang="zh-CN" sz="18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endParaRPr lang="en-US" altLang="zh-CN" sz="1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en-US" altLang="zh-CN" sz="1800" dirty="0">
                <a:latin typeface="Times New Roman" charset="0"/>
                <a:ea typeface="Times New Roman" charset="0"/>
                <a:cs typeface="Times New Roman" charset="0"/>
              </a:rPr>
              <a:t>(VI) HYDRA-M: our model HYDRA with missing features filled with the core social network friend structure described in Section 7. </a:t>
            </a:r>
            <a:endParaRPr altLang="zh-CN" sz="1800" noProof="1">
              <a:latin typeface="Times New Roman" charset="0"/>
              <a:ea typeface="Times New Roman" charset="0"/>
              <a:cs typeface="Times New Roman" charset="0"/>
            </a:endParaRPr>
          </a:p>
          <a:p>
            <a:pPr lvl="2" eaLnBrk="1" hangingPunct="1">
              <a:lnSpc>
                <a:spcPct val="90000"/>
              </a:lnSpc>
            </a:pPr>
            <a:endParaRPr altLang="zh-CN" sz="2000" noProof="1">
              <a:latin typeface="Times New Roman" charset="0"/>
              <a:ea typeface="Times New Roman" charset="0"/>
              <a:cs typeface="Times New Roman" charset="0"/>
            </a:endParaRPr>
          </a:p>
          <a:p>
            <a:pPr lvl="1" eaLnBrk="1" hangingPunct="1">
              <a:lnSpc>
                <a:spcPct val="90000"/>
              </a:lnSpc>
            </a:pPr>
            <a:endParaRPr altLang="zh-CN" sz="2000" noProof="1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endParaRPr altLang="zh-CN" sz="2000" noProof="1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911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标题 3276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Experiments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4" y="1431170"/>
            <a:ext cx="5046293" cy="264372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52" y="1524050"/>
            <a:ext cx="3789852" cy="307339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999211" y="4095062"/>
            <a:ext cx="4106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Times New Roman" charset="0"/>
                <a:ea typeface="Times New Roman" charset="0"/>
                <a:cs typeface="Times New Roman" charset="0"/>
              </a:rPr>
              <a:t>The precision and recall curve </a:t>
            </a:r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with </a:t>
            </a:r>
            <a:r>
              <a:rPr lang="en-US" altLang="zh-CN" sz="1600" dirty="0">
                <a:latin typeface="Times New Roman" charset="0"/>
                <a:ea typeface="Times New Roman" charset="0"/>
                <a:cs typeface="Times New Roman" charset="0"/>
              </a:rPr>
              <a:t>different p. </a:t>
            </a:r>
            <a:endParaRPr lang="en-US" altLang="zh-CN" sz="16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kumimoji="1" lang="zh-CN" alt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0" y="4493862"/>
                <a:ext cx="5124544" cy="6057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Performance curve with various setting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i="1" smtClean="0">
                            <a:latin typeface="Times New Roman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kumimoji="1" lang="en-US" altLang="zh-CN" sz="1600" i="1" smtClean="0">
                            <a:latin typeface="Times New Roman" charset="0"/>
                            <a:ea typeface="Times New Roman" charset="0"/>
                            <a:cs typeface="Times New Roman" charset="0"/>
                          </a:rPr>
                          <m:t>𝛾</m:t>
                        </m:r>
                      </m:e>
                      <m:sub>
                        <m:r>
                          <a:rPr kumimoji="1" lang="en-US" altLang="zh-CN" sz="1600" b="0" i="1" smtClean="0">
                            <a:latin typeface="Times New Roman" charset="0"/>
                            <a:ea typeface="Times New Roman" charset="0"/>
                            <a:cs typeface="Times New Roman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kumimoji="1" lang="en-US" altLang="zh-CN" sz="1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i="1">
                            <a:latin typeface="Times New Roman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kumimoji="1" lang="en-US" altLang="zh-CN" sz="1600" i="1">
                            <a:latin typeface="Times New Roman" charset="0"/>
                            <a:ea typeface="Times New Roman" charset="0"/>
                            <a:cs typeface="Times New Roman" charset="0"/>
                          </a:rPr>
                          <m:t>𝛾</m:t>
                        </m:r>
                      </m:e>
                      <m:sub>
                        <m:r>
                          <a:rPr kumimoji="1" lang="en-US" altLang="zh-CN" sz="1600" b="0" i="1" smtClean="0">
                            <a:latin typeface="Times New Roman" charset="0"/>
                            <a:ea typeface="Times New Roman" charset="0"/>
                            <a:cs typeface="Times New Roman" charset="0"/>
                          </a:rPr>
                          <m:t>𝑀</m:t>
                        </m:r>
                      </m:sub>
                    </m:sSub>
                    <m:r>
                      <a:rPr kumimoji="1" lang="en-US" altLang="zh-CN" sz="1600" b="0" i="1">
                        <a:latin typeface="Times New Roman" charset="0"/>
                        <a:ea typeface="Times New Roman" charset="0"/>
                        <a:cs typeface="Times New Roman" charset="0"/>
                      </a:rPr>
                      <m:t> </m:t>
                    </m:r>
                    <m:r>
                      <a:rPr kumimoji="1" lang="en-US" altLang="zh-CN" sz="1600" b="0" i="1" smtClean="0">
                        <a:latin typeface="Times New Roman" charset="0"/>
                        <a:ea typeface="Times New Roman" charset="0"/>
                        <a:cs typeface="Times New Roman" charset="0"/>
                      </a:rPr>
                      <m:t>𝑢𝑛𝑑𝑒𝑟</m:t>
                    </m:r>
                    <m:r>
                      <a:rPr kumimoji="1" lang="en-US" altLang="zh-CN" sz="1600" b="0" i="1" smtClean="0">
                        <a:latin typeface="Times New Roman" charset="0"/>
                        <a:ea typeface="Times New Roman" charset="0"/>
                        <a:cs typeface="Times New Roman" charset="0"/>
                      </a:rPr>
                      <m:t> </m:t>
                    </m:r>
                  </m:oMath>
                </a14:m>
                <a:endParaRPr kumimoji="1" lang="en-US" altLang="zh-CN" sz="1600" b="0" dirty="0" smtClean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r>
                  <a:rPr kumimoji="1" lang="en-US" altLang="zh-CN" sz="1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Varied p </a:t>
                </a:r>
                <a:endParaRPr kumimoji="1" lang="zh-CN" altLang="en-US" sz="16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93862"/>
                <a:ext cx="5124544" cy="605743"/>
              </a:xfrm>
              <a:prstGeom prst="rect">
                <a:avLst/>
              </a:prstGeom>
              <a:blipFill rotWithShape="0">
                <a:blip r:embed="rId5"/>
                <a:stretch>
                  <a:fillRect l="-595" t="-48000" b="-19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标题 3276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Experiments</a:t>
            </a:r>
          </a:p>
        </p:txBody>
      </p:sp>
      <p:sp>
        <p:nvSpPr>
          <p:cNvPr id="56322" name="文本占位符 3277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altLang="zh-CN" noProof="1"/>
          </a:p>
          <a:p>
            <a:pPr lvl="1" eaLnBrk="1" hangingPunct="1">
              <a:lnSpc>
                <a:spcPct val="90000"/>
              </a:lnSpc>
            </a:pPr>
            <a:endParaRPr altLang="zh-CN" noProof="1"/>
          </a:p>
          <a:p>
            <a:pPr eaLnBrk="1" hangingPunct="1">
              <a:lnSpc>
                <a:spcPct val="90000"/>
              </a:lnSpc>
            </a:pPr>
            <a:endParaRPr altLang="zh-CN" noProof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686" y="862387"/>
            <a:ext cx="4804627" cy="261656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5388" y="3589308"/>
            <a:ext cx="5033221" cy="236757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261384" y="3291067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Performance evaluation</a:t>
            </a:r>
            <a:endParaRPr kumimoji="1"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3443003" y="5754542"/>
            <a:ext cx="225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efficiency evaluation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4607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3276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Background</a:t>
            </a:r>
          </a:p>
        </p:txBody>
      </p:sp>
      <p:sp>
        <p:nvSpPr>
          <p:cNvPr id="15362" name="文本占位符 3277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CN" sz="2400" noProof="1" smtClean="0">
                <a:latin typeface="Times New Roman" panose="02020603050405020304" pitchFamily="18" charset="0"/>
                <a:sym typeface="+mn-ea"/>
              </a:rPr>
              <a:t>Identity Linkage</a:t>
            </a:r>
          </a:p>
          <a:p>
            <a:pPr marL="687705" lvl="1" indent="-342900" eaLnBrk="1" hangingPunct="1">
              <a:lnSpc>
                <a:spcPct val="90000"/>
              </a:lnSpc>
              <a:buFont typeface="Wingdings" charset="2"/>
              <a:buChar char="p"/>
              <a:defRPr/>
            </a:pPr>
            <a:r>
              <a:rPr lang="en-US" altLang="zh-CN" sz="2000" noProof="1" smtClean="0">
                <a:latin typeface="Times New Roman" panose="02020603050405020304" pitchFamily="18" charset="0"/>
                <a:sym typeface="+mn-ea"/>
              </a:rPr>
              <a:t>Link the account on different social platforms that belong to one person.</a:t>
            </a:r>
          </a:p>
          <a:p>
            <a:pPr marL="687705" lvl="1" indent="-342900" eaLnBrk="1" hangingPunct="1">
              <a:lnSpc>
                <a:spcPct val="90000"/>
              </a:lnSpc>
              <a:buFont typeface="Wingdings" charset="2"/>
              <a:buChar char="p"/>
              <a:defRPr/>
            </a:pPr>
            <a:r>
              <a:rPr lang="en-US" altLang="zh-CN" sz="2000" noProof="1" smtClean="0">
                <a:latin typeface="Times New Roman" panose="02020603050405020304" pitchFamily="18" charset="0"/>
                <a:sym typeface="+mn-ea"/>
              </a:rPr>
              <a:t>To gain a deeper and better understanding for each individual user from the vast amount of social data.</a:t>
            </a:r>
            <a:endParaRPr lang="en-US" altLang="zh-CN" sz="2400" noProof="1" smtClean="0">
              <a:latin typeface="Times New Roman" panose="02020603050405020304" pitchFamily="18" charset="0"/>
              <a:sym typeface="+mn-ea"/>
            </a:endParaRPr>
          </a:p>
          <a:p>
            <a:pPr eaLnBrk="1" hangingPunct="1">
              <a:defRPr/>
            </a:pPr>
            <a:r>
              <a:rPr lang="en-US" altLang="zh-CN" sz="2400" noProof="1" smtClean="0">
                <a:latin typeface="Times New Roman" panose="02020603050405020304" pitchFamily="18" charset="0"/>
                <a:sym typeface="+mn-ea"/>
              </a:rPr>
              <a:t>Benefits</a:t>
            </a:r>
          </a:p>
          <a:p>
            <a:pPr marL="687705" lvl="1" indent="-342900" eaLnBrk="1" hangingPunct="1">
              <a:lnSpc>
                <a:spcPct val="90000"/>
              </a:lnSpc>
              <a:buFont typeface="Wingdings" charset="2"/>
              <a:buChar char="p"/>
              <a:defRPr/>
            </a:pPr>
            <a:r>
              <a:rPr lang="en-US" altLang="zh-CN" sz="2000" noProof="1" smtClean="0">
                <a:latin typeface="Times New Roman" panose="02020603050405020304" pitchFamily="18" charset="0"/>
                <a:sym typeface="+mn-ea"/>
              </a:rPr>
              <a:t>Completeness</a:t>
            </a:r>
          </a:p>
          <a:p>
            <a:pPr marL="344805" lvl="1" indent="0"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zh-CN" sz="2000" noProof="1" smtClean="0">
                <a:latin typeface="Times New Roman" panose="02020603050405020304" pitchFamily="18" charset="0"/>
                <a:sym typeface="+mn-ea"/>
              </a:rPr>
              <a:t>	enrich an otherwise-fragmented user profile to enable an all-around      understanding of a user’s interests and behavior pattrns.</a:t>
            </a:r>
          </a:p>
          <a:p>
            <a:pPr marL="687705" lvl="1" indent="-342900" eaLnBrk="1" hangingPunct="1">
              <a:lnSpc>
                <a:spcPct val="90000"/>
              </a:lnSpc>
              <a:buFont typeface="Wingdings" charset="2"/>
              <a:buChar char="p"/>
              <a:defRPr/>
            </a:pPr>
            <a:r>
              <a:rPr lang="en-US" altLang="zh-CN" sz="2000" noProof="1" smtClean="0">
                <a:latin typeface="Times New Roman" panose="02020603050405020304" pitchFamily="18" charset="0"/>
                <a:sym typeface="+mn-ea"/>
              </a:rPr>
              <a:t>Consistency</a:t>
            </a:r>
          </a:p>
          <a:p>
            <a:pPr marL="344805" lvl="1" indent="0"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zh-CN" sz="2000" noProof="1">
                <a:latin typeface="Times New Roman" panose="02020603050405020304" pitchFamily="18" charset="0"/>
                <a:sym typeface="+mn-ea"/>
              </a:rPr>
              <a:t>	</a:t>
            </a:r>
            <a:r>
              <a:rPr lang="en-US" altLang="zh-CN" sz="2000" noProof="1" smtClean="0">
                <a:latin typeface="Times New Roman" panose="02020603050405020304" pitchFamily="18" charset="0"/>
                <a:sym typeface="+mn-ea"/>
              </a:rPr>
              <a:t>improve the consistency of user information</a:t>
            </a:r>
          </a:p>
          <a:p>
            <a:pPr marL="687705" lvl="1" indent="-342900" eaLnBrk="1" hangingPunct="1">
              <a:lnSpc>
                <a:spcPct val="90000"/>
              </a:lnSpc>
              <a:buFont typeface="Wingdings" charset="2"/>
              <a:buChar char="p"/>
              <a:defRPr/>
            </a:pPr>
            <a:r>
              <a:rPr lang="en-US" altLang="zh-CN" sz="2000" noProof="1" smtClean="0">
                <a:latin typeface="Times New Roman" panose="02020603050405020304" pitchFamily="18" charset="0"/>
                <a:sym typeface="+mn-ea"/>
              </a:rPr>
              <a:t>Continuity</a:t>
            </a:r>
          </a:p>
          <a:p>
            <a:pPr marL="344805" lvl="1" indent="0"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zh-CN" sz="2000" noProof="1">
                <a:latin typeface="Times New Roman" panose="02020603050405020304" pitchFamily="18" charset="0"/>
                <a:sym typeface="+mn-ea"/>
              </a:rPr>
              <a:t>	</a:t>
            </a:r>
            <a:r>
              <a:rPr lang="en-US" altLang="zh-CN" sz="2000" noProof="1" smtClean="0">
                <a:latin typeface="Times New Roman" panose="02020603050405020304" pitchFamily="18" charset="0"/>
                <a:sym typeface="+mn-ea"/>
              </a:rPr>
              <a:t>help to integrate userful user information from thos platforms that have over time become less popular or even abdndoned.</a:t>
            </a:r>
            <a:endParaRPr lang="en-US" altLang="zh-CN" sz="1600" noProof="1" smtClean="0">
              <a:latin typeface="Times New Roman" panose="02020603050405020304" pitchFamily="18" charset="0"/>
              <a:sym typeface="+mn-ea"/>
            </a:endParaRPr>
          </a:p>
          <a:p>
            <a:pPr marL="344805" lvl="1" indent="0"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zh-CN" sz="2000" noProof="1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000" noProof="1" smtClean="0">
                <a:latin typeface="Times New Roman" panose="02020603050405020304" pitchFamily="18" charset="0"/>
                <a:sym typeface="+mn-ea"/>
              </a:rPr>
              <a:t>     </a:t>
            </a:r>
          </a:p>
          <a:p>
            <a:pPr marL="0" lvl="1" indent="0" eaLnBrk="1" hangingPunct="1">
              <a:buClr>
                <a:schemeClr val="accent1"/>
              </a:buClr>
              <a:buFont typeface="Wingdings" charset="2"/>
              <a:buNone/>
              <a:defRPr/>
            </a:pPr>
            <a:endParaRPr lang="en-US" altLang="zh-CN" sz="2200" noProof="1" smtClean="0">
              <a:latin typeface="Times New Roman" panose="02020603050405020304" pitchFamily="18" charset="0"/>
            </a:endParaRPr>
          </a:p>
          <a:p>
            <a:pPr marL="0" indent="0" eaLnBrk="1" hangingPunct="1">
              <a:buFont typeface="Wingdings" charset="2"/>
              <a:buNone/>
              <a:defRPr/>
            </a:pPr>
            <a:endParaRPr lang="en-US" altLang="zh-CN" sz="2400" noProof="1" smtClean="0">
              <a:latin typeface="Times New Roman" panose="02020603050405020304" pitchFamily="18" charset="0"/>
              <a:sym typeface="+mn-ea"/>
            </a:endParaRPr>
          </a:p>
          <a:p>
            <a:pPr marL="0" indent="0" eaLnBrk="1" hangingPunct="1">
              <a:buFont typeface="Wingdings" charset="2"/>
              <a:buNone/>
              <a:defRPr/>
            </a:pPr>
            <a:endParaRPr lang="en-US" altLang="zh-CN" noProof="1"/>
          </a:p>
          <a:p>
            <a:pPr marL="802005" lvl="1" indent="-457200"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n-US" altLang="zh-CN" noProof="1"/>
          </a:p>
          <a:p>
            <a:pPr marL="671830" lvl="2" indent="0"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 altLang="zh-CN" noProof="1"/>
          </a:p>
          <a:p>
            <a:pPr marL="0" indent="0"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 altLang="zh-CN" noProof="1">
              <a:solidFill>
                <a:srgbClr val="B2B2B2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altLang="zh-CN" noProof="1"/>
          </a:p>
          <a:p>
            <a:pPr eaLnBrk="1" hangingPunct="1">
              <a:lnSpc>
                <a:spcPct val="90000"/>
              </a:lnSpc>
              <a:defRPr/>
            </a:pPr>
            <a:endParaRPr lang="en-US" altLang="zh-CN" noProof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文本占位符 31746"/>
          <p:cNvSpPr>
            <a:spLocks noGrp="1"/>
          </p:cNvSpPr>
          <p:nvPr>
            <p:ph idx="1"/>
          </p:nvPr>
        </p:nvSpPr>
        <p:spPr>
          <a:xfrm>
            <a:off x="457200" y="390525"/>
            <a:ext cx="8229600" cy="4530725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  <a:defRPr/>
            </a:pPr>
            <a:endParaRPr lang="en-US" altLang="zh-CN" noProof="1"/>
          </a:p>
          <a:p>
            <a:pPr marL="0" indent="0" eaLnBrk="1" hangingPunct="1">
              <a:buFont typeface="Wingdings" charset="2"/>
              <a:buNone/>
              <a:defRPr/>
            </a:pPr>
            <a:endParaRPr lang="en-US" altLang="zh-CN" noProof="1"/>
          </a:p>
          <a:p>
            <a:pPr marL="0" indent="0" eaLnBrk="1" hangingPunct="1">
              <a:buFont typeface="Wingdings" charset="2"/>
              <a:buNone/>
              <a:defRPr/>
            </a:pPr>
            <a:r>
              <a:rPr lang="en-US" altLang="zh-CN" noProof="1"/>
              <a:t>                             </a:t>
            </a:r>
          </a:p>
          <a:p>
            <a:pPr marL="0" indent="0" eaLnBrk="1" hangingPunct="1">
              <a:buFont typeface="Wingdings" charset="2"/>
              <a:buNone/>
              <a:defRPr/>
            </a:pPr>
            <a:endParaRPr lang="en-US" altLang="zh-CN" noProof="1"/>
          </a:p>
          <a:p>
            <a:pPr marL="0" eaLnBrk="1" hangingPunct="1">
              <a:buClr>
                <a:srgbClr val="000000"/>
              </a:buClr>
              <a:buFont typeface="Wingdings" charset="2"/>
              <a:buNone/>
              <a:defRPr/>
            </a:pPr>
            <a:r>
              <a:rPr lang="en-US" altLang="zh-CN" noProof="1"/>
              <a:t>                            </a:t>
            </a:r>
            <a:r>
              <a:rPr lang="en-US" altLang="zh-CN" sz="4200" noProof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Thank you</a:t>
            </a:r>
          </a:p>
          <a:p>
            <a:pPr lvl="1" eaLnBrk="1" hangingPunct="1">
              <a:defRPr/>
            </a:pPr>
            <a:endParaRPr lang="en-US" altLang="zh-CN" noProof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en-US" altLang="zh-CN"/>
              <a:t>Background</a:t>
            </a:r>
            <a:endParaRPr kumimoji="1" lang="zh-CN" altLang="en-US"/>
          </a:p>
        </p:txBody>
      </p:sp>
      <p:sp>
        <p:nvSpPr>
          <p:cNvPr id="19458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kumimoji="1" lang="zh-CN" altLang="en-US"/>
          </a:p>
        </p:txBody>
      </p:sp>
      <p:pic>
        <p:nvPicPr>
          <p:cNvPr id="19459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426200" cy="40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133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Introduction</a:t>
            </a:r>
          </a:p>
        </p:txBody>
      </p:sp>
      <p:sp>
        <p:nvSpPr>
          <p:cNvPr id="20482" name="文本占位符 133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charset="2"/>
              <a:buNone/>
            </a:pPr>
            <a:r>
              <a:rPr altLang="zh-CN" sz="2400" noProof="1">
                <a:latin typeface="Times New Roman" charset="0"/>
                <a:ea typeface="Times New Roman" charset="0"/>
                <a:cs typeface="Times New Roman" charset="0"/>
              </a:rPr>
              <a:t>Challenges</a:t>
            </a:r>
          </a:p>
          <a:p>
            <a:pPr marL="0" indent="0" eaLnBrk="1" hangingPunct="1"/>
            <a:r>
              <a:rPr altLang="zh-CN" sz="2400" noProof="1">
                <a:latin typeface="Times New Roman" charset="0"/>
                <a:ea typeface="Times New Roman" charset="0"/>
                <a:cs typeface="Times New Roman" charset="0"/>
              </a:rPr>
              <a:t>Unreliable Usernames</a:t>
            </a:r>
          </a:p>
          <a:p>
            <a:pPr marL="0" indent="0" eaLnBrk="1" hangingPunct="1"/>
            <a:endParaRPr altLang="zh-CN" sz="2400" noProof="1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eaLnBrk="1" hangingPunct="1"/>
            <a:r>
              <a:rPr altLang="zh-CN" sz="2400" noProof="1">
                <a:latin typeface="Times New Roman" charset="0"/>
                <a:ea typeface="Times New Roman" charset="0"/>
                <a:cs typeface="Times New Roman" charset="0"/>
              </a:rPr>
              <a:t>Missing information</a:t>
            </a:r>
          </a:p>
          <a:p>
            <a:pPr marL="0" indent="0" eaLnBrk="1" hangingPunct="1"/>
            <a:endParaRPr altLang="zh-CN" sz="2400" noProof="1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eaLnBrk="1" hangingPunct="1"/>
            <a:r>
              <a:rPr altLang="zh-CN" sz="2400" noProof="1">
                <a:latin typeface="Times New Roman" charset="0"/>
                <a:ea typeface="Times New Roman" charset="0"/>
                <a:cs typeface="Times New Roman" charset="0"/>
              </a:rPr>
              <a:t>Misaligned data</a:t>
            </a:r>
          </a:p>
          <a:p>
            <a:pPr marL="0" indent="0" eaLnBrk="1" hangingPunct="1">
              <a:buFont typeface="Wingdings" charset="2"/>
              <a:buChar char="p"/>
            </a:pPr>
            <a:endParaRPr altLang="zh-CN" sz="2400" noProof="1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eaLnBrk="1" hangingPunct="1">
              <a:buFont typeface="Wingdings" charset="2"/>
              <a:buNone/>
            </a:pPr>
            <a:endParaRPr altLang="zh-CN" sz="2000" noProof="1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eaLnBrk="1" hangingPunct="1">
              <a:buFont typeface="Wingdings" charset="2"/>
              <a:buNone/>
            </a:pPr>
            <a:endParaRPr altLang="zh-CN" noProof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Introduction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altLang="zh-CN" sz="2400" noProof="1">
                <a:latin typeface="Times New Roman" charset="0"/>
                <a:ea typeface="Times New Roman" charset="0"/>
                <a:cs typeface="Times New Roman" charset="0"/>
              </a:rPr>
              <a:t>Innovations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dirty="0">
                <a:latin typeface="Times New Roman" charset="0"/>
                <a:ea typeface="Times New Roman" charset="0"/>
                <a:cs typeface="Times New Roman" charset="0"/>
              </a:rPr>
              <a:t>User behavior trajectory along temporal dimension </a:t>
            </a:r>
            <a:endParaRPr altLang="zh-CN" sz="2000" noProof="1">
              <a:latin typeface="Times New Roman" charset="0"/>
              <a:ea typeface="Times New Roman" charset="0"/>
              <a:cs typeface="Times New Roman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dirty="0">
                <a:latin typeface="Times New Roman" charset="0"/>
                <a:ea typeface="Times New Roman" charset="0"/>
                <a:cs typeface="Times New Roman" charset="0"/>
              </a:rPr>
              <a:t>user’s core social network structure </a:t>
            </a:r>
          </a:p>
          <a:p>
            <a:pPr lvl="1" eaLnBrk="1" hangingPunct="1">
              <a:lnSpc>
                <a:spcPct val="90000"/>
              </a:lnSpc>
            </a:pPr>
            <a:endParaRPr lang="en-US" altLang="zh-CN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altLang="zh-CN" sz="2400" noProof="1">
                <a:latin typeface="Times New Roman" charset="0"/>
              </a:rPr>
              <a:t>Contributions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altLang="zh-CN" sz="2000" noProof="1">
                <a:latin typeface="Times New Roman" charset="0"/>
              </a:rPr>
              <a:t>Propose HYDRA, a framework for cross-platform usr identity linkage via heterogeneous behavior modeling</a:t>
            </a:r>
          </a:p>
          <a:p>
            <a:pPr lvl="1" eaLnBrk="1" hangingPunct="1">
              <a:lnSpc>
                <a:spcPct val="90000"/>
              </a:lnSpc>
            </a:pPr>
            <a:r>
              <a:rPr altLang="zh-CN" sz="2000" noProof="1">
                <a:latin typeface="Times New Roman" charset="0"/>
              </a:rPr>
              <a:t>Heterogeneous behavior modeling</a:t>
            </a:r>
            <a:endParaRPr altLang="en-US" sz="2000" noProof="1">
              <a:latin typeface="Times New Roman" charset="0"/>
            </a:endParaRPr>
          </a:p>
          <a:p>
            <a:pPr lvl="1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zh-CN" sz="2000" dirty="0">
                <a:latin typeface="Times New Roman" charset="0"/>
              </a:rPr>
              <a:t>measure the user behavior similarity from all aspects of a user’s social data </a:t>
            </a:r>
            <a:endParaRPr altLang="zh-CN" sz="2000" noProof="1">
              <a:latin typeface="Times New Roman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altLang="zh-CN" sz="2000" noProof="1">
                <a:latin typeface="Times New Roman" charset="0"/>
              </a:rPr>
              <a:t>Structure Consistency Modeling </a:t>
            </a:r>
            <a:endParaRPr altLang="en-US" sz="2000" noProof="1">
              <a:latin typeface="Times New Roman" charset="0"/>
            </a:endParaRPr>
          </a:p>
          <a:p>
            <a:pPr lvl="1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zh-CN" sz="2000" dirty="0">
                <a:latin typeface="Times New Roman" charset="0"/>
              </a:rPr>
              <a:t>leverage users’ core social network structure to identify user linkage </a:t>
            </a:r>
            <a:endParaRPr altLang="zh-CN" sz="2000" noProof="1">
              <a:latin typeface="Times New Roman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altLang="zh-CN" sz="2000" noProof="1">
                <a:latin typeface="Times New Roman" charset="0"/>
              </a:rPr>
              <a:t>Multi-objective Model Learning </a:t>
            </a:r>
            <a:endParaRPr altLang="en-US" sz="2000" noProof="1">
              <a:latin typeface="Times New Roman" charset="0"/>
            </a:endParaRPr>
          </a:p>
          <a:p>
            <a:pPr lvl="1" eaLnBrk="1" hangingPunct="1">
              <a:lnSpc>
                <a:spcPct val="90000"/>
              </a:lnSpc>
              <a:buFont typeface="Wingdings" charset="2"/>
              <a:buNone/>
            </a:pPr>
            <a:r>
              <a:rPr altLang="zh-CN" sz="2000" noProof="1">
                <a:latin typeface="Times New Roman" charset="0"/>
              </a:rPr>
              <a:t>A multi-objective optimization (MOO)framework ,which </a:t>
            </a:r>
            <a:r>
              <a:rPr lang="en-US" altLang="zh-CN" sz="2000" dirty="0">
                <a:latin typeface="Times New Roman" charset="0"/>
              </a:rPr>
              <a:t>jointly </a:t>
            </a:r>
            <a:r>
              <a:rPr lang="en-US" altLang="zh-CN" sz="2000" dirty="0" smtClean="0">
                <a:latin typeface="Times New Roman" charset="0"/>
              </a:rPr>
              <a:t>optimizes the </a:t>
            </a:r>
            <a:r>
              <a:rPr lang="en-US" altLang="zh-CN" sz="2000" dirty="0">
                <a:latin typeface="Times New Roman" charset="0"/>
              </a:rPr>
              <a:t>supervised learning on labeled user linkage pairs and the cross-platform structure consistency maximization. 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None/>
            </a:pPr>
            <a:endParaRPr lang="en-US" altLang="zh-CN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kumimoji="1" lang="en-US" altLang="zh-C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标题 143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Overview</a:t>
            </a:r>
          </a:p>
        </p:txBody>
      </p:sp>
      <p:sp>
        <p:nvSpPr>
          <p:cNvPr id="23554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zh-CN" altLang="en-US" dirty="0"/>
          </a:p>
        </p:txBody>
      </p:sp>
      <p:pic>
        <p:nvPicPr>
          <p:cNvPr id="23555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03313"/>
            <a:ext cx="6172200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标题 143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Heterogeneous behavior model</a:t>
            </a:r>
          </a:p>
        </p:txBody>
      </p:sp>
      <p:sp>
        <p:nvSpPr>
          <p:cNvPr id="8194" name="文本占位符 1433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400" dirty="0">
                <a:latin typeface="Times New Roman" charset="0"/>
                <a:ea typeface="Times New Roman" charset="0"/>
                <a:cs typeface="Times New Roman" charset="0"/>
              </a:rPr>
              <a:t>User Attributes.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zh-CN" sz="1800" dirty="0" smtClean="0">
                <a:latin typeface="Times New Roman" charset="0"/>
                <a:ea typeface="Times New Roman" charset="0"/>
                <a:cs typeface="Times New Roman" charset="0"/>
              </a:rPr>
              <a:t>	Included </a:t>
            </a:r>
            <a:r>
              <a:rPr lang="en-US" altLang="zh-CN" sz="1800" dirty="0">
                <a:latin typeface="Times New Roman" charset="0"/>
                <a:ea typeface="Times New Roman" charset="0"/>
                <a:cs typeface="Times New Roman" charset="0"/>
              </a:rPr>
              <a:t>here are all the traditional structured data about a user, e.g., demographic information, con- tact information, etc. </a:t>
            </a:r>
            <a:endParaRPr lang="en-US" altLang="zh-CN" sz="1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zh-CN" sz="1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>
                <a:latin typeface="Times New Roman" charset="0"/>
                <a:ea typeface="Times New Roman" charset="0"/>
                <a:cs typeface="Times New Roman" charset="0"/>
              </a:rPr>
              <a:t>User Generated Content (UGC).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zh-CN" sz="1800" dirty="0" smtClean="0">
                <a:latin typeface="Times New Roman" charset="0"/>
                <a:ea typeface="Times New Roman" charset="0"/>
                <a:cs typeface="Times New Roman" charset="0"/>
              </a:rPr>
              <a:t>	Included </a:t>
            </a:r>
            <a:r>
              <a:rPr lang="en-US" altLang="zh-CN" sz="1800" dirty="0">
                <a:latin typeface="Times New Roman" charset="0"/>
                <a:ea typeface="Times New Roman" charset="0"/>
                <a:cs typeface="Times New Roman" charset="0"/>
              </a:rPr>
              <a:t>here are the un- structured data generated by users such as text (reviews, micro- blogs, etc.), images, videos and so on. Modeling is primarily targeted at </a:t>
            </a:r>
            <a:r>
              <a:rPr lang="en-US" altLang="zh-CN" sz="1800" i="1" dirty="0">
                <a:latin typeface="Times New Roman" charset="0"/>
                <a:ea typeface="Times New Roman" charset="0"/>
                <a:cs typeface="Times New Roman" charset="0"/>
              </a:rPr>
              <a:t>topic </a:t>
            </a:r>
            <a:r>
              <a:rPr lang="en-US" altLang="zh-CN" sz="1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1800" dirty="0">
                <a:latin typeface="Times New Roman" charset="0"/>
                <a:ea typeface="Times New Roman" charset="0"/>
                <a:cs typeface="Times New Roman" charset="0"/>
              </a:rPr>
              <a:t>and </a:t>
            </a:r>
            <a:r>
              <a:rPr lang="en-US" altLang="zh-CN" sz="1800" i="1" dirty="0">
                <a:latin typeface="Times New Roman" charset="0"/>
                <a:ea typeface="Times New Roman" charset="0"/>
                <a:cs typeface="Times New Roman" charset="0"/>
              </a:rPr>
              <a:t>style </a:t>
            </a:r>
            <a:endParaRPr lang="en-US" altLang="zh-CN" sz="1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zh-CN" sz="1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>
                <a:latin typeface="Times New Roman" charset="0"/>
                <a:ea typeface="Times New Roman" charset="0"/>
                <a:cs typeface="Times New Roman" charset="0"/>
              </a:rPr>
              <a:t>User Behavior Trajectory.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zh-CN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400" dirty="0" smtClean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altLang="zh-CN" sz="1800" dirty="0" smtClean="0">
                <a:latin typeface="Times New Roman" charset="0"/>
                <a:ea typeface="Times New Roman" charset="0"/>
                <a:cs typeface="Times New Roman" charset="0"/>
              </a:rPr>
              <a:t>User </a:t>
            </a:r>
            <a:r>
              <a:rPr lang="en-US" altLang="zh-CN" sz="1800" dirty="0">
                <a:latin typeface="Times New Roman" charset="0"/>
                <a:ea typeface="Times New Roman" charset="0"/>
                <a:cs typeface="Times New Roman" charset="0"/>
              </a:rPr>
              <a:t>behavior trajectory refers to all the social behavior of a user exhibited on the platforms along the time-line, e.g., befriend, follow/unfollow, retweet, thumb-up/thumb-down, etc. </a:t>
            </a:r>
            <a:endParaRPr altLang="zh-CN" sz="1800" noProof="1">
              <a:latin typeface="Times New Roman" charset="0"/>
              <a:ea typeface="Times New Roman" charset="0"/>
              <a:cs typeface="Times New Roman" charset="0"/>
            </a:endParaRPr>
          </a:p>
          <a:p>
            <a:pPr marL="344488" lvl="1" indent="0" eaLnBrk="1" hangingPunct="1">
              <a:lnSpc>
                <a:spcPct val="90000"/>
              </a:lnSpc>
              <a:buFont typeface="Wingdings" charset="2"/>
              <a:buNone/>
            </a:pPr>
            <a:endParaRPr altLang="zh-CN" sz="2000" noProof="1"/>
          </a:p>
          <a:p>
            <a:pPr marL="344488" lvl="1" indent="0" eaLnBrk="1" hangingPunct="1">
              <a:lnSpc>
                <a:spcPct val="90000"/>
              </a:lnSpc>
              <a:buFont typeface="Wingdings" charset="2"/>
              <a:buNone/>
            </a:pPr>
            <a:endParaRPr altLang="zh-CN" sz="2000" noProof="1"/>
          </a:p>
          <a:p>
            <a:pPr marL="344488" lvl="1" indent="0" eaLnBrk="1" hangingPunct="1">
              <a:lnSpc>
                <a:spcPct val="90000"/>
              </a:lnSpc>
              <a:buFont typeface="Wingdings" charset="2"/>
              <a:buNone/>
            </a:pPr>
            <a:endParaRPr altLang="zh-CN" sz="2000" noProof="1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altLang="zh-CN" sz="2000" noProof="1">
              <a:solidFill>
                <a:srgbClr val="B2B2B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标题 143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Heterogeneous behavior model</a:t>
            </a:r>
          </a:p>
        </p:txBody>
      </p:sp>
      <p:sp>
        <p:nvSpPr>
          <p:cNvPr id="8194" name="文本占位符 1433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altLang="zh-CN" sz="2400" noProof="1">
                <a:latin typeface="Times New Roman" charset="0"/>
              </a:rPr>
              <a:t>User attributes modeling</a:t>
            </a:r>
            <a:endParaRPr altLang="zh-CN" sz="2100" noProof="1"/>
          </a:p>
          <a:p>
            <a:pPr lvl="1" eaLnBrk="1" hangingPunct="1">
              <a:lnSpc>
                <a:spcPct val="90000"/>
              </a:lnSpc>
            </a:pPr>
            <a:r>
              <a:rPr altLang="zh-CN" sz="1800" noProof="1">
                <a:latin typeface="Times New Roman" charset="0"/>
                <a:sym typeface="+mn-ea" charset="0"/>
              </a:rPr>
              <a:t>textual </a:t>
            </a:r>
            <a:r>
              <a:rPr altLang="zh-CN" sz="1800" noProof="1" smtClean="0">
                <a:latin typeface="Times New Roman" charset="0"/>
                <a:sym typeface="+mn-ea" charset="0"/>
              </a:rPr>
              <a:t>message: </a:t>
            </a:r>
            <a:r>
              <a:rPr lang="en-US" altLang="zh-CN" sz="2000" dirty="0">
                <a:latin typeface="Times New Roman" charset="0"/>
                <a:ea typeface="Times New Roman" charset="0"/>
                <a:cs typeface="Times New Roman" charset="0"/>
              </a:rPr>
              <a:t>name, gender, age, nationality, profession, education, email account, etc. 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None/>
            </a:pPr>
            <a:endParaRPr lang="en-US" altLang="zh-CN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 eaLnBrk="1" hangingPunct="1">
              <a:lnSpc>
                <a:spcPct val="90000"/>
              </a:lnSpc>
              <a:buFont typeface="Wingdings" charset="2"/>
              <a:buNone/>
            </a:pPr>
            <a:endParaRPr lang="en-US" altLang="zh-CN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 eaLnBrk="1" hangingPunct="1">
              <a:lnSpc>
                <a:spcPct val="90000"/>
              </a:lnSpc>
              <a:buFont typeface="Wingdings" charset="2"/>
              <a:buNone/>
            </a:pPr>
            <a:endParaRPr lang="en-US" altLang="zh-CN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altLang="zh-CN" sz="2000" noProof="1">
                <a:latin typeface="Times New Roman" charset="0"/>
              </a:rPr>
              <a:t>visual attributes: </a:t>
            </a:r>
          </a:p>
          <a:p>
            <a:pPr lvl="1" eaLnBrk="1" hangingPunct="1">
              <a:lnSpc>
                <a:spcPct val="90000"/>
              </a:lnSpc>
            </a:pPr>
            <a:endParaRPr altLang="zh-CN" sz="2000" noProof="1">
              <a:latin typeface="Times New Roman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zh-CN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 eaLnBrk="1" hangingPunct="1">
              <a:lnSpc>
                <a:spcPct val="90000"/>
              </a:lnSpc>
            </a:pPr>
            <a:endParaRPr altLang="zh-CN" sz="2000" noProof="1">
              <a:latin typeface="Times New Roman" charset="0"/>
            </a:endParaRPr>
          </a:p>
          <a:p>
            <a:pPr lvl="1" eaLnBrk="1" hangingPunct="1">
              <a:lnSpc>
                <a:spcPct val="90000"/>
              </a:lnSpc>
            </a:pPr>
            <a:endParaRPr altLang="zh-CN" sz="2000" noProof="1">
              <a:latin typeface="Times New Roman" charset="0"/>
            </a:endParaRPr>
          </a:p>
          <a:p>
            <a:pPr lvl="1" eaLnBrk="1" hangingPunct="1">
              <a:lnSpc>
                <a:spcPct val="90000"/>
              </a:lnSpc>
              <a:buFont typeface="Wingdings" charset="2"/>
              <a:buNone/>
            </a:pPr>
            <a:endParaRPr altLang="zh-CN" sz="2000" noProof="1"/>
          </a:p>
          <a:p>
            <a:pPr lvl="1" eaLnBrk="1" hangingPunct="1">
              <a:lnSpc>
                <a:spcPct val="90000"/>
              </a:lnSpc>
              <a:buFont typeface="Wingdings" charset="2"/>
              <a:buNone/>
            </a:pPr>
            <a:endParaRPr altLang="zh-CN" sz="2000" noProof="1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altLang="zh-CN" sz="2000" noProof="1">
              <a:solidFill>
                <a:srgbClr val="B2B2B2"/>
              </a:solidFill>
            </a:endParaRPr>
          </a:p>
        </p:txBody>
      </p:sp>
      <p:pic>
        <p:nvPicPr>
          <p:cNvPr id="27651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47625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3890963"/>
            <a:ext cx="4775200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标题 143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Heterogeneous behavior model</a:t>
            </a:r>
          </a:p>
        </p:txBody>
      </p:sp>
      <p:sp>
        <p:nvSpPr>
          <p:cNvPr id="8194" name="文本占位符 14338"/>
          <p:cNvSpPr>
            <a:spLocks noGrp="1"/>
          </p:cNvSpPr>
          <p:nvPr>
            <p:ph idx="1"/>
          </p:nvPr>
        </p:nvSpPr>
        <p:spPr>
          <a:xfrm>
            <a:off x="465181" y="1197569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altLang="zh-CN" sz="2400" noProof="1">
                <a:latin typeface="Times New Roman" charset="0"/>
              </a:rPr>
              <a:t>UGC modeling</a:t>
            </a:r>
            <a:endParaRPr altLang="zh-CN" sz="2100" noProof="1"/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dirty="0">
                <a:latin typeface="Times New Roman" charset="0"/>
                <a:ea typeface="Times New Roman" charset="0"/>
                <a:cs typeface="Times New Roman" charset="0"/>
              </a:rPr>
              <a:t>User topical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modeling</a:t>
            </a:r>
          </a:p>
          <a:p>
            <a:pPr marL="344487" lvl="1" indent="0" eaLnBrk="1" hangingPunct="1">
              <a:lnSpc>
                <a:spcPct val="90000"/>
              </a:lnSpc>
              <a:buNone/>
            </a:pP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Using LDA for each textual message to get the topic distribution</a:t>
            </a:r>
          </a:p>
          <a:p>
            <a:pPr marL="344487" lvl="1" indent="0" eaLnBrk="1" hangingPunct="1">
              <a:lnSpc>
                <a:spcPct val="90000"/>
              </a:lnSpc>
              <a:buNone/>
            </a:pP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Using </a:t>
            </a:r>
            <a:r>
              <a:rPr lang="en-US" altLang="zh-CN" sz="2000" dirty="0">
                <a:latin typeface="Times New Roman" charset="0"/>
                <a:ea typeface="Times New Roman" charset="0"/>
                <a:cs typeface="Times New Roman" charset="0"/>
              </a:rPr>
              <a:t>chi-square kernel or histogram intersection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kernel to measure similarity.</a:t>
            </a:r>
            <a:endParaRPr lang="en-US" altLang="zh-CN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4487" lvl="1" indent="0" eaLnBrk="1" hangingPunct="1">
              <a:lnSpc>
                <a:spcPct val="90000"/>
              </a:lnSpc>
              <a:buNone/>
            </a:pPr>
            <a:endParaRPr lang="en-US" altLang="zh-CN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 eaLnBrk="1" hangingPunct="1">
              <a:lnSpc>
                <a:spcPct val="90000"/>
              </a:lnSpc>
              <a:buFont typeface="Wingdings" charset="2"/>
              <a:buNone/>
            </a:pPr>
            <a:endParaRPr lang="en-US" altLang="zh-CN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 eaLnBrk="1" hangingPunct="1">
              <a:lnSpc>
                <a:spcPct val="90000"/>
              </a:lnSpc>
              <a:buFont typeface="Wingdings" charset="2"/>
              <a:buNone/>
            </a:pPr>
            <a:endParaRPr lang="en-US" altLang="zh-CN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 eaLnBrk="1" hangingPunct="1">
              <a:lnSpc>
                <a:spcPct val="90000"/>
              </a:lnSpc>
              <a:buFont typeface="Wingdings" charset="2"/>
              <a:buNone/>
            </a:pPr>
            <a:endParaRPr lang="en-US" altLang="zh-CN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 eaLnBrk="1" hangingPunct="1">
              <a:lnSpc>
                <a:spcPct val="90000"/>
              </a:lnSpc>
              <a:buFont typeface="Wingdings" charset="2"/>
              <a:buNone/>
            </a:pPr>
            <a:endParaRPr lang="en-US" altLang="zh-CN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altLang="zh-CN" sz="2000" noProof="1">
                <a:latin typeface="Times New Roman" charset="0"/>
                <a:ea typeface="Times New Roman" charset="0"/>
                <a:cs typeface="Times New Roman" charset="0"/>
              </a:rPr>
              <a:t>User style </a:t>
            </a:r>
            <a:r>
              <a:rPr altLang="zh-CN" sz="2000" noProof="1" smtClean="0">
                <a:latin typeface="Times New Roman" charset="0"/>
                <a:ea typeface="Times New Roman" charset="0"/>
                <a:cs typeface="Times New Roman" charset="0"/>
              </a:rPr>
              <a:t>modeling</a:t>
            </a:r>
            <a:r>
              <a:rPr lang="en-US" altLang="zh-CN" sz="2000" noProof="1" smtClean="0"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pPr marL="344487" lvl="1" indent="0" eaLnBrk="1" hangingPunct="1">
              <a:lnSpc>
                <a:spcPct val="90000"/>
              </a:lnSpc>
              <a:buNone/>
            </a:pPr>
            <a:r>
              <a:rPr lang="en-US" altLang="zh-CN" sz="2000" dirty="0">
                <a:latin typeface="Times New Roman" charset="0"/>
                <a:ea typeface="Times New Roman" charset="0"/>
                <a:cs typeface="Times New Roman" charset="0"/>
              </a:rPr>
              <a:t>extract the most unique words of each user by a simple term frequency analysis on the whole database. </a:t>
            </a:r>
            <a:endParaRPr lang="en-US" altLang="zh-CN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4487" lvl="1" indent="0" eaLnBrk="1" hangingPunct="1">
              <a:lnSpc>
                <a:spcPct val="90000"/>
              </a:lnSpc>
              <a:buNone/>
            </a:pPr>
            <a:endParaRPr altLang="zh-CN" sz="2000" noProof="1">
              <a:latin typeface="Times New Roman" charset="0"/>
            </a:endParaRPr>
          </a:p>
          <a:p>
            <a:pPr lvl="1" eaLnBrk="1" hangingPunct="1">
              <a:lnSpc>
                <a:spcPct val="90000"/>
              </a:lnSpc>
            </a:pPr>
            <a:endParaRPr altLang="zh-CN" sz="2000" noProof="1">
              <a:latin typeface="Times New Roman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zh-CN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 eaLnBrk="1" hangingPunct="1">
              <a:lnSpc>
                <a:spcPct val="90000"/>
              </a:lnSpc>
            </a:pPr>
            <a:endParaRPr altLang="zh-CN" sz="2000" noProof="1">
              <a:latin typeface="Times New Roman" charset="0"/>
            </a:endParaRPr>
          </a:p>
          <a:p>
            <a:pPr lvl="1" eaLnBrk="1" hangingPunct="1">
              <a:lnSpc>
                <a:spcPct val="90000"/>
              </a:lnSpc>
            </a:pPr>
            <a:endParaRPr altLang="zh-CN" sz="2000" noProof="1">
              <a:latin typeface="Times New Roman" charset="0"/>
            </a:endParaRPr>
          </a:p>
          <a:p>
            <a:pPr lvl="1" eaLnBrk="1" hangingPunct="1">
              <a:lnSpc>
                <a:spcPct val="90000"/>
              </a:lnSpc>
              <a:buFont typeface="Wingdings" charset="2"/>
              <a:buNone/>
            </a:pPr>
            <a:endParaRPr altLang="zh-CN" sz="2000" noProof="1"/>
          </a:p>
          <a:p>
            <a:pPr lvl="1" eaLnBrk="1" hangingPunct="1">
              <a:lnSpc>
                <a:spcPct val="90000"/>
              </a:lnSpc>
              <a:buFont typeface="Wingdings" charset="2"/>
              <a:buNone/>
            </a:pPr>
            <a:endParaRPr altLang="zh-CN" sz="2000" noProof="1"/>
          </a:p>
          <a:p>
            <a:pPr lvl="1" eaLnBrk="1" hangingPunct="1">
              <a:lnSpc>
                <a:spcPct val="90000"/>
              </a:lnSpc>
              <a:buFont typeface="Wingdings" charset="2"/>
              <a:buNone/>
            </a:pPr>
            <a:endParaRPr altLang="zh-CN" sz="2000" noProof="1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altLang="zh-CN" sz="2000" noProof="1">
              <a:solidFill>
                <a:srgbClr val="B2B2B2"/>
              </a:solidFill>
            </a:endParaRPr>
          </a:p>
        </p:txBody>
      </p:sp>
      <p:pic>
        <p:nvPicPr>
          <p:cNvPr id="29699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64" y="2583061"/>
            <a:ext cx="4530673" cy="204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8" y="5338861"/>
            <a:ext cx="3365470" cy="77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47329"/>
      </a:accent6>
      <a:hlink>
        <a:srgbClr val="996600"/>
      </a:hlink>
      <a:folHlink>
        <a:srgbClr val="AFBF39"/>
      </a:folHlink>
    </a:clrScheme>
    <a:fontScheme name="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731</TotalTime>
  <Pages>0</Pages>
  <Words>812</Words>
  <Characters>0</Characters>
  <Application>Microsoft Macintosh PowerPoint</Application>
  <DocSecurity>0</DocSecurity>
  <PresentationFormat>全屏显示(4:3)</PresentationFormat>
  <Lines>0</Lines>
  <Paragraphs>188</Paragraphs>
  <Slides>20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Cambria Math</vt:lpstr>
      <vt:lpstr>Garamond</vt:lpstr>
      <vt:lpstr>Times</vt:lpstr>
      <vt:lpstr>Times New Roman</vt:lpstr>
      <vt:lpstr>Wingdings</vt:lpstr>
      <vt:lpstr>宋体</vt:lpstr>
      <vt:lpstr>Arial</vt:lpstr>
      <vt:lpstr>Edge</vt:lpstr>
      <vt:lpstr>HYDRA:Large-scale Social Identity Linkage via Heterogeneous Behavior Modeling</vt:lpstr>
      <vt:lpstr>Background</vt:lpstr>
      <vt:lpstr>Background</vt:lpstr>
      <vt:lpstr>Introduction</vt:lpstr>
      <vt:lpstr>Introduction</vt:lpstr>
      <vt:lpstr>Overview</vt:lpstr>
      <vt:lpstr>Heterogeneous behavior model</vt:lpstr>
      <vt:lpstr>Heterogeneous behavior model</vt:lpstr>
      <vt:lpstr>Heterogeneous behavior model</vt:lpstr>
      <vt:lpstr>Heterogeneous behavior model</vt:lpstr>
      <vt:lpstr>Heterogeneous behavior model</vt:lpstr>
      <vt:lpstr>Heterogeneous behavior model</vt:lpstr>
      <vt:lpstr>Structure consistency model </vt:lpstr>
      <vt:lpstr>Multi objective optimization</vt:lpstr>
      <vt:lpstr>Multi objective optimization</vt:lpstr>
      <vt:lpstr>Experiments</vt:lpstr>
      <vt:lpstr>Experiments</vt:lpstr>
      <vt:lpstr>Experiments</vt:lpstr>
      <vt:lpstr>Experiments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HYDRA:Large-scale Social Identity Linkage via Heterogeneous Behavior Modeling</dc:title>
  <dc:subject/>
  <dc:creator>Microsoft Office 用户</dc:creator>
  <cp:keywords/>
  <dc:description/>
  <cp:lastModifiedBy>Microsoft Office 用户</cp:lastModifiedBy>
  <cp:revision>18</cp:revision>
  <dcterms:created xsi:type="dcterms:W3CDTF">2016-10-24T02:04:51Z</dcterms:created>
  <dcterms:modified xsi:type="dcterms:W3CDTF">2016-10-24T14:20:00Z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