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6" r:id="rId3"/>
    <p:sldId id="257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1" r:id="rId19"/>
    <p:sldId id="360" r:id="rId20"/>
    <p:sldId id="362" r:id="rId21"/>
    <p:sldId id="364" r:id="rId22"/>
    <p:sldId id="365" r:id="rId23"/>
    <p:sldId id="366" r:id="rId24"/>
    <p:sldId id="367" r:id="rId25"/>
    <p:sldId id="368" r:id="rId26"/>
    <p:sldId id="295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285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9282" autoAdjust="0"/>
  </p:normalViewPr>
  <p:slideViewPr>
    <p:cSldViewPr>
      <p:cViewPr varScale="1">
        <p:scale>
          <a:sx n="104" d="100"/>
          <a:sy n="104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D754-9060-4CD1-8238-F01809D04542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AC2C-6958-4A9A-A297-10A762A25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50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3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3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9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80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42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29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72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79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10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528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98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56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25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33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66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981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87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319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131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698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86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43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741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298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810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363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7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12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54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72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49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23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3AC2C-6958-4A9A-A297-10A762A253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77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433" y="1340768"/>
            <a:ext cx="70567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 smtClean="0"/>
              <a:t>AutoQuery</a:t>
            </a:r>
            <a:endParaRPr lang="en-US" altLang="zh-CN" sz="4400" dirty="0" smtClean="0"/>
          </a:p>
          <a:p>
            <a:pPr algn="ctr"/>
            <a:r>
              <a:rPr lang="en-US" altLang="zh-CN" sz="3200" dirty="0" smtClean="0"/>
              <a:t>Automatic construction of dependency queries for code search</a:t>
            </a:r>
          </a:p>
          <a:p>
            <a:pPr algn="ctr"/>
            <a:endParaRPr lang="en-US" altLang="zh-CN" sz="3200" dirty="0" smtClean="0"/>
          </a:p>
          <a:p>
            <a:pPr algn="ctr"/>
            <a:r>
              <a:rPr lang="en-US" altLang="zh-CN" dirty="0" smtClean="0"/>
              <a:t>[Automated </a:t>
            </a:r>
            <a:r>
              <a:rPr lang="en-US" altLang="zh-CN" dirty="0"/>
              <a:t>Software </a:t>
            </a:r>
            <a:r>
              <a:rPr lang="en-US" altLang="zh-CN" dirty="0" smtClean="0"/>
              <a:t>Engineering - 2014]</a:t>
            </a:r>
          </a:p>
          <a:p>
            <a:pPr algn="ctr"/>
            <a:r>
              <a:rPr lang="en-US" altLang="zh-CN" dirty="0" err="1" smtClean="0"/>
              <a:t>Shaowei</a:t>
            </a:r>
            <a:r>
              <a:rPr lang="en-US" altLang="zh-CN" dirty="0" smtClean="0"/>
              <a:t> Wang, David Lo, </a:t>
            </a:r>
            <a:r>
              <a:rPr lang="en-US" altLang="zh-CN" dirty="0" err="1" smtClean="0"/>
              <a:t>Lingxiao</a:t>
            </a:r>
            <a:r>
              <a:rPr lang="en-US" altLang="zh-CN" dirty="0" smtClean="0"/>
              <a:t> Jiang</a:t>
            </a:r>
          </a:p>
          <a:p>
            <a:pPr algn="ctr"/>
            <a:r>
              <a:rPr lang="en-US" altLang="zh-CN" dirty="0" smtClean="0"/>
              <a:t>School of Information Systems, Singapore Management University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6895785" y="5446965"/>
            <a:ext cx="1204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 err="1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Cai</a:t>
            </a:r>
            <a:r>
              <a:rPr lang="en-US" altLang="zh-CN" dirty="0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dirty="0" err="1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Xuyang</a:t>
            </a:r>
            <a:endParaRPr lang="en-US" altLang="zh-CN" dirty="0" smtClean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r"/>
            <a:fld id="{8553C895-12F7-45DC-AF5C-B0A90DE69EB6}" type="datetime1">
              <a:rPr lang="en-US" altLang="zh-CN" smtClean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4/10/2016</a:t>
            </a:fld>
            <a:endParaRPr lang="en-US" altLang="zh-CN" dirty="0" smtClean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5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</a:t>
            </a:r>
          </a:p>
          <a:p>
            <a:r>
              <a:rPr lang="en-US" altLang="zh-CN" sz="2400" dirty="0" smtClean="0"/>
              <a:t>      Infer </a:t>
            </a:r>
            <a:r>
              <a:rPr lang="en-US" altLang="zh-CN" sz="2400" dirty="0"/>
              <a:t>the types of variables and signatures of invoked functions in a code fragment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/>
          </a:p>
          <a:p>
            <a:pPr lvl="1"/>
            <a:r>
              <a:rPr lang="en-US" altLang="zh-CN" sz="2400" dirty="0"/>
              <a:t>1. Declarations of undeclared variables</a:t>
            </a:r>
          </a:p>
          <a:p>
            <a:pPr lvl="1"/>
            <a:r>
              <a:rPr lang="en-US" altLang="zh-CN" sz="2400" dirty="0"/>
              <a:t>2. Definitions of undefined functions</a:t>
            </a:r>
          </a:p>
          <a:p>
            <a:pPr lvl="1"/>
            <a:r>
              <a:rPr lang="en-US" altLang="zh-CN" sz="2400" dirty="0"/>
              <a:t>3. New classes (data types) that specify undefined </a:t>
            </a:r>
            <a:r>
              <a:rPr lang="en-US" altLang="zh-CN" sz="2400" dirty="0" smtClean="0"/>
              <a:t>types</a:t>
            </a:r>
            <a:endParaRPr lang="en-US" altLang="zh-CN" sz="2400" b="1" dirty="0" smtClean="0"/>
          </a:p>
        </p:txBody>
      </p:sp>
      <p:sp>
        <p:nvSpPr>
          <p:cNvPr id="9" name="矩形 8"/>
          <p:cNvSpPr/>
          <p:nvPr/>
        </p:nvSpPr>
        <p:spPr>
          <a:xfrm>
            <a:off x="501080" y="4509120"/>
            <a:ext cx="8316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Create </a:t>
            </a:r>
            <a:r>
              <a:rPr lang="en-US" altLang="zh-CN" sz="2400" dirty="0"/>
              <a:t>the parse tree by using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pycparser</a:t>
            </a:r>
            <a:endParaRPr lang="en-US" altLang="zh-CN" sz="2400" i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Traverse </a:t>
            </a:r>
            <a:r>
              <a:rPr lang="en-US" altLang="zh-CN" sz="2400" dirty="0"/>
              <a:t>the parse tree and </a:t>
            </a:r>
            <a:r>
              <a:rPr lang="en-US" altLang="zh-CN" sz="2400" dirty="0" smtClean="0"/>
              <a:t>get all elements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dirty="0" smtClean="0"/>
              <a:t>Infer </a:t>
            </a:r>
            <a:r>
              <a:rPr lang="en-US" altLang="zh-CN" sz="2400" dirty="0"/>
              <a:t>the undeclared/undefined </a:t>
            </a:r>
            <a:r>
              <a:rPr lang="en-US" altLang="zh-CN" sz="2400" dirty="0" smtClean="0"/>
              <a:t>elements iteratively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675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9" y="2420888"/>
            <a:ext cx="8301757" cy="34559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5536" y="1847362"/>
            <a:ext cx="266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Inference Heuristics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598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42" y="290132"/>
            <a:ext cx="3097907" cy="1884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2357" y="146116"/>
            <a:ext cx="2953891" cy="202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437112"/>
            <a:ext cx="7791450" cy="22288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8060" y="1810695"/>
            <a:ext cx="232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Inference Steps</a:t>
            </a:r>
            <a:endParaRPr lang="en-US" altLang="zh-CN" sz="2400" b="1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428279"/>
            <a:ext cx="7753350" cy="197167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411760" y="4752852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320337" y="4966996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760684" y="5194136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42" y="290132"/>
            <a:ext cx="3097907" cy="1884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2357" y="146116"/>
            <a:ext cx="2953891" cy="202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8060" y="1810695"/>
            <a:ext cx="232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Inference Steps</a:t>
            </a:r>
            <a:endParaRPr lang="en-US" altLang="zh-CN" sz="2400" b="1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21" y="2364616"/>
            <a:ext cx="7705725" cy="41148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604019" y="2690448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67644" y="5022412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79107"/>
            <a:ext cx="7505700" cy="3505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42" y="290132"/>
            <a:ext cx="3097907" cy="1884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2357" y="146116"/>
            <a:ext cx="2953891" cy="202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8060" y="1810695"/>
            <a:ext cx="232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Inference Steps</a:t>
            </a:r>
            <a:endParaRPr lang="en-US" altLang="zh-CN" sz="2400" b="1" dirty="0" smtClean="0"/>
          </a:p>
        </p:txBody>
      </p:sp>
      <p:cxnSp>
        <p:nvCxnSpPr>
          <p:cNvPr id="12" name="直接连接符 11"/>
          <p:cNvCxnSpPr/>
          <p:nvPr/>
        </p:nvCxnSpPr>
        <p:spPr>
          <a:xfrm>
            <a:off x="3011577" y="3068960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21803" y="4797152"/>
            <a:ext cx="271814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281998" y="5013176"/>
            <a:ext cx="271814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367644" y="3284984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636912"/>
            <a:ext cx="7829550" cy="2876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42" y="290132"/>
            <a:ext cx="3097907" cy="1884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2357" y="146116"/>
            <a:ext cx="2953891" cy="202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8060" y="1810695"/>
            <a:ext cx="232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Inference Steps</a:t>
            </a:r>
            <a:endParaRPr lang="en-US" altLang="zh-CN" sz="2400" b="1" dirty="0" smtClean="0"/>
          </a:p>
        </p:txBody>
      </p:sp>
      <p:cxnSp>
        <p:nvCxnSpPr>
          <p:cNvPr id="12" name="直接连接符 11"/>
          <p:cNvCxnSpPr/>
          <p:nvPr/>
        </p:nvCxnSpPr>
        <p:spPr>
          <a:xfrm>
            <a:off x="3401400" y="3140968"/>
            <a:ext cx="2880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19714" y="4437112"/>
            <a:ext cx="145208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21803" y="5301208"/>
            <a:ext cx="322220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203848" y="3356992"/>
            <a:ext cx="151216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5" y="2655417"/>
            <a:ext cx="7791450" cy="23717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42" y="290132"/>
            <a:ext cx="3097907" cy="1884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2357" y="146116"/>
            <a:ext cx="2953891" cy="202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8060" y="1810695"/>
            <a:ext cx="232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Inference Steps</a:t>
            </a:r>
            <a:endParaRPr lang="en-US" altLang="zh-CN" sz="2400" b="1" dirty="0" smtClean="0"/>
          </a:p>
        </p:txBody>
      </p:sp>
      <p:cxnSp>
        <p:nvCxnSpPr>
          <p:cNvPr id="12" name="直接连接符 11"/>
          <p:cNvCxnSpPr/>
          <p:nvPr/>
        </p:nvCxnSpPr>
        <p:spPr>
          <a:xfrm>
            <a:off x="3275856" y="3284984"/>
            <a:ext cx="136815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68301" y="4374340"/>
            <a:ext cx="36004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Code Extension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42" y="290132"/>
            <a:ext cx="3097907" cy="188499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2357" y="146116"/>
            <a:ext cx="2953891" cy="20290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8060" y="1810695"/>
            <a:ext cx="232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Extended Code</a:t>
            </a:r>
            <a:endParaRPr lang="en-US" altLang="zh-CN" sz="2400" b="1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799" y="2392894"/>
            <a:ext cx="6012544" cy="456449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48180" y="2392894"/>
            <a:ext cx="5860124" cy="4465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9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PDG Generation</a:t>
            </a:r>
            <a:endParaRPr lang="en-US" altLang="zh-CN" sz="28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611560" y="184482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We feed the extended code to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CodeSurfer</a:t>
            </a:r>
            <a:r>
              <a:rPr lang="en-US" altLang="zh-CN" sz="2400" dirty="0">
                <a:solidFill>
                  <a:schemeClr val="accent1"/>
                </a:solidFill>
              </a:rPr>
              <a:t> </a:t>
            </a:r>
            <a:r>
              <a:rPr lang="en-US" altLang="zh-CN" sz="2400" dirty="0"/>
              <a:t>and get a PDG.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29000"/>
            <a:ext cx="3224964" cy="2448271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465164" y="4443523"/>
            <a:ext cx="846348" cy="419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3837824"/>
            <a:ext cx="2701712" cy="163061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256786" y="3837824"/>
            <a:ext cx="1292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chemeClr val="accent1"/>
                </a:solidFill>
              </a:rPr>
              <a:t>CodeSurfer</a:t>
            </a:r>
            <a:r>
              <a:rPr lang="en-US" altLang="zh-CN" b="1" dirty="0">
                <a:solidFill>
                  <a:schemeClr val="accent1"/>
                </a:solidFill>
              </a:rPr>
              <a:t> </a:t>
            </a:r>
            <a:endParaRPr lang="zh-CN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732803" y="3356991"/>
            <a:ext cx="3277487" cy="2520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766387" y="3717032"/>
            <a:ext cx="2838062" cy="1751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505963" y="2785573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Code Fragment</a:t>
            </a:r>
            <a:endParaRPr lang="zh-CN" altLang="en-US" sz="2400" b="1" dirty="0"/>
          </a:p>
        </p:txBody>
      </p:sp>
      <p:sp>
        <p:nvSpPr>
          <p:cNvPr id="16" name="矩形 15"/>
          <p:cNvSpPr/>
          <p:nvPr/>
        </p:nvSpPr>
        <p:spPr>
          <a:xfrm>
            <a:off x="6831740" y="2762470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PDG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54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Query 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12474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We then find </a:t>
            </a:r>
            <a:r>
              <a:rPr lang="en-US" altLang="zh-CN" sz="2400" dirty="0"/>
              <a:t>commonalities among multiple PDGs </a:t>
            </a:r>
            <a:r>
              <a:rPr lang="en-US" altLang="zh-CN" sz="2400" dirty="0" smtClean="0"/>
              <a:t>generated from </a:t>
            </a:r>
            <a:r>
              <a:rPr lang="en-US" altLang="zh-CN" sz="2400" dirty="0"/>
              <a:t>a set of example code </a:t>
            </a:r>
            <a:r>
              <a:rPr lang="en-US" altLang="zh-CN" sz="2400" dirty="0" smtClean="0"/>
              <a:t>fragments.</a:t>
            </a:r>
          </a:p>
          <a:p>
            <a:endParaRPr lang="en-US" altLang="zh-CN" sz="2400" dirty="0"/>
          </a:p>
          <a:p>
            <a:pPr marL="457200" indent="-457200">
              <a:buAutoNum type="arabicPeriod"/>
            </a:pPr>
            <a:r>
              <a:rPr lang="en-US" altLang="zh-CN" sz="2400" dirty="0" smtClean="0"/>
              <a:t>Mine simple maximal common subgraph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/>
              <a:t>Recover textual information</a:t>
            </a:r>
            <a:endParaRPr lang="en-US" altLang="zh-CN" sz="2400" dirty="0"/>
          </a:p>
        </p:txBody>
      </p:sp>
      <p:sp>
        <p:nvSpPr>
          <p:cNvPr id="9" name="圆角矩形 8"/>
          <p:cNvSpPr/>
          <p:nvPr/>
        </p:nvSpPr>
        <p:spPr>
          <a:xfrm>
            <a:off x="899592" y="3501008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 smtClean="0"/>
              <a:t>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899592" y="4509120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/>
              <a:t>2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899592" y="5521246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/>
              <a:t>3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635896" y="4437112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Common sub-PDG</a:t>
            </a:r>
            <a:endParaRPr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6156176" y="4429294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Textual sub-PDG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2771800" y="4739237"/>
            <a:ext cx="504056" cy="3318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406275" y="4739237"/>
            <a:ext cx="504056" cy="3318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5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Outline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484784"/>
            <a:ext cx="69127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Overall </a:t>
            </a: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Framework</a:t>
            </a:r>
            <a:endParaRPr lang="en-US" altLang="zh-CN" sz="2800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PDGs </a:t>
            </a: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Generation Engine</a:t>
            </a:r>
            <a:endParaRPr lang="en-US" altLang="zh-CN" sz="2800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Query </a:t>
            </a: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Generation Engine</a:t>
            </a:r>
            <a:endParaRPr lang="en-US" altLang="zh-CN" sz="2800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j-lt"/>
                <a:cs typeface="Arial" panose="020B0604020202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81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Query 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12474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Mine simple maximal common subgraph</a:t>
            </a:r>
            <a:endParaRPr lang="en-US" altLang="zh-C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Convert each </a:t>
            </a:r>
            <a:r>
              <a:rPr lang="en-US" altLang="zh-CN" sz="2400" dirty="0"/>
              <a:t>PDG </a:t>
            </a:r>
            <a:r>
              <a:rPr lang="en-US" altLang="zh-CN" sz="2400" i="1" dirty="0"/>
              <a:t>G </a:t>
            </a:r>
            <a:r>
              <a:rPr lang="en-US" altLang="zh-CN" sz="2400" dirty="0"/>
              <a:t>into their </a:t>
            </a:r>
            <a:r>
              <a:rPr lang="en-US" altLang="zh-CN" sz="2400" i="1" dirty="0"/>
              <a:t>simple </a:t>
            </a:r>
            <a:r>
              <a:rPr lang="en-US" altLang="zh-CN" sz="2400" dirty="0"/>
              <a:t>graph </a:t>
            </a:r>
            <a:r>
              <a:rPr lang="en-US" altLang="zh-CN" sz="2400" dirty="0" smtClean="0"/>
              <a:t>representation </a:t>
            </a:r>
            <a:r>
              <a:rPr lang="en-US" altLang="zh-CN" sz="2400" i="1" dirty="0" smtClean="0"/>
              <a:t>G</a:t>
            </a:r>
            <a:r>
              <a:rPr lang="en-US" altLang="zh-CN" sz="2400" i="1" baseline="30000" dirty="0" smtClean="0"/>
              <a:t>notext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Mine </a:t>
            </a:r>
            <a:r>
              <a:rPr lang="en-US" altLang="zh-CN" sz="2400" dirty="0"/>
              <a:t>for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maximal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subgraphs </a:t>
            </a:r>
            <a:r>
              <a:rPr lang="en-US" altLang="zh-CN" sz="2400" dirty="0"/>
              <a:t>that appear on </a:t>
            </a:r>
            <a:r>
              <a:rPr lang="en-US" altLang="zh-CN" sz="2400" i="1" dirty="0"/>
              <a:t>all </a:t>
            </a:r>
            <a:r>
              <a:rPr lang="en-US" altLang="zh-CN" sz="2400" i="1" dirty="0"/>
              <a:t>G</a:t>
            </a:r>
            <a:r>
              <a:rPr lang="en-US" altLang="zh-CN" sz="2400" i="1" baseline="30000" dirty="0"/>
              <a:t>notext</a:t>
            </a:r>
            <a:endParaRPr lang="en-US" altLang="zh-CN" sz="2400" b="1" baseline="30000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1907704" y="3429000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 smtClean="0"/>
              <a:t>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1907704" y="4437112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/>
              <a:t>2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1907704" y="5449238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/>
              <a:t>3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436096" y="4437112"/>
            <a:ext cx="15121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Common sub-PDG</a:t>
            </a:r>
            <a:endParaRPr lang="zh-CN" altLang="en-US" dirty="0"/>
          </a:p>
        </p:txBody>
      </p:sp>
      <p:sp>
        <p:nvSpPr>
          <p:cNvPr id="14" name="右箭头 13"/>
          <p:cNvSpPr/>
          <p:nvPr/>
        </p:nvSpPr>
        <p:spPr>
          <a:xfrm>
            <a:off x="3881740" y="4667229"/>
            <a:ext cx="1122307" cy="3318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04311" y="42673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chemeClr val="accent1"/>
                </a:solidFill>
              </a:rPr>
              <a:t>Gaston</a:t>
            </a:r>
            <a:endParaRPr lang="zh-CN" alt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Query 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124744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Recover textual </a:t>
            </a:r>
            <a:r>
              <a:rPr lang="en-US" altLang="zh-CN" sz="2400" b="1" dirty="0" smtClean="0"/>
              <a:t>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dirty="0"/>
              <a:t>Selecting representative </a:t>
            </a:r>
            <a:r>
              <a:rPr lang="en-US" altLang="zh-CN" sz="2400" i="1" dirty="0" smtClean="0"/>
              <a:t>candidates</a:t>
            </a:r>
          </a:p>
          <a:p>
            <a:r>
              <a:rPr lang="en-US" altLang="zh-CN" sz="2000" b="1" dirty="0" smtClean="0"/>
              <a:t>For each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node</a:t>
            </a:r>
            <a:r>
              <a:rPr lang="en-US" altLang="zh-CN" sz="2000" b="1" dirty="0" smtClean="0"/>
              <a:t> in </a:t>
            </a:r>
            <a:r>
              <a:rPr lang="en-US" altLang="zh-CN" sz="2000" b="1" dirty="0" err="1" smtClean="0"/>
              <a:t>subPDG</a:t>
            </a:r>
            <a:r>
              <a:rPr lang="en-US" altLang="zh-CN" sz="2000" b="1" dirty="0" smtClean="0"/>
              <a:t>:</a:t>
            </a:r>
            <a:endParaRPr lang="en-US" altLang="zh-CN" sz="2000" b="1" dirty="0"/>
          </a:p>
          <a:p>
            <a:r>
              <a:rPr lang="en-US" altLang="zh-CN" sz="2000" b="1" dirty="0" smtClean="0"/>
              <a:t>    If 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all</a:t>
            </a:r>
            <a:r>
              <a:rPr lang="en-US" altLang="zh-CN" sz="2000" dirty="0" smtClean="0"/>
              <a:t> candidate </a:t>
            </a:r>
            <a:r>
              <a:rPr lang="en-US" altLang="zh-CN" sz="2000" dirty="0"/>
              <a:t>set of size </a:t>
            </a:r>
            <a:r>
              <a:rPr lang="en-US" altLang="zh-CN" sz="2000" dirty="0" smtClean="0"/>
              <a:t>1</a:t>
            </a:r>
          </a:p>
          <a:p>
            <a:r>
              <a:rPr lang="en-US" altLang="zh-CN" sz="2000" dirty="0" smtClean="0"/>
              <a:t>	- Take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all </a:t>
            </a:r>
            <a:r>
              <a:rPr lang="en-US" altLang="zh-CN" sz="2000" dirty="0"/>
              <a:t>candidate nodes as the representative nodes</a:t>
            </a:r>
            <a:r>
              <a:rPr lang="en-US" altLang="zh-CN" sz="2000" b="1" dirty="0" smtClean="0"/>
              <a:t>    </a:t>
            </a:r>
          </a:p>
          <a:p>
            <a:r>
              <a:rPr lang="en-US" altLang="zh-CN" sz="2000" b="1" dirty="0"/>
              <a:t> </a:t>
            </a:r>
            <a:r>
              <a:rPr lang="en-US" altLang="zh-CN" sz="2000" b="1" dirty="0" smtClean="0"/>
              <a:t>   else if  </a:t>
            </a:r>
            <a:r>
              <a:rPr lang="en-US" altLang="zh-CN" sz="2000" dirty="0" smtClean="0">
                <a:solidFill>
                  <a:srgbClr val="FF0000"/>
                </a:solidFill>
              </a:rPr>
              <a:t>there </a:t>
            </a:r>
            <a:r>
              <a:rPr lang="en-US" altLang="zh-CN" sz="2000" dirty="0">
                <a:solidFill>
                  <a:srgbClr val="FF0000"/>
                </a:solidFill>
              </a:rPr>
              <a:t>are</a:t>
            </a:r>
            <a:r>
              <a:rPr lang="en-US" altLang="zh-CN" sz="2000" dirty="0"/>
              <a:t> candidate set of size </a:t>
            </a:r>
            <a:r>
              <a:rPr lang="en-US" altLang="zh-CN" sz="2000" dirty="0" smtClean="0"/>
              <a:t>1</a:t>
            </a:r>
          </a:p>
          <a:p>
            <a:r>
              <a:rPr lang="en-US" altLang="zh-CN" sz="2000" b="1" dirty="0"/>
              <a:t>	</a:t>
            </a:r>
            <a:r>
              <a:rPr lang="en-US" altLang="zh-CN" sz="2000" b="1" dirty="0" smtClean="0"/>
              <a:t>- </a:t>
            </a:r>
            <a:r>
              <a:rPr lang="en-US" altLang="zh-CN" sz="2000" dirty="0"/>
              <a:t>Take the nodes in these sets as the representative </a:t>
            </a:r>
            <a:r>
              <a:rPr lang="en-US" altLang="zh-CN" sz="2000" dirty="0" smtClean="0"/>
              <a:t>nodes</a:t>
            </a:r>
          </a:p>
          <a:p>
            <a:r>
              <a:rPr lang="en-US" altLang="zh-CN" sz="2000" dirty="0"/>
              <a:t>	</a:t>
            </a:r>
            <a:r>
              <a:rPr lang="en-US" altLang="zh-CN" sz="2000" dirty="0"/>
              <a:t>- Get the </a:t>
            </a:r>
            <a:r>
              <a:rPr lang="en-US" altLang="zh-CN" sz="2000" dirty="0" smtClean="0"/>
              <a:t>node that are </a:t>
            </a:r>
            <a:r>
              <a:rPr lang="en-US" altLang="zh-CN" sz="2000" dirty="0"/>
              <a:t>most similar </a:t>
            </a:r>
            <a:r>
              <a:rPr lang="en-US" altLang="zh-CN" sz="2000" dirty="0" smtClean="0"/>
              <a:t>to the </a:t>
            </a:r>
            <a:r>
              <a:rPr lang="en-US" altLang="zh-CN" sz="2000" i="1" dirty="0" smtClean="0"/>
              <a:t>REP</a:t>
            </a:r>
            <a:r>
              <a:rPr lang="en-US" altLang="zh-CN" sz="2000" dirty="0" smtClean="0"/>
              <a:t> in </a:t>
            </a:r>
            <a:r>
              <a:rPr lang="en-US" altLang="zh-CN" sz="2000" dirty="0"/>
              <a:t>other </a:t>
            </a:r>
            <a:r>
              <a:rPr lang="en-US" altLang="zh-CN" sz="2000" dirty="0" smtClean="0"/>
              <a:t>sets</a:t>
            </a:r>
          </a:p>
          <a:p>
            <a:r>
              <a:rPr lang="en-US" altLang="zh-CN" sz="2000" dirty="0" smtClean="0"/>
              <a:t>    </a:t>
            </a:r>
            <a:r>
              <a:rPr lang="en-US" altLang="zh-CN" sz="2000" b="1" dirty="0" smtClean="0"/>
              <a:t>else </a:t>
            </a:r>
          </a:p>
          <a:p>
            <a:r>
              <a:rPr lang="en-US" altLang="zh-CN" sz="2000" dirty="0"/>
              <a:t>	</a:t>
            </a:r>
            <a:r>
              <a:rPr lang="en-US" altLang="zh-CN" sz="2000" dirty="0" smtClean="0"/>
              <a:t>- Pick an arbitrary node as representative nodes</a:t>
            </a:r>
          </a:p>
          <a:p>
            <a:r>
              <a:rPr lang="en-US" altLang="zh-CN" sz="2000" dirty="0"/>
              <a:t>	- Get the node that are most similar to the </a:t>
            </a:r>
            <a:r>
              <a:rPr lang="en-US" altLang="zh-CN" sz="2000" i="1" dirty="0"/>
              <a:t>REP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in </a:t>
            </a:r>
            <a:r>
              <a:rPr lang="en-US" altLang="zh-CN" sz="2000" dirty="0"/>
              <a:t>other </a:t>
            </a:r>
            <a:r>
              <a:rPr lang="en-US" altLang="zh-CN" sz="2000" dirty="0" smtClean="0"/>
              <a:t>sets</a:t>
            </a:r>
            <a:endParaRPr lang="en-US" altLang="zh-CN" sz="2000" dirty="0"/>
          </a:p>
          <a:p>
            <a:r>
              <a:rPr lang="en-US" altLang="zh-CN" sz="2400" b="1" dirty="0"/>
              <a:t>	</a:t>
            </a:r>
          </a:p>
          <a:p>
            <a:endParaRPr lang="en-US" altLang="zh-CN" sz="2400" b="1" dirty="0" smtClean="0"/>
          </a:p>
          <a:p>
            <a:endParaRPr lang="en-US" altLang="zh-CN" sz="2400" b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6012160" y="5098760"/>
            <a:ext cx="1008112" cy="528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 smtClean="0"/>
              <a:t>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1975631" y="4965583"/>
            <a:ext cx="1034969" cy="542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/>
              <a:t>2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2411760" y="6245417"/>
            <a:ext cx="946816" cy="495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PDG</a:t>
            </a:r>
            <a:r>
              <a:rPr lang="en-US" altLang="zh-CN" sz="1200" dirty="0"/>
              <a:t>3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3779912" y="4869161"/>
            <a:ext cx="123722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Common sub-PDG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491880" y="5623982"/>
            <a:ext cx="720080" cy="721343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130543" y="5135886"/>
            <a:ext cx="576742" cy="13871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5069661" y="5236646"/>
            <a:ext cx="732792" cy="75903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499992" y="5902708"/>
            <a:ext cx="33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Node Matching </a:t>
            </a:r>
            <a:r>
              <a:rPr lang="en-US" altLang="zh-CN" dirty="0" smtClean="0"/>
              <a:t>based on </a:t>
            </a:r>
            <a:r>
              <a:rPr lang="en-US" altLang="zh-CN" dirty="0"/>
              <a:t>labels </a:t>
            </a:r>
            <a:r>
              <a:rPr lang="en-US" altLang="zh-CN" i="1" dirty="0" err="1">
                <a:solidFill>
                  <a:schemeClr val="accent1"/>
                </a:solidFill>
              </a:rPr>
              <a:t>ntype</a:t>
            </a:r>
            <a:r>
              <a:rPr lang="en-US" altLang="zh-CN" i="1" dirty="0">
                <a:solidFill>
                  <a:schemeClr val="accent1"/>
                </a:solidFill>
              </a:rPr>
              <a:t> </a:t>
            </a:r>
            <a:r>
              <a:rPr lang="en-US" altLang="zh-CN" dirty="0"/>
              <a:t>and </a:t>
            </a:r>
            <a:r>
              <a:rPr lang="en-US" altLang="zh-CN" i="1" dirty="0" err="1">
                <a:solidFill>
                  <a:schemeClr val="accent1"/>
                </a:solidFill>
              </a:rPr>
              <a:t>etype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Query 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124744"/>
            <a:ext cx="79928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Recover textual </a:t>
            </a:r>
            <a:r>
              <a:rPr lang="en-US" altLang="zh-CN" sz="2400" b="1" dirty="0" smtClean="0"/>
              <a:t>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i="1" dirty="0" smtClean="0"/>
              <a:t>Unifying </a:t>
            </a:r>
            <a:r>
              <a:rPr lang="en-US" altLang="zh-CN" sz="2400" i="1" dirty="0"/>
              <a:t>textual </a:t>
            </a:r>
            <a:r>
              <a:rPr lang="en-US" altLang="zh-CN" sz="2400" i="1" dirty="0" smtClean="0"/>
              <a:t>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i="1" dirty="0" smtClean="0"/>
          </a:p>
          <a:p>
            <a:pPr lvl="1"/>
            <a:r>
              <a:rPr lang="en-US" altLang="zh-CN" sz="2000" dirty="0" smtClean="0"/>
              <a:t>1. Text filtering</a:t>
            </a:r>
          </a:p>
          <a:p>
            <a:pPr lvl="1"/>
            <a:r>
              <a:rPr lang="en-US" altLang="zh-CN" sz="2000" b="1" dirty="0"/>
              <a:t> </a:t>
            </a:r>
            <a:r>
              <a:rPr lang="en-US" altLang="zh-CN" sz="2000" b="1" dirty="0" smtClean="0"/>
              <a:t>       </a:t>
            </a:r>
            <a:r>
              <a:rPr lang="en-US" altLang="zh-CN" sz="2000" i="1" dirty="0" smtClean="0">
                <a:solidFill>
                  <a:schemeClr val="accent1"/>
                </a:solidFill>
              </a:rPr>
              <a:t>function</a:t>
            </a:r>
            <a:r>
              <a:rPr lang="en-US" altLang="zh-CN" sz="2000" dirty="0" smtClean="0"/>
              <a:t>: only </a:t>
            </a:r>
            <a:r>
              <a:rPr lang="en-US" altLang="zh-CN" sz="2000" dirty="0"/>
              <a:t>name of </a:t>
            </a:r>
            <a:r>
              <a:rPr lang="en-US" altLang="zh-CN" sz="2000" dirty="0" smtClean="0"/>
              <a:t>the function </a:t>
            </a:r>
            <a:r>
              <a:rPr lang="en-US" altLang="zh-CN" sz="2000" dirty="0"/>
              <a:t>is kept</a:t>
            </a:r>
            <a:endParaRPr lang="en-US" altLang="zh-CN" sz="2000" b="1" dirty="0" smtClean="0"/>
          </a:p>
          <a:p>
            <a:r>
              <a:rPr lang="en-US" altLang="zh-CN" sz="2000" dirty="0" smtClean="0"/>
              <a:t>               </a:t>
            </a:r>
            <a:r>
              <a:rPr lang="en-US" altLang="zh-CN" sz="2000" i="1" dirty="0" smtClean="0">
                <a:solidFill>
                  <a:schemeClr val="accent1"/>
                </a:solidFill>
              </a:rPr>
              <a:t>expression</a:t>
            </a:r>
            <a:r>
              <a:rPr lang="en-US" altLang="zh-CN" sz="2000" dirty="0" smtClean="0"/>
              <a:t>: keep </a:t>
            </a:r>
            <a:r>
              <a:rPr lang="en-US" altLang="zh-CN" sz="2000" dirty="0"/>
              <a:t>the right side of the </a:t>
            </a:r>
            <a:r>
              <a:rPr lang="en-US" altLang="zh-CN" sz="2000" dirty="0" smtClean="0"/>
              <a:t>expression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        2. Get </a:t>
            </a:r>
            <a:r>
              <a:rPr lang="en-US" altLang="zh-CN" sz="2000" dirty="0"/>
              <a:t>the longest common text from the pre-processed text labels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3. Split </a:t>
            </a:r>
            <a:r>
              <a:rPr lang="en-US" altLang="zh-CN" sz="2000" dirty="0"/>
              <a:t>the resultant text and remove special </a:t>
            </a:r>
            <a:r>
              <a:rPr lang="en-US" altLang="zh-CN" sz="2000" dirty="0" smtClean="0"/>
              <a:t>symbols</a:t>
            </a:r>
            <a:endParaRPr lang="en-US" altLang="zh-CN" sz="2400" b="1" dirty="0" smtClean="0"/>
          </a:p>
          <a:p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796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40242"/>
            <a:ext cx="6111974" cy="43707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Query 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Example:</a:t>
            </a:r>
          </a:p>
          <a:p>
            <a:endParaRPr lang="en-US" altLang="zh-CN" sz="24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617424" y="2099094"/>
            <a:ext cx="1183779" cy="393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677948" y="2062149"/>
            <a:ext cx="1255787" cy="393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844932" y="3240684"/>
            <a:ext cx="1080120" cy="393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010054" y="3135618"/>
            <a:ext cx="1372505" cy="3931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945034" y="3217158"/>
            <a:ext cx="1651832" cy="562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80511" y="2396479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/>
              <a:t>PDG</a:t>
            </a:r>
            <a:endParaRPr lang="zh-CN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670675" y="5013176"/>
            <a:ext cx="2473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Sub common PDG</a:t>
            </a:r>
            <a:endParaRPr lang="zh-CN" altLang="en-US" sz="2400" b="1" dirty="0"/>
          </a:p>
        </p:txBody>
      </p:sp>
      <p:sp>
        <p:nvSpPr>
          <p:cNvPr id="15" name="下箭头 14"/>
          <p:cNvSpPr/>
          <p:nvPr/>
        </p:nvSpPr>
        <p:spPr>
          <a:xfrm>
            <a:off x="826572" y="3633823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9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40242"/>
            <a:ext cx="6111974" cy="43707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Query 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Example:</a:t>
            </a:r>
          </a:p>
          <a:p>
            <a:endParaRPr lang="en-US" altLang="zh-CN" sz="2400" b="1" dirty="0" smtClean="0"/>
          </a:p>
        </p:txBody>
      </p:sp>
      <p:sp>
        <p:nvSpPr>
          <p:cNvPr id="5" name="线形标注 2 4"/>
          <p:cNvSpPr/>
          <p:nvPr/>
        </p:nvSpPr>
        <p:spPr>
          <a:xfrm flipH="1">
            <a:off x="2771800" y="4293096"/>
            <a:ext cx="711374" cy="288032"/>
          </a:xfrm>
          <a:prstGeom prst="borderCallout2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if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线形标注 2 7"/>
          <p:cNvSpPr/>
          <p:nvPr/>
        </p:nvSpPr>
        <p:spPr>
          <a:xfrm flipH="1">
            <a:off x="3028181" y="5157192"/>
            <a:ext cx="711374" cy="288032"/>
          </a:xfrm>
          <a:prstGeom prst="borderCallout2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ext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275856" y="2420888"/>
            <a:ext cx="936104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3483174" y="2420888"/>
            <a:ext cx="2528986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483174" y="3573016"/>
            <a:ext cx="1232842" cy="1584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3779912" y="3789040"/>
            <a:ext cx="2952328" cy="1368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0511" y="2396479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smtClean="0"/>
              <a:t>PDG</a:t>
            </a:r>
            <a:endParaRPr lang="zh-CN" altLang="en-US" sz="2400" b="1" dirty="0"/>
          </a:p>
        </p:txBody>
      </p:sp>
      <p:sp>
        <p:nvSpPr>
          <p:cNvPr id="19" name="矩形 18"/>
          <p:cNvSpPr/>
          <p:nvPr/>
        </p:nvSpPr>
        <p:spPr>
          <a:xfrm>
            <a:off x="318865" y="5070375"/>
            <a:ext cx="2473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Sub common PDG</a:t>
            </a:r>
            <a:endParaRPr lang="zh-CN" altLang="en-US" sz="2400" b="1" dirty="0"/>
          </a:p>
        </p:txBody>
      </p:sp>
      <p:sp>
        <p:nvSpPr>
          <p:cNvPr id="20" name="下箭头 19"/>
          <p:cNvSpPr/>
          <p:nvPr/>
        </p:nvSpPr>
        <p:spPr>
          <a:xfrm>
            <a:off x="826572" y="3633823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9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547664" y="4797152"/>
            <a:ext cx="61926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Query 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Example:</a:t>
            </a:r>
          </a:p>
          <a:p>
            <a:endParaRPr lang="en-US" altLang="zh-CN" sz="2400" b="1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730" y="1452396"/>
            <a:ext cx="3238500" cy="19240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840" y="4861456"/>
            <a:ext cx="5272311" cy="1311553"/>
          </a:xfrm>
          <a:prstGeom prst="rect">
            <a:avLst/>
          </a:prstGeom>
        </p:spPr>
      </p:pic>
      <p:sp>
        <p:nvSpPr>
          <p:cNvPr id="14" name="下箭头 13"/>
          <p:cNvSpPr/>
          <p:nvPr/>
        </p:nvSpPr>
        <p:spPr>
          <a:xfrm>
            <a:off x="4283968" y="3649328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85569" y="2152652"/>
            <a:ext cx="1724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Textual PDG</a:t>
            </a:r>
            <a:endParaRPr lang="zh-CN" alt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755576" y="413857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DQL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70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126876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  </a:t>
            </a:r>
            <a:r>
              <a:rPr lang="en-US" altLang="zh-CN" sz="2800" b="1" dirty="0" smtClean="0"/>
              <a:t>Experimental settings:</a:t>
            </a:r>
            <a:endParaRPr lang="zh-CN" altLang="en-US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03" y="2276872"/>
            <a:ext cx="7686675" cy="19335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14134" y="4581128"/>
            <a:ext cx="7458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</a:rPr>
              <a:t>Commits</a:t>
            </a:r>
            <a:r>
              <a:rPr lang="en-US" altLang="zh-CN" sz="2400" dirty="0"/>
              <a:t>: Touch many files </a:t>
            </a:r>
            <a:r>
              <a:rPr lang="en-US" altLang="zh-CN" sz="2400" dirty="0" smtClean="0"/>
              <a:t>that modified </a:t>
            </a:r>
            <a:r>
              <a:rPr lang="en-US" altLang="zh-CN" sz="2400" dirty="0"/>
              <a:t>in a similar way </a:t>
            </a:r>
            <a:r>
              <a:rPr lang="en-US" altLang="zh-CN" sz="2400" dirty="0">
                <a:solidFill>
                  <a:srgbClr val="FF0000"/>
                </a:solidFill>
              </a:rPr>
              <a:t>structurally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FF0000"/>
                </a:solidFill>
              </a:rPr>
              <a:t>semantically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47 </a:t>
            </a:r>
            <a:r>
              <a:rPr lang="en-US" altLang="zh-CN" sz="2800" b="1" dirty="0"/>
              <a:t>widespread </a:t>
            </a:r>
            <a:r>
              <a:rPr lang="en-US" altLang="zh-CN" sz="2800" b="1" dirty="0" smtClean="0"/>
              <a:t>changes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</a:rPr>
              <a:t>5–53</a:t>
            </a:r>
            <a:r>
              <a:rPr lang="en-US" altLang="zh-CN" sz="2000" dirty="0"/>
              <a:t> code </a:t>
            </a:r>
            <a:r>
              <a:rPr lang="en-US" altLang="zh-CN" sz="2000" dirty="0" smtClean="0"/>
              <a:t>locations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accent1"/>
                </a:solidFill>
              </a:rPr>
              <a:t>478</a:t>
            </a:r>
            <a:r>
              <a:rPr lang="en-US" altLang="zh-CN" sz="2000" dirty="0" smtClean="0"/>
              <a:t> fragments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/>
                </a:solidFill>
              </a:rPr>
              <a:t>2–20</a:t>
            </a:r>
            <a:r>
              <a:rPr lang="en-US" altLang="zh-CN" sz="2000" dirty="0"/>
              <a:t> lines of </a:t>
            </a:r>
            <a:r>
              <a:rPr lang="en-US" altLang="zh-CN" sz="2000" dirty="0" smtClean="0"/>
              <a:t>code of each fragment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2806" y="314096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A user </a:t>
            </a:r>
            <a:r>
              <a:rPr lang="en-US" altLang="zh-CN" sz="2800" b="1" dirty="0" smtClean="0"/>
              <a:t>study (generate DQL Query)</a:t>
            </a:r>
            <a:endParaRPr lang="en-US" altLang="zh-CN" sz="2800" b="1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10 </a:t>
            </a:r>
            <a:r>
              <a:rPr lang="en-US" altLang="zh-CN" sz="2000" dirty="0"/>
              <a:t>PhD students perform </a:t>
            </a:r>
            <a:r>
              <a:rPr lang="en-US" altLang="zh-CN" sz="2000" dirty="0">
                <a:solidFill>
                  <a:srgbClr val="FF0000"/>
                </a:solidFill>
              </a:rPr>
              <a:t>47 code search tasks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At </a:t>
            </a:r>
            <a:r>
              <a:rPr lang="en-US" altLang="zh-CN" sz="2000" dirty="0"/>
              <a:t>least </a:t>
            </a:r>
            <a:r>
              <a:rPr lang="en-US" altLang="zh-CN" sz="2000" dirty="0">
                <a:solidFill>
                  <a:srgbClr val="FF0000"/>
                </a:solidFill>
              </a:rPr>
              <a:t>two years </a:t>
            </a:r>
            <a:r>
              <a:rPr lang="en-US" altLang="zh-CN" sz="2000" dirty="0"/>
              <a:t>of C and C++ programming experience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F</a:t>
            </a:r>
            <a:r>
              <a:rPr lang="en-US" altLang="zh-CN" sz="2000" dirty="0" smtClean="0">
                <a:solidFill>
                  <a:srgbClr val="FF0000"/>
                </a:solidFill>
              </a:rPr>
              <a:t>amiliar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with Program Dependency Graph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H</a:t>
            </a:r>
            <a:r>
              <a:rPr lang="en-US" altLang="zh-CN" sz="2000" dirty="0" smtClean="0"/>
              <a:t>ave </a:t>
            </a:r>
            <a:r>
              <a:rPr lang="en-US" altLang="zh-CN" sz="2000" dirty="0"/>
              <a:t>taken a course on </a:t>
            </a:r>
            <a:r>
              <a:rPr lang="en-US" altLang="zh-CN" sz="2000" dirty="0">
                <a:solidFill>
                  <a:srgbClr val="FF0000"/>
                </a:solidFill>
              </a:rPr>
              <a:t>program </a:t>
            </a:r>
            <a:r>
              <a:rPr lang="en-US" altLang="zh-CN" sz="2000" dirty="0" smtClean="0">
                <a:solidFill>
                  <a:srgbClr val="FF0000"/>
                </a:solidFill>
              </a:rPr>
              <a:t>analysis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20 min tutorial and 10 min exercise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232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82996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Experiment results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Three research questions to answer: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Can </a:t>
            </a:r>
            <a:r>
              <a:rPr lang="en-US" altLang="zh-CN" sz="2000" dirty="0" err="1"/>
              <a:t>AutoQuery</a:t>
            </a:r>
            <a:r>
              <a:rPr lang="en-US" altLang="zh-CN" sz="2000" dirty="0"/>
              <a:t> generate good dependency queries that can retrieve </a:t>
            </a:r>
            <a:r>
              <a:rPr lang="en-US" altLang="zh-CN" sz="2000" dirty="0" smtClean="0"/>
              <a:t>relevant search </a:t>
            </a:r>
            <a:r>
              <a:rPr lang="en-US" altLang="zh-CN" sz="2000" dirty="0"/>
              <a:t>results</a:t>
            </a:r>
            <a:r>
              <a:rPr lang="en-US" altLang="zh-CN" sz="20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Can </a:t>
            </a:r>
            <a:r>
              <a:rPr lang="en-US" altLang="zh-CN" sz="2000" dirty="0" err="1"/>
              <a:t>AutoQuery</a:t>
            </a:r>
            <a:r>
              <a:rPr lang="en-US" altLang="zh-CN" sz="2000" dirty="0"/>
              <a:t> perform comparably well as developers in constructing </a:t>
            </a:r>
            <a:r>
              <a:rPr lang="en-US" altLang="zh-CN" sz="2000" dirty="0" smtClean="0"/>
              <a:t>good dependency </a:t>
            </a:r>
            <a:r>
              <a:rPr lang="en-US" altLang="zh-CN" sz="2000" dirty="0"/>
              <a:t>queries</a:t>
            </a:r>
            <a:r>
              <a:rPr lang="en-US" altLang="zh-CN" sz="20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Can </a:t>
            </a:r>
            <a:r>
              <a:rPr lang="en-US" altLang="zh-CN" sz="2000" dirty="0" err="1"/>
              <a:t>AutoQuery</a:t>
            </a:r>
            <a:r>
              <a:rPr lang="en-US" altLang="zh-CN" sz="2000" dirty="0"/>
              <a:t> improve the time it takes to construct queries?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79208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Effectiveness of </a:t>
            </a:r>
            <a:r>
              <a:rPr lang="en-US" altLang="zh-CN" sz="2800" b="1" dirty="0" err="1" smtClean="0"/>
              <a:t>AutoQuery</a:t>
            </a:r>
            <a:endParaRPr lang="en-US" altLang="zh-CN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02092"/>
            <a:ext cx="3609909" cy="18604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22" y="3801093"/>
            <a:ext cx="5112568" cy="2736023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0938"/>
              </p:ext>
            </p:extLst>
          </p:nvPr>
        </p:nvGraphicFramePr>
        <p:xfrm>
          <a:off x="5436096" y="2090625"/>
          <a:ext cx="30243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Index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Number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Recall = 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Precision =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F-measure = 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4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Many </a:t>
            </a:r>
            <a:r>
              <a:rPr lang="en-US" altLang="zh-CN" sz="2400" dirty="0"/>
              <a:t>software projects </a:t>
            </a:r>
            <a:r>
              <a:rPr lang="en-US" altLang="zh-CN" sz="2400" dirty="0" smtClean="0"/>
              <a:t>contain </a:t>
            </a:r>
            <a:r>
              <a:rPr lang="en-US" altLang="zh-CN" sz="2400" dirty="0"/>
              <a:t>a large amount of source code</a:t>
            </a:r>
            <a:r>
              <a:rPr lang="en-US" altLang="zh-CN" sz="2400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Searching takes much time and resource</a:t>
            </a:r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85293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</a:rPr>
              <a:t>Scenario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bug fixing</a:t>
            </a:r>
            <a:endParaRPr lang="en-US" altLang="zh-CN" sz="2400" dirty="0" smtClean="0"/>
          </a:p>
        </p:txBody>
      </p:sp>
      <p:sp>
        <p:nvSpPr>
          <p:cNvPr id="8" name="折角形 7"/>
          <p:cNvSpPr/>
          <p:nvPr/>
        </p:nvSpPr>
        <p:spPr>
          <a:xfrm>
            <a:off x="1691680" y="4113215"/>
            <a:ext cx="648072" cy="7920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Bug File</a:t>
            </a:r>
            <a:endParaRPr lang="zh-CN" altLang="en-US" dirty="0"/>
          </a:p>
        </p:txBody>
      </p:sp>
      <p:sp>
        <p:nvSpPr>
          <p:cNvPr id="9" name="折角形 8"/>
          <p:cNvSpPr/>
          <p:nvPr/>
        </p:nvSpPr>
        <p:spPr>
          <a:xfrm>
            <a:off x="2555776" y="4113215"/>
            <a:ext cx="648072" cy="7920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Bug File</a:t>
            </a:r>
            <a:endParaRPr lang="zh-CN" altLang="en-US"/>
          </a:p>
        </p:txBody>
      </p:sp>
      <p:sp>
        <p:nvSpPr>
          <p:cNvPr id="10" name="折角形 9"/>
          <p:cNvSpPr/>
          <p:nvPr/>
        </p:nvSpPr>
        <p:spPr>
          <a:xfrm>
            <a:off x="5475560" y="3942145"/>
            <a:ext cx="648072" cy="7920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Bug File</a:t>
            </a:r>
            <a:endParaRPr lang="zh-CN" altLang="en-US"/>
          </a:p>
        </p:txBody>
      </p:sp>
      <p:sp>
        <p:nvSpPr>
          <p:cNvPr id="11" name="折角形 10"/>
          <p:cNvSpPr/>
          <p:nvPr/>
        </p:nvSpPr>
        <p:spPr>
          <a:xfrm>
            <a:off x="5685478" y="4149219"/>
            <a:ext cx="648072" cy="7920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Bug File</a:t>
            </a:r>
            <a:endParaRPr lang="zh-CN" altLang="en-US"/>
          </a:p>
        </p:txBody>
      </p:sp>
      <p:sp>
        <p:nvSpPr>
          <p:cNvPr id="12" name="折角形 11"/>
          <p:cNvSpPr/>
          <p:nvPr/>
        </p:nvSpPr>
        <p:spPr>
          <a:xfrm>
            <a:off x="5868144" y="4329239"/>
            <a:ext cx="648072" cy="7920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Bug File</a:t>
            </a:r>
            <a:endParaRPr lang="zh-CN" altLang="en-US"/>
          </a:p>
        </p:txBody>
      </p:sp>
      <p:sp>
        <p:nvSpPr>
          <p:cNvPr id="13" name="笑脸 12"/>
          <p:cNvSpPr/>
          <p:nvPr/>
        </p:nvSpPr>
        <p:spPr>
          <a:xfrm>
            <a:off x="3995936" y="3175967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91680" y="3541389"/>
            <a:ext cx="1685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</a:rPr>
              <a:t>Have found</a:t>
            </a:r>
            <a:endParaRPr lang="en-US" altLang="zh-CN" sz="2400" dirty="0" smtClean="0"/>
          </a:p>
        </p:txBody>
      </p:sp>
      <p:sp>
        <p:nvSpPr>
          <p:cNvPr id="15" name="矩形 14"/>
          <p:cNvSpPr/>
          <p:nvPr/>
        </p:nvSpPr>
        <p:spPr>
          <a:xfrm>
            <a:off x="1691680" y="5328401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Similar bugs in relevant source code files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3376743" y="3680023"/>
            <a:ext cx="403169" cy="26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506584" y="3680023"/>
            <a:ext cx="612601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322594" y="3100602"/>
            <a:ext cx="2633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</a:rPr>
              <a:t>Hard to find (tap on experience)</a:t>
            </a:r>
            <a:endParaRPr lang="en-US" altLang="zh-CN" sz="2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2647934" y="6035821"/>
            <a:ext cx="3717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Tedious and Error-prone</a:t>
            </a:r>
            <a:r>
              <a:rPr lang="en-US" altLang="zh-CN" sz="2400" dirty="0">
                <a:solidFill>
                  <a:srgbClr val="FF0000"/>
                </a:solidFill>
              </a:rPr>
              <a:t>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79208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 smtClean="0"/>
              <a:t>AutoQuery</a:t>
            </a:r>
            <a:r>
              <a:rPr lang="en-US" altLang="zh-CN" sz="2800" b="1" dirty="0" smtClean="0"/>
              <a:t> </a:t>
            </a:r>
            <a:r>
              <a:rPr lang="en-US" altLang="zh-CN" sz="2800" b="1" i="1" dirty="0" smtClean="0">
                <a:solidFill>
                  <a:schemeClr val="accent1"/>
                </a:solidFill>
              </a:rPr>
              <a:t>versus</a:t>
            </a:r>
            <a:r>
              <a:rPr lang="en-US" altLang="zh-CN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zh-CN" sz="2800" b="1" dirty="0" err="1" smtClean="0"/>
              <a:t>UserQuery</a:t>
            </a:r>
            <a:endParaRPr lang="en-US" altLang="zh-CN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24" y="1687972"/>
            <a:ext cx="4993810" cy="150094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1762" y="4194354"/>
            <a:ext cx="792088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Wilcoxon signed-rank Test</a:t>
            </a:r>
            <a:endParaRPr lang="en-US" altLang="zh-CN" sz="2400" b="1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37593"/>
              </p:ext>
            </p:extLst>
          </p:nvPr>
        </p:nvGraphicFramePr>
        <p:xfrm>
          <a:off x="2699792" y="5041984"/>
          <a:ext cx="30243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Index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 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Recall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Precision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F-measure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767969" y="6138601"/>
            <a:ext cx="116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significant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03" y="3095238"/>
            <a:ext cx="5128483" cy="148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79208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 smtClean="0"/>
              <a:t>AutoQuery</a:t>
            </a:r>
            <a:r>
              <a:rPr lang="en-US" altLang="zh-CN" sz="2800" b="1" dirty="0" smtClean="0"/>
              <a:t> </a:t>
            </a:r>
            <a:r>
              <a:rPr lang="en-US" altLang="zh-CN" sz="2800" b="1" i="1" dirty="0" smtClean="0">
                <a:solidFill>
                  <a:schemeClr val="accent1"/>
                </a:solidFill>
              </a:rPr>
              <a:t>versus</a:t>
            </a:r>
            <a:r>
              <a:rPr lang="en-US" altLang="zh-CN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zh-CN" sz="2800" b="1" dirty="0" err="1" smtClean="0"/>
              <a:t>UserQuery</a:t>
            </a:r>
            <a:endParaRPr lang="en-US" altLang="zh-CN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27" y="1556792"/>
            <a:ext cx="7342981" cy="25263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96" y="4157515"/>
            <a:ext cx="7426239" cy="241719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15608" y="55477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User always misses important constraints!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79208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 smtClean="0"/>
              <a:t>AutoQuery</a:t>
            </a:r>
            <a:r>
              <a:rPr lang="en-US" altLang="zh-CN" sz="2800" b="1" dirty="0" smtClean="0"/>
              <a:t> </a:t>
            </a:r>
            <a:r>
              <a:rPr lang="en-US" altLang="zh-CN" sz="2800" b="1" i="1" dirty="0" smtClean="0">
                <a:solidFill>
                  <a:schemeClr val="accent1"/>
                </a:solidFill>
              </a:rPr>
              <a:t>versus</a:t>
            </a:r>
            <a:r>
              <a:rPr lang="en-US" altLang="zh-CN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zh-CN" sz="2800" b="1" dirty="0" err="1" smtClean="0"/>
              <a:t>UserQuery</a:t>
            </a:r>
            <a:endParaRPr lang="en-US" altLang="zh-CN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59" y="1844824"/>
            <a:ext cx="7604168" cy="25202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0792" y="4797152"/>
            <a:ext cx="6585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Improvement:</a:t>
            </a:r>
          </a:p>
          <a:p>
            <a:r>
              <a:rPr lang="en-US" altLang="zh-CN" sz="2000" dirty="0" smtClean="0"/>
              <a:t>      Develop </a:t>
            </a:r>
            <a:r>
              <a:rPr lang="en-US" altLang="zh-CN" sz="2000" dirty="0"/>
              <a:t>a machine learning technique that can remove or </a:t>
            </a:r>
            <a:r>
              <a:rPr lang="en-US" altLang="zh-CN" sz="2000" dirty="0" smtClean="0"/>
              <a:t>weaken some </a:t>
            </a:r>
            <a:r>
              <a:rPr lang="en-US" altLang="zh-CN" sz="2000" dirty="0"/>
              <a:t>of the generated constraints automatically.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79208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Efficiency of </a:t>
            </a:r>
            <a:r>
              <a:rPr lang="en-US" altLang="zh-CN" sz="2800" b="1" dirty="0" err="1" smtClean="0"/>
              <a:t>AutoQuery</a:t>
            </a:r>
            <a:r>
              <a:rPr lang="en-US" altLang="zh-CN" sz="2800" b="1" dirty="0" smtClean="0"/>
              <a:t> </a:t>
            </a:r>
            <a:r>
              <a:rPr lang="en-US" altLang="zh-CN" sz="2800" b="1" i="1" dirty="0" smtClean="0">
                <a:solidFill>
                  <a:schemeClr val="accent1"/>
                </a:solidFill>
              </a:rPr>
              <a:t>compared with </a:t>
            </a:r>
            <a:r>
              <a:rPr lang="en-US" altLang="zh-CN" sz="2800" b="1" dirty="0" err="1" smtClean="0"/>
              <a:t>UserQuery</a:t>
            </a:r>
            <a:endParaRPr lang="en-US" altLang="zh-CN" sz="28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89833"/>
              </p:ext>
            </p:extLst>
          </p:nvPr>
        </p:nvGraphicFramePr>
        <p:xfrm>
          <a:off x="1979712" y="1844824"/>
          <a:ext cx="417646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Method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Aver</a:t>
                      </a:r>
                      <a:r>
                        <a:rPr lang="en-US" altLang="zh-CN" baseline="0" dirty="0" smtClean="0"/>
                        <a:t> Time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AutoQuery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27.5s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UserQuery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10,509s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223.6s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16" y="3429000"/>
            <a:ext cx="7851229" cy="26901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16016" y="574984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19.8s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16016" y="323530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723s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83768" y="393305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521s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27784" y="5719256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3.9s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Evaluation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8810" y="908720"/>
            <a:ext cx="792088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Efficiency of </a:t>
            </a:r>
            <a:r>
              <a:rPr lang="en-US" altLang="zh-CN" sz="2800" b="1" dirty="0" err="1" smtClean="0"/>
              <a:t>AutoQuery</a:t>
            </a:r>
            <a:r>
              <a:rPr lang="en-US" altLang="zh-CN" sz="2800" b="1" dirty="0" smtClean="0"/>
              <a:t> </a:t>
            </a:r>
            <a:r>
              <a:rPr lang="en-US" altLang="zh-CN" sz="2800" b="1" i="1" dirty="0" smtClean="0">
                <a:solidFill>
                  <a:schemeClr val="accent1"/>
                </a:solidFill>
              </a:rPr>
              <a:t>compared with </a:t>
            </a:r>
            <a:r>
              <a:rPr lang="en-US" altLang="zh-CN" sz="2800" b="1" dirty="0" err="1" smtClean="0"/>
              <a:t>UserQuery</a:t>
            </a:r>
            <a:endParaRPr lang="en-US" altLang="zh-CN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4071938" cy="2409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134" y="1664773"/>
            <a:ext cx="5035339" cy="332040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43608" y="498517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Improvement:</a:t>
            </a:r>
          </a:p>
          <a:p>
            <a:r>
              <a:rPr lang="en-US" altLang="zh-CN" sz="2000" dirty="0" smtClean="0"/>
              <a:t>      Compress </a:t>
            </a:r>
            <a:r>
              <a:rPr lang="en-US" altLang="zh-CN" sz="2000" dirty="0"/>
              <a:t>the dependence graph by removing some </a:t>
            </a:r>
            <a:r>
              <a:rPr lang="en-US" altLang="zh-CN" sz="2000" dirty="0" smtClean="0"/>
              <a:t>unimportant nodes </a:t>
            </a:r>
            <a:r>
              <a:rPr lang="en-US" altLang="zh-CN" sz="2000" dirty="0"/>
              <a:t>and </a:t>
            </a:r>
            <a:r>
              <a:rPr lang="en-US" altLang="zh-CN" sz="2000" dirty="0" smtClean="0"/>
              <a:t>edges.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1840" y="2465601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</a:t>
            </a:r>
          </a:p>
          <a:p>
            <a:pPr algn="ctr"/>
            <a:r>
              <a:rPr lang="en-US" altLang="zh-CN" sz="4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Q&amp;A</a:t>
            </a:r>
            <a:endParaRPr lang="en-US" altLang="zh-CN" sz="4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31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59" y="1056442"/>
            <a:ext cx="77768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Existing code search tools</a:t>
            </a:r>
          </a:p>
          <a:p>
            <a:endParaRPr lang="en-US" altLang="zh-CN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Text-based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Accept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texts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search code fragments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Match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identifier names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in query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Dependency-based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Contain dependency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relations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structures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Improve search 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accuracy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Hard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to construct such queries</a:t>
            </a:r>
          </a:p>
        </p:txBody>
      </p:sp>
      <p:sp>
        <p:nvSpPr>
          <p:cNvPr id="19" name="矩形 18"/>
          <p:cNvSpPr/>
          <p:nvPr/>
        </p:nvSpPr>
        <p:spPr>
          <a:xfrm>
            <a:off x="858851" y="5157192"/>
            <a:ext cx="7282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</a:rPr>
              <a:t>AutoQuery</a:t>
            </a:r>
            <a:r>
              <a:rPr lang="en-US" altLang="zh-CN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     </a:t>
            </a:r>
            <a:r>
              <a:rPr lang="en-US" altLang="zh-CN" sz="2400" dirty="0"/>
              <a:t>It can </a:t>
            </a:r>
            <a:r>
              <a:rPr lang="en-US" altLang="zh-CN" sz="2400" dirty="0" smtClean="0"/>
              <a:t>automatically </a:t>
            </a:r>
            <a:r>
              <a:rPr lang="en-US" altLang="zh-CN" sz="2400" dirty="0"/>
              <a:t>constructing dependency queries from code </a:t>
            </a:r>
            <a:r>
              <a:rPr lang="en-US" altLang="zh-CN" sz="2400" dirty="0" smtClean="0"/>
              <a:t>examples.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Overall framework</a:t>
            </a:r>
            <a:endParaRPr lang="zh-CN" altLang="en-US" sz="4000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82391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82089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Program dependence </a:t>
            </a:r>
            <a:r>
              <a:rPr lang="en-US" altLang="zh-CN" sz="2800" dirty="0" smtClean="0"/>
              <a:t>graph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A </a:t>
            </a:r>
            <a:r>
              <a:rPr lang="en-US" altLang="zh-CN" sz="2400" dirty="0"/>
              <a:t>graph </a:t>
            </a:r>
            <a:r>
              <a:rPr lang="en-US" altLang="zh-CN" sz="2400" i="1" dirty="0"/>
              <a:t>G </a:t>
            </a:r>
            <a:r>
              <a:rPr lang="en-US" altLang="zh-CN" sz="2400" dirty="0"/>
              <a:t>= </a:t>
            </a:r>
            <a:r>
              <a:rPr lang="en-US" altLang="zh-CN" sz="2400" i="1" dirty="0"/>
              <a:t>(N, E)</a:t>
            </a:r>
            <a:r>
              <a:rPr lang="en-US" altLang="zh-CN" sz="2400" dirty="0"/>
              <a:t>, where </a:t>
            </a:r>
            <a:r>
              <a:rPr lang="en-US" altLang="zh-CN" sz="2400" i="1" dirty="0"/>
              <a:t>N </a:t>
            </a:r>
            <a:r>
              <a:rPr lang="en-US" altLang="zh-CN" sz="2400" dirty="0"/>
              <a:t>is a set </a:t>
            </a:r>
            <a:r>
              <a:rPr lang="en-US" altLang="zh-CN" sz="2400" dirty="0" smtClean="0"/>
              <a:t>of nodes </a:t>
            </a:r>
            <a:r>
              <a:rPr lang="en-US" altLang="zh-CN" sz="2400" dirty="0"/>
              <a:t>and </a:t>
            </a:r>
            <a:r>
              <a:rPr lang="en-US" altLang="zh-CN" sz="2400" i="1" dirty="0"/>
              <a:t>E </a:t>
            </a:r>
            <a:r>
              <a:rPr lang="en-US" altLang="zh-CN" sz="2400" dirty="0"/>
              <a:t>is a set of edges</a:t>
            </a:r>
            <a:r>
              <a:rPr lang="en-US" altLang="zh-CN" sz="2400" dirty="0" smtClean="0"/>
              <a:t>.</a:t>
            </a:r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Node</a:t>
            </a:r>
            <a:r>
              <a:rPr lang="zh-CN" altLang="en-US" sz="24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zh-CN" sz="2400" i="1" dirty="0" smtClean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{</a:t>
            </a:r>
            <a:r>
              <a:rPr lang="en-US" altLang="zh-CN" sz="2400" i="1" dirty="0"/>
              <a:t>n</a:t>
            </a:r>
            <a:r>
              <a:rPr lang="en-US" altLang="zh-CN" sz="1400" i="1" dirty="0"/>
              <a:t>1</a:t>
            </a:r>
            <a:r>
              <a:rPr lang="en-US" altLang="zh-CN" sz="2400" dirty="0"/>
              <a:t> = </a:t>
            </a:r>
            <a:r>
              <a:rPr lang="en-US" altLang="zh-CN" sz="2400" i="1" dirty="0"/>
              <a:t>(ntype</a:t>
            </a:r>
            <a:r>
              <a:rPr lang="en-US" altLang="zh-CN" sz="1400" i="1" dirty="0"/>
              <a:t>1</a:t>
            </a:r>
            <a:r>
              <a:rPr lang="en-US" altLang="zh-CN" sz="2400" i="1" dirty="0"/>
              <a:t>, text</a:t>
            </a:r>
            <a:r>
              <a:rPr lang="en-US" altLang="zh-CN" sz="1400" i="1" dirty="0"/>
              <a:t>1</a:t>
            </a:r>
            <a:r>
              <a:rPr lang="en-US" altLang="zh-CN" sz="2400" i="1" dirty="0" smtClean="0"/>
              <a:t>) , </a:t>
            </a:r>
            <a:r>
              <a:rPr lang="en-US" altLang="zh-CN" sz="2400" i="1" dirty="0"/>
              <a:t>. . . </a:t>
            </a:r>
            <a:r>
              <a:rPr lang="en-US" altLang="zh-CN" sz="2400" i="1" dirty="0" err="1"/>
              <a:t>n</a:t>
            </a:r>
            <a:r>
              <a:rPr lang="en-US" altLang="zh-CN" sz="1400" i="1" dirty="0" err="1"/>
              <a:t>i</a:t>
            </a:r>
            <a:r>
              <a:rPr lang="en-US" altLang="zh-CN" sz="2400" i="1" dirty="0"/>
              <a:t> </a:t>
            </a:r>
            <a:r>
              <a:rPr lang="en-US" altLang="zh-CN" sz="2400" dirty="0" smtClean="0"/>
              <a:t>=</a:t>
            </a:r>
            <a:r>
              <a:rPr lang="en-US" altLang="zh-CN" sz="2400" i="1" dirty="0" smtClean="0"/>
              <a:t>(</a:t>
            </a:r>
            <a:r>
              <a:rPr lang="en-US" altLang="zh-CN" sz="2400" i="1" dirty="0" err="1"/>
              <a:t>ntype</a:t>
            </a:r>
            <a:r>
              <a:rPr lang="en-US" altLang="zh-CN" sz="1400" i="1" dirty="0" err="1"/>
              <a:t>i</a:t>
            </a:r>
            <a:r>
              <a:rPr lang="en-US" altLang="zh-CN" sz="2400" i="1" dirty="0"/>
              <a:t> , </a:t>
            </a:r>
            <a:r>
              <a:rPr lang="en-US" altLang="zh-CN" sz="2400" i="1" dirty="0" err="1"/>
              <a:t>text</a:t>
            </a:r>
            <a:r>
              <a:rPr lang="en-US" altLang="zh-CN" sz="1400" i="1" dirty="0" err="1"/>
              <a:t>i</a:t>
            </a:r>
            <a:r>
              <a:rPr lang="en-US" altLang="zh-CN" sz="2400" i="1" dirty="0" smtClean="0"/>
              <a:t>) , </a:t>
            </a:r>
            <a:r>
              <a:rPr lang="en-US" altLang="zh-CN" sz="2400" i="1" dirty="0"/>
              <a:t>. . </a:t>
            </a:r>
            <a:r>
              <a:rPr lang="en-US" altLang="zh-CN" sz="2400" i="1" dirty="0" smtClean="0"/>
              <a:t>.</a:t>
            </a:r>
            <a:r>
              <a:rPr lang="en-US" altLang="zh-CN" sz="2400" dirty="0" smtClean="0"/>
              <a:t>}.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i="1" dirty="0" err="1" smtClean="0"/>
              <a:t>ntype</a:t>
            </a:r>
            <a:r>
              <a:rPr lang="en-US" altLang="zh-CN" sz="1400" i="1" dirty="0" err="1" smtClean="0"/>
              <a:t>i</a:t>
            </a:r>
            <a:r>
              <a:rPr lang="en-US" altLang="zh-CN" sz="1400" i="1" dirty="0" smtClean="0"/>
              <a:t>   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altLang="zh-CN" sz="1400" i="1" dirty="0" smtClean="0"/>
              <a:t> </a:t>
            </a:r>
            <a:r>
              <a:rPr lang="en-US" altLang="zh-CN" sz="2400" dirty="0"/>
              <a:t>the node </a:t>
            </a:r>
            <a:r>
              <a:rPr lang="en-US" altLang="zh-CN" sz="2400" dirty="0" smtClean="0"/>
              <a:t>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i="1" dirty="0" err="1" smtClean="0"/>
              <a:t>text</a:t>
            </a:r>
            <a:r>
              <a:rPr lang="en-US" altLang="zh-CN" sz="1600" i="1" dirty="0" err="1" smtClean="0"/>
              <a:t>i</a:t>
            </a:r>
            <a:r>
              <a:rPr lang="en-US" altLang="zh-CN" sz="1600" i="1" dirty="0" smtClean="0"/>
              <a:t> 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-&gt;  </a:t>
            </a:r>
            <a:r>
              <a:rPr lang="en-US" altLang="zh-CN" sz="1400" i="1" dirty="0"/>
              <a:t> </a:t>
            </a:r>
            <a:r>
              <a:rPr lang="en-US" altLang="zh-CN" sz="2400" dirty="0"/>
              <a:t>textual </a:t>
            </a:r>
            <a:r>
              <a:rPr lang="en-US" altLang="zh-CN" sz="2400" dirty="0" smtClean="0"/>
              <a:t>representations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Edge Set</a:t>
            </a:r>
            <a:r>
              <a:rPr lang="en-US" altLang="zh-CN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/>
              <a:t>{</a:t>
            </a:r>
            <a:r>
              <a:rPr lang="en-US" altLang="zh-CN" sz="2400" i="1" dirty="0"/>
              <a:t>e</a:t>
            </a:r>
            <a:r>
              <a:rPr lang="en-US" altLang="zh-CN" sz="2400" dirty="0"/>
              <a:t>1 = </a:t>
            </a:r>
            <a:r>
              <a:rPr lang="en-US" altLang="zh-CN" sz="2400" i="1" dirty="0"/>
              <a:t>(</a:t>
            </a:r>
            <a:r>
              <a:rPr lang="en-US" altLang="zh-CN" sz="2400" i="1" dirty="0" smtClean="0"/>
              <a:t>n</a:t>
            </a:r>
            <a:r>
              <a:rPr lang="en-US" altLang="zh-CN" sz="2400" i="1" baseline="30000" dirty="0" smtClean="0"/>
              <a:t>L</a:t>
            </a:r>
            <a:r>
              <a:rPr lang="en-US" altLang="zh-CN" sz="1400" i="1" dirty="0" smtClean="0"/>
              <a:t>1</a:t>
            </a:r>
            <a:r>
              <a:rPr lang="en-US" altLang="zh-CN" sz="2400" dirty="0" smtClean="0"/>
              <a:t> </a:t>
            </a:r>
            <a:r>
              <a:rPr lang="en-US" altLang="zh-CN" sz="2400" i="1" dirty="0"/>
              <a:t>, </a:t>
            </a:r>
            <a:r>
              <a:rPr lang="en-US" altLang="zh-CN" sz="2400" i="1" dirty="0" smtClean="0"/>
              <a:t>n</a:t>
            </a:r>
            <a:r>
              <a:rPr lang="en-US" altLang="zh-CN" sz="2400" i="1" baseline="30000" dirty="0"/>
              <a:t>R</a:t>
            </a:r>
            <a:r>
              <a:rPr lang="en-US" altLang="zh-CN" sz="1400" i="1" dirty="0" smtClean="0"/>
              <a:t>1</a:t>
            </a:r>
            <a:r>
              <a:rPr lang="en-US" altLang="zh-CN" sz="2400" dirty="0" smtClean="0"/>
              <a:t> </a:t>
            </a:r>
            <a:r>
              <a:rPr lang="en-US" altLang="zh-CN" sz="2400" i="1" dirty="0"/>
              <a:t>, etype</a:t>
            </a:r>
            <a:r>
              <a:rPr lang="en-US" altLang="zh-CN" sz="1400" i="1" dirty="0"/>
              <a:t>1</a:t>
            </a:r>
            <a:r>
              <a:rPr lang="en-US" altLang="zh-CN" sz="2400" i="1" dirty="0"/>
              <a:t>), . . . , </a:t>
            </a:r>
            <a:r>
              <a:rPr lang="en-US" altLang="zh-CN" sz="2400" i="1" dirty="0" err="1"/>
              <a:t>e</a:t>
            </a:r>
            <a:r>
              <a:rPr lang="en-US" altLang="zh-CN" sz="1400" i="1" dirty="0" err="1"/>
              <a:t>i</a:t>
            </a:r>
            <a:r>
              <a:rPr lang="en-US" altLang="zh-CN" sz="2400" i="1" dirty="0"/>
              <a:t> </a:t>
            </a:r>
            <a:r>
              <a:rPr lang="en-US" altLang="zh-CN" sz="2400" dirty="0" smtClean="0"/>
              <a:t>=</a:t>
            </a:r>
            <a:r>
              <a:rPr lang="en-US" altLang="zh-CN" sz="2400" i="1" dirty="0" smtClean="0"/>
              <a:t>(</a:t>
            </a:r>
            <a:r>
              <a:rPr lang="en-US" altLang="zh-CN" sz="2400" i="1" dirty="0" err="1" smtClean="0"/>
              <a:t>n</a:t>
            </a:r>
            <a:r>
              <a:rPr lang="en-US" altLang="zh-CN" sz="2400" i="1" baseline="30000" dirty="0" err="1"/>
              <a:t>L</a:t>
            </a:r>
            <a:r>
              <a:rPr lang="en-US" altLang="zh-CN" sz="1400" i="1" dirty="0" err="1" smtClean="0"/>
              <a:t>i</a:t>
            </a:r>
            <a:r>
              <a:rPr lang="en-US" altLang="zh-CN" sz="2400" i="1" dirty="0" smtClean="0"/>
              <a:t> </a:t>
            </a:r>
            <a:r>
              <a:rPr lang="en-US" altLang="zh-CN" sz="2400" i="1" dirty="0"/>
              <a:t>, </a:t>
            </a:r>
            <a:r>
              <a:rPr lang="en-US" altLang="zh-CN" sz="2400" i="1" dirty="0" err="1" smtClean="0"/>
              <a:t>n</a:t>
            </a:r>
            <a:r>
              <a:rPr lang="en-US" altLang="zh-CN" sz="2400" i="1" baseline="30000" dirty="0" err="1"/>
              <a:t>R</a:t>
            </a:r>
            <a:r>
              <a:rPr lang="en-US" altLang="zh-CN" sz="1400" i="1" dirty="0" err="1" smtClean="0"/>
              <a:t>i</a:t>
            </a:r>
            <a:r>
              <a:rPr lang="en-US" altLang="zh-CN" sz="2400" i="1" dirty="0" smtClean="0"/>
              <a:t> , </a:t>
            </a:r>
            <a:r>
              <a:rPr lang="en-US" altLang="zh-CN" sz="2400" i="1" dirty="0" err="1" smtClean="0"/>
              <a:t>etype</a:t>
            </a:r>
            <a:r>
              <a:rPr lang="en-US" altLang="zh-CN" sz="1400" i="1" dirty="0" err="1" smtClean="0"/>
              <a:t>i</a:t>
            </a:r>
            <a:r>
              <a:rPr lang="en-US" altLang="zh-CN" sz="2400" i="1" dirty="0" smtClean="0"/>
              <a:t>), </a:t>
            </a:r>
            <a:r>
              <a:rPr lang="en-US" altLang="zh-CN" sz="2400" i="1" dirty="0"/>
              <a:t>. . </a:t>
            </a:r>
            <a:r>
              <a:rPr lang="en-US" altLang="zh-CN" sz="2400" i="1" dirty="0" smtClean="0"/>
              <a:t>.</a:t>
            </a:r>
            <a:r>
              <a:rPr lang="en-US" altLang="zh-CN" sz="2400" dirty="0" smtClean="0"/>
              <a:t>}.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 i="1" dirty="0" err="1"/>
              <a:t>etype</a:t>
            </a:r>
            <a:r>
              <a:rPr lang="en-US" altLang="zh-CN" sz="2400" i="1" dirty="0"/>
              <a:t> </a:t>
            </a:r>
            <a:r>
              <a:rPr lang="en-US" altLang="zh-CN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altLang="zh-CN" sz="2400" i="1" dirty="0" smtClean="0"/>
              <a:t>data </a:t>
            </a:r>
            <a:r>
              <a:rPr lang="en-US" altLang="zh-CN" sz="2400" i="1" dirty="0"/>
              <a:t>dependency </a:t>
            </a:r>
            <a:r>
              <a:rPr lang="en-US" altLang="zh-CN" sz="2400" dirty="0"/>
              <a:t>or </a:t>
            </a:r>
            <a:r>
              <a:rPr lang="en-US" altLang="zh-CN" sz="2400" i="1" dirty="0"/>
              <a:t>control dependency</a:t>
            </a:r>
            <a:endParaRPr lang="en-US" altLang="zh-CN" sz="2400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34076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Program dependence </a:t>
            </a:r>
            <a:r>
              <a:rPr lang="en-US" altLang="zh-CN" sz="2800" dirty="0" smtClean="0"/>
              <a:t>graph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708920"/>
            <a:ext cx="4968552" cy="299877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5576" y="2780928"/>
            <a:ext cx="165468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Code Fragment</a:t>
            </a:r>
          </a:p>
          <a:p>
            <a:r>
              <a:rPr lang="en-US" altLang="zh-CN" dirty="0" smtClean="0"/>
              <a:t>{</a:t>
            </a:r>
          </a:p>
          <a:p>
            <a:r>
              <a:rPr lang="en-US" altLang="zh-CN" dirty="0" smtClean="0"/>
              <a:t>    If(C &gt; 1)</a:t>
            </a:r>
          </a:p>
          <a:p>
            <a:r>
              <a:rPr lang="en-US" altLang="zh-CN" dirty="0" smtClean="0"/>
              <a:t>        C = </a:t>
            </a:r>
            <a:r>
              <a:rPr lang="en-US" altLang="zh-CN" dirty="0" err="1" smtClean="0"/>
              <a:t>getStr</a:t>
            </a:r>
            <a:r>
              <a:rPr lang="en-US" altLang="zh-CN" dirty="0" smtClean="0"/>
              <a:t>()</a:t>
            </a:r>
          </a:p>
          <a:p>
            <a:r>
              <a:rPr lang="en-US" altLang="zh-CN" dirty="0" smtClean="0"/>
              <a:t>    Else</a:t>
            </a:r>
          </a:p>
          <a:p>
            <a:r>
              <a:rPr lang="en-US" altLang="zh-CN" dirty="0" smtClean="0"/>
              <a:t>        C = ext()</a:t>
            </a:r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91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Dependence Query Language (</a:t>
            </a:r>
            <a:r>
              <a:rPr lang="en-US" altLang="zh-CN" sz="2800" b="1" i="1" dirty="0" smtClean="0"/>
              <a:t>DQL</a:t>
            </a:r>
            <a:r>
              <a:rPr lang="en-US" altLang="zh-CN" sz="2800" dirty="0" smtClean="0"/>
              <a:t>)</a:t>
            </a:r>
          </a:p>
          <a:p>
            <a:endParaRPr lang="en-US" altLang="zh-CN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Node </a:t>
            </a:r>
            <a:r>
              <a:rPr lang="en-US" altLang="zh-CN" sz="2400" b="1" i="1" dirty="0">
                <a:solidFill>
                  <a:srgbClr val="FF0000"/>
                </a:solidFill>
              </a:rPr>
              <a:t>declaration (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ndecl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):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Node </a:t>
            </a:r>
            <a:r>
              <a:rPr lang="en-US" altLang="zh-CN" sz="2400" dirty="0"/>
              <a:t>variables and </a:t>
            </a:r>
            <a:r>
              <a:rPr lang="en-US" altLang="zh-CN" sz="2400" dirty="0" smtClean="0"/>
              <a:t>their types</a:t>
            </a:r>
          </a:p>
          <a:p>
            <a:pPr lvl="1"/>
            <a:r>
              <a:rPr lang="en-US" altLang="zh-CN" sz="2400" dirty="0" smtClean="0"/>
              <a:t>	- </a:t>
            </a:r>
            <a:r>
              <a:rPr lang="en-US" altLang="zh-CN" sz="2400" i="1" dirty="0" smtClean="0">
                <a:solidFill>
                  <a:schemeClr val="accent1"/>
                </a:solidFill>
              </a:rPr>
              <a:t>function call, expression, declaration, etc.</a:t>
            </a:r>
          </a:p>
          <a:p>
            <a:pPr lvl="1"/>
            <a:endParaRPr lang="en-US" altLang="zh-CN" sz="2400" i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Node </a:t>
            </a:r>
            <a:r>
              <a:rPr lang="en-US" altLang="zh-CN" sz="2400" b="1" i="1" dirty="0">
                <a:solidFill>
                  <a:srgbClr val="FF0000"/>
                </a:solidFill>
              </a:rPr>
              <a:t>description (</a:t>
            </a:r>
            <a:r>
              <a:rPr lang="en-US" altLang="zh-CN" sz="2400" b="1" i="1" dirty="0" err="1">
                <a:solidFill>
                  <a:srgbClr val="FF0000"/>
                </a:solidFill>
              </a:rPr>
              <a:t>ndesc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):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Constraints </a:t>
            </a:r>
            <a:r>
              <a:rPr lang="en-US" altLang="zh-CN" sz="2400" dirty="0"/>
              <a:t>on declared node </a:t>
            </a:r>
            <a:r>
              <a:rPr lang="en-US" altLang="zh-CN" sz="2400" dirty="0" smtClean="0"/>
              <a:t>variables</a:t>
            </a:r>
          </a:p>
          <a:p>
            <a:pPr lvl="1"/>
            <a:r>
              <a:rPr lang="en-US" altLang="zh-CN" sz="2400" dirty="0" smtClean="0"/>
              <a:t>	- </a:t>
            </a:r>
            <a:r>
              <a:rPr lang="en-US" altLang="zh-CN" sz="2400" i="1" dirty="0">
                <a:solidFill>
                  <a:schemeClr val="accent1"/>
                </a:solidFill>
              </a:rPr>
              <a:t>contains,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inFile</a:t>
            </a:r>
            <a:r>
              <a:rPr lang="en-US" altLang="zh-CN" sz="2400" i="1" dirty="0">
                <a:solidFill>
                  <a:schemeClr val="accent1"/>
                </a:solidFill>
              </a:rPr>
              <a:t>,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inFunc</a:t>
            </a:r>
            <a:r>
              <a:rPr lang="en-US" altLang="zh-CN" sz="2400" i="1" dirty="0">
                <a:solidFill>
                  <a:schemeClr val="accent1"/>
                </a:solidFill>
              </a:rPr>
              <a:t>,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atLine</a:t>
            </a:r>
            <a:r>
              <a:rPr lang="en-US" altLang="zh-CN" sz="2400" i="1" dirty="0">
                <a:solidFill>
                  <a:schemeClr val="accent1"/>
                </a:solidFill>
              </a:rPr>
              <a:t>, etc</a:t>
            </a:r>
            <a:r>
              <a:rPr lang="en-US" altLang="zh-CN" sz="2400" i="1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endParaRPr lang="en-US" altLang="zh-CN" sz="2400" i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 dirty="0" smtClean="0">
                <a:solidFill>
                  <a:srgbClr val="FF0000"/>
                </a:solidFill>
              </a:rPr>
              <a:t>Relationship description </a:t>
            </a:r>
            <a:r>
              <a:rPr lang="en-US" altLang="zh-CN" sz="2400" b="1" i="1" dirty="0">
                <a:solidFill>
                  <a:srgbClr val="FF0000"/>
                </a:solidFill>
              </a:rPr>
              <a:t>(</a:t>
            </a:r>
            <a:r>
              <a:rPr lang="en-US" altLang="zh-CN" sz="2400" b="1" i="1" dirty="0" err="1" smtClean="0">
                <a:solidFill>
                  <a:srgbClr val="FF0000"/>
                </a:solidFill>
              </a:rPr>
              <a:t>rdesc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): </a:t>
            </a:r>
            <a:r>
              <a:rPr lang="en-US" altLang="zh-CN" sz="2400" dirty="0" smtClean="0"/>
              <a:t>Constraints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on </a:t>
            </a:r>
            <a:r>
              <a:rPr lang="en-US" altLang="zh-CN" sz="2400" dirty="0"/>
              <a:t>the relations among declared node </a:t>
            </a:r>
            <a:r>
              <a:rPr lang="en-US" altLang="zh-CN" sz="2400" dirty="0" smtClean="0"/>
              <a:t>variables</a:t>
            </a:r>
          </a:p>
          <a:p>
            <a:pPr lvl="1"/>
            <a:r>
              <a:rPr lang="en-US" altLang="zh-CN" sz="2400" dirty="0" smtClean="0"/>
              <a:t>	-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dataDepends</a:t>
            </a:r>
            <a:r>
              <a:rPr lang="en-US" altLang="zh-CN" sz="2400" i="1" dirty="0">
                <a:solidFill>
                  <a:schemeClr val="accent1"/>
                </a:solidFill>
              </a:rPr>
              <a:t>, controls,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Onestep</a:t>
            </a:r>
            <a:r>
              <a:rPr lang="en-US" altLang="zh-CN" sz="2400" i="1" dirty="0">
                <a:solidFill>
                  <a:schemeClr val="accent1"/>
                </a:solidFill>
              </a:rPr>
              <a:t>, etc</a:t>
            </a:r>
            <a:r>
              <a:rPr lang="en-US" altLang="zh-CN" sz="2400" i="1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endParaRPr lang="en-US" altLang="zh-CN" sz="2400" i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FF0000"/>
                </a:solidFill>
              </a:rPr>
              <a:t>T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argets </a:t>
            </a:r>
            <a:r>
              <a:rPr lang="en-US" altLang="zh-CN" sz="2400" b="1" i="1" dirty="0">
                <a:solidFill>
                  <a:srgbClr val="FF0000"/>
                </a:solidFill>
              </a:rPr>
              <a:t>(target</a:t>
            </a:r>
            <a:r>
              <a:rPr lang="en-US" altLang="zh-CN" sz="2400" b="1" i="1" dirty="0" smtClean="0">
                <a:solidFill>
                  <a:srgbClr val="FF0000"/>
                </a:solidFill>
              </a:rPr>
              <a:t>): </a:t>
            </a:r>
            <a:r>
              <a:rPr lang="en-US" altLang="zh-CN" sz="2400" dirty="0" smtClean="0"/>
              <a:t>The variables specified </a:t>
            </a:r>
            <a:r>
              <a:rPr lang="en-US" altLang="zh-CN" sz="2400" dirty="0"/>
              <a:t>in </a:t>
            </a:r>
            <a:r>
              <a:rPr lang="en-US" altLang="zh-CN" sz="2400" i="1" dirty="0" err="1"/>
              <a:t>ndecl</a:t>
            </a:r>
            <a:r>
              <a:rPr lang="en-US" altLang="zh-CN" sz="2400" i="1" dirty="0"/>
              <a:t> </a:t>
            </a:r>
            <a:r>
              <a:rPr lang="en-US" altLang="zh-CN" sz="2400" dirty="0"/>
              <a:t>that are desired search </a:t>
            </a:r>
            <a:r>
              <a:rPr lang="en-US" altLang="zh-CN" sz="2400" dirty="0" smtClean="0"/>
              <a:t>targets</a:t>
            </a:r>
          </a:p>
        </p:txBody>
      </p:sp>
    </p:spTree>
    <p:extLst>
      <p:ext uri="{BB962C8B-B14F-4D97-AF65-F5344CB8AC3E}">
        <p14:creationId xmlns:p14="http://schemas.microsoft.com/office/powerpoint/2010/main" val="5959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2204864"/>
            <a:ext cx="61926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9512" y="116632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PDGs </a:t>
            </a:r>
            <a:r>
              <a:rPr lang="en-US" altLang="zh-CN" sz="3600" b="1" dirty="0" smtClean="0"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Generation Engine</a:t>
            </a:r>
            <a:endParaRPr lang="en-US" altLang="zh-CN" sz="3600" b="1" dirty="0"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520" y="9807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Dependence Query Language (</a:t>
            </a:r>
            <a:r>
              <a:rPr lang="en-US" altLang="zh-CN" sz="2800" b="1" i="1" dirty="0" smtClean="0"/>
              <a:t>DQL</a:t>
            </a:r>
            <a:r>
              <a:rPr lang="en-US" altLang="zh-CN" sz="2800" dirty="0" smtClean="0"/>
              <a:t>) - </a:t>
            </a:r>
            <a:r>
              <a:rPr lang="en-US" altLang="zh-CN" sz="2800" b="1" dirty="0" smtClean="0"/>
              <a:t>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31" y="2295324"/>
            <a:ext cx="5769074" cy="12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924</Words>
  <Application>Microsoft Office PowerPoint</Application>
  <PresentationFormat>全屏显示(4:3)</PresentationFormat>
  <Paragraphs>280</Paragraphs>
  <Slides>35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Arial Unicode MS</vt:lpstr>
      <vt:lpstr>宋体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BakerCxy</dc:creator>
  <cp:lastModifiedBy>BakerCxy</cp:lastModifiedBy>
  <cp:revision>219</cp:revision>
  <dcterms:created xsi:type="dcterms:W3CDTF">2015-04-26T03:07:05Z</dcterms:created>
  <dcterms:modified xsi:type="dcterms:W3CDTF">2016-04-10T07:20:23Z</dcterms:modified>
</cp:coreProperties>
</file>