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33"/>
  </p:notesMasterIdLst>
  <p:handoutMasterIdLst>
    <p:handoutMasterId r:id="rId34"/>
  </p:handoutMasterIdLst>
  <p:sldIdLst>
    <p:sldId id="260" r:id="rId3"/>
    <p:sldId id="294" r:id="rId4"/>
    <p:sldId id="426" r:id="rId5"/>
    <p:sldId id="397" r:id="rId6"/>
    <p:sldId id="436" r:id="rId7"/>
    <p:sldId id="427" r:id="rId8"/>
    <p:sldId id="428" r:id="rId9"/>
    <p:sldId id="437" r:id="rId10"/>
    <p:sldId id="438" r:id="rId11"/>
    <p:sldId id="439" r:id="rId12"/>
    <p:sldId id="429" r:id="rId13"/>
    <p:sldId id="43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31" r:id="rId26"/>
    <p:sldId id="432" r:id="rId27"/>
    <p:sldId id="440" r:id="rId28"/>
    <p:sldId id="433" r:id="rId29"/>
    <p:sldId id="434" r:id="rId30"/>
    <p:sldId id="435" r:id="rId31"/>
    <p:sldId id="299" r:id="rId32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5pPr>
    <a:lvl6pPr marL="22860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6pPr>
    <a:lvl7pPr marL="27432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7pPr>
    <a:lvl8pPr marL="32004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8pPr>
    <a:lvl9pPr marL="36576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97"/>
    <a:srgbClr val="3399FF"/>
    <a:srgbClr val="5B9BD5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81261" autoAdjust="0"/>
  </p:normalViewPr>
  <p:slideViewPr>
    <p:cSldViewPr>
      <p:cViewPr varScale="1">
        <p:scale>
          <a:sx n="86" d="100"/>
          <a:sy n="86" d="100"/>
        </p:scale>
        <p:origin x="60" y="23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9E49808-BDE5-40E5-9961-39A3679EF97D}" type="datetimeFigureOut">
              <a:rPr lang="zh-CN" altLang="en-US"/>
              <a:pPr>
                <a:defRPr/>
              </a:pPr>
              <a:t>2015/11/25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0CD559C-E090-4F41-AED6-F9CF1B39F1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4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D5047CF-A1F3-409D-801C-150B1C0D5928}" type="datetimeFigureOut">
              <a:rPr lang="zh-CN" altLang="en-US"/>
              <a:pPr>
                <a:defRPr/>
              </a:pPr>
              <a:t>2015/11/25</a:t>
            </a:fld>
            <a:endParaRPr lang="en-US"/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19200" y="719138"/>
            <a:ext cx="4876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31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258B38F-C56C-499F-A7D2-3E378ED2AE4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27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 smtClean="0"/>
              <a:t>因为之前协作模式的挖掘创新点不够，所以我现在的研究换成了“基于最佳实践库的软件众包项目开发过程推荐</a:t>
            </a:r>
            <a:r>
              <a:rPr lang="en-US" altLang="zh-CN" dirty="0" smtClean="0"/>
              <a:t>”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何为软件过程？比如瀑布模型、敏捷开发、</a:t>
            </a:r>
            <a:r>
              <a:rPr lang="en-US" altLang="zh-CN" dirty="0" smtClean="0"/>
              <a:t>RUP</a:t>
            </a:r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fld id="{1DAEBFA4-0E51-456E-86C8-B87C660ECE95}" type="slidenum">
              <a:rPr lang="zh-CN" altLang="en-US" sz="1200" b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pPr eaLnBrk="1" hangingPunct="1"/>
              <a:t>1</a:t>
            </a:fld>
            <a:endParaRPr lang="en-US" altLang="zh-CN" sz="1200" b="0" smtClean="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2309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个活动、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9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80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98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13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9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81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PP</a:t>
            </a:r>
            <a:r>
              <a:rPr lang="zh-CN" altLang="en-US" dirty="0" smtClean="0"/>
              <a:t>中</a:t>
            </a:r>
            <a:r>
              <a:rPr lang="en-US" altLang="zh-CN" dirty="0" smtClean="0"/>
              <a:t>X</a:t>
            </a:r>
            <a:r>
              <a:rPr lang="zh-CN" altLang="en-US" dirty="0" smtClean="0"/>
              <a:t>和</a:t>
            </a:r>
            <a:r>
              <a:rPr lang="en-US" altLang="zh-CN" dirty="0" smtClean="0"/>
              <a:t>y</a:t>
            </a:r>
            <a:r>
              <a:rPr lang="zh-CN" altLang="en-US" dirty="0" smtClean="0"/>
              <a:t>在同一层没有其他兄弟节点</a:t>
            </a:r>
            <a:endParaRPr lang="en-US" altLang="zh-CN" dirty="0" smtClean="0"/>
          </a:p>
          <a:p>
            <a:r>
              <a:rPr lang="en-US" altLang="zh-CN" dirty="0" smtClean="0"/>
              <a:t>PS</a:t>
            </a:r>
            <a:r>
              <a:rPr lang="zh-CN" altLang="en-US" dirty="0" smtClean="0"/>
              <a:t>中</a:t>
            </a:r>
            <a:r>
              <a:rPr lang="en-US" altLang="zh-CN" dirty="0" smtClean="0"/>
              <a:t>x</a:t>
            </a:r>
            <a:r>
              <a:rPr lang="zh-CN" altLang="en-US" dirty="0" smtClean="0"/>
              <a:t>和</a:t>
            </a:r>
            <a:r>
              <a:rPr lang="en-US" altLang="zh-CN" dirty="0" smtClean="0"/>
              <a:t>y</a:t>
            </a:r>
            <a:r>
              <a:rPr lang="zh-CN" altLang="en-US" dirty="0" smtClean="0"/>
              <a:t>子同一层或不同层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X</a:t>
            </a:r>
            <a:r>
              <a:rPr lang="zh-CN" altLang="en-US" dirty="0" smtClean="0"/>
              <a:t>和</a:t>
            </a:r>
            <a:r>
              <a:rPr lang="en-US" altLang="zh-CN" dirty="0" smtClean="0"/>
              <a:t>y</a:t>
            </a:r>
            <a:r>
              <a:rPr lang="zh-CN" altLang="en-US" dirty="0" smtClean="0"/>
              <a:t>活动之间没有其他活动节点，那么寻找他们的最小刚刚祖先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00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2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单节点变化 </a:t>
            </a:r>
            <a:endParaRPr lang="en-US" altLang="zh-CN" dirty="0" smtClean="0"/>
          </a:p>
          <a:p>
            <a:r>
              <a:rPr lang="zh-CN" altLang="en-US" dirty="0" smtClean="0"/>
              <a:t>只有循环和选择是单分支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2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52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整体替换 </a:t>
            </a:r>
            <a:endParaRPr lang="en-US" altLang="zh-CN" dirty="0" smtClean="0"/>
          </a:p>
          <a:p>
            <a:r>
              <a:rPr lang="en-US" altLang="zh-CN" dirty="0" err="1" smtClean="0"/>
              <a:t>X,y,z</a:t>
            </a:r>
            <a:r>
              <a:rPr lang="en-US" altLang="zh-CN" dirty="0" smtClean="0"/>
              <a:t> </a:t>
            </a:r>
            <a:r>
              <a:rPr lang="zh-CN" altLang="en-US" dirty="0" smtClean="0"/>
              <a:t>不同层，且在</a:t>
            </a:r>
            <a:r>
              <a:rPr lang="en-US" altLang="zh-CN" dirty="0" smtClean="0"/>
              <a:t>PP</a:t>
            </a:r>
            <a:r>
              <a:rPr lang="zh-CN" altLang="en-US" dirty="0" smtClean="0"/>
              <a:t>和</a:t>
            </a:r>
            <a:r>
              <a:rPr lang="en-US" altLang="zh-CN" dirty="0" smtClean="0"/>
              <a:t>PS</a:t>
            </a:r>
            <a:r>
              <a:rPr lang="zh-CN" altLang="en-US" dirty="0" smtClean="0"/>
              <a:t>中的位置有交错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5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对于顺序的节点就加一个逻辑即可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对于选择和并行，先满足</a:t>
            </a:r>
            <a:r>
              <a:rPr lang="en-US" altLang="zh-CN" dirty="0" smtClean="0"/>
              <a:t>PP</a:t>
            </a:r>
            <a:r>
              <a:rPr lang="zh-CN" altLang="en-US" dirty="0" smtClean="0"/>
              <a:t>的顺序再满足</a:t>
            </a:r>
            <a:r>
              <a:rPr lang="en-US" altLang="zh-CN" dirty="0" smtClean="0"/>
              <a:t>PS</a:t>
            </a:r>
            <a:r>
              <a:rPr lang="zh-CN" altLang="en-US" dirty="0" smtClean="0"/>
              <a:t>中的顺序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90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7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50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84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90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9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30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可以看到这篇文章的亮点在于织入的思路和方法，但是这些模式无论是</a:t>
            </a:r>
            <a:r>
              <a:rPr lang="en-US" altLang="zh-CN" dirty="0" smtClean="0"/>
              <a:t>PS</a:t>
            </a:r>
            <a:r>
              <a:rPr lang="zh-CN" altLang="en-US" dirty="0" smtClean="0"/>
              <a:t>还是</a:t>
            </a:r>
            <a:r>
              <a:rPr lang="en-US" altLang="zh-CN" dirty="0" smtClean="0"/>
              <a:t>PP</a:t>
            </a:r>
            <a:r>
              <a:rPr lang="zh-CN" altLang="en-US" dirty="0" smtClean="0"/>
              <a:t>都是人为来创建的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8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8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软件过程的运用可以帮助我们开发出高质量的软件，但软件开发本身是复杂、独特和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3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软件过程的运用可以帮助我们开发出高质量的软件，但软件开发本身是复杂、独特和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0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模式是指在某一特定上下文下，反复出现问题的解决方案</a:t>
            </a:r>
            <a:endParaRPr lang="en-US" altLang="zh-CN" dirty="0" smtClean="0"/>
          </a:p>
          <a:p>
            <a:r>
              <a:rPr lang="en-US" altLang="zh-CN" dirty="0" smtClean="0"/>
              <a:t>Problem</a:t>
            </a:r>
            <a:r>
              <a:rPr lang="zh-CN" altLang="en-US" dirty="0" smtClean="0"/>
              <a:t>用于阐明软件过程中需要解决的矛盾或关注点：比如为不熟悉的应用领域开发软件时如何降低风险</a:t>
            </a:r>
            <a:endParaRPr lang="en-US" altLang="zh-CN" dirty="0" smtClean="0"/>
          </a:p>
          <a:p>
            <a:r>
              <a:rPr lang="en-US" altLang="zh-CN" dirty="0" smtClean="0"/>
              <a:t>Context</a:t>
            </a:r>
            <a:r>
              <a:rPr lang="zh-CN" altLang="en-US" dirty="0" smtClean="0"/>
              <a:t>是指上下文，比如组织的特征、项目特征、资源约束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Solution</a:t>
            </a:r>
            <a:r>
              <a:rPr lang="zh-CN" altLang="en-US" dirty="0" smtClean="0"/>
              <a:t>可以是一系列规则，也可以是一个功能模块。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可以看出解决方案是过程模式的核心。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3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structuredActivity</a:t>
            </a:r>
            <a:r>
              <a:rPr lang="zh-CN" altLang="en-US" dirty="0" smtClean="0"/>
              <a:t>用来表示</a:t>
            </a:r>
            <a:r>
              <a:rPr lang="en-US" altLang="zh-CN" dirty="0" smtClean="0"/>
              <a:t>activity</a:t>
            </a:r>
            <a:r>
              <a:rPr lang="zh-CN" altLang="en-US" dirty="0" smtClean="0"/>
              <a:t>之间的执行逻辑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7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那如何表示这个</a:t>
            </a:r>
            <a:r>
              <a:rPr lang="en-US" altLang="zh-CN" dirty="0" err="1" smtClean="0"/>
              <a:t>ExecutableNode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8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3675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6782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0388" y="179388"/>
            <a:ext cx="2159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79388"/>
            <a:ext cx="6326188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3428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02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8878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2461843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744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77063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6762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032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74736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1655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879894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4184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0388" y="179388"/>
            <a:ext cx="2159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79388"/>
            <a:ext cx="6326188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7613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8677018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4012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684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6074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4733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911251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031674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79388"/>
            <a:ext cx="71977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358775"/>
            <a:ext cx="2881313" cy="523875"/>
            <a:chOff x="0" y="0"/>
            <a:chExt cx="1815" cy="330"/>
          </a:xfrm>
        </p:grpSpPr>
        <p:grpSp>
          <p:nvGrpSpPr>
            <p:cNvPr id="1032" name="Group 7"/>
            <p:cNvGrpSpPr>
              <a:grpSpLocks/>
            </p:cNvGrpSpPr>
            <p:nvPr userDrawn="1"/>
          </p:nvGrpSpPr>
          <p:grpSpPr bwMode="auto">
            <a:xfrm>
              <a:off x="0" y="211"/>
              <a:ext cx="1815" cy="102"/>
              <a:chOff x="0" y="0"/>
              <a:chExt cx="1815" cy="102"/>
            </a:xfrm>
          </p:grpSpPr>
          <p:sp>
            <p:nvSpPr>
              <p:cNvPr id="1035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1814" cy="91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16388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Ins="180000" anchor="ctr"/>
              <a:lstStyle/>
              <a:p>
                <a:pPr algn="r"/>
                <a:r>
                  <a:rPr lang="en-US" altLang="zh-CN" sz="900">
                    <a:solidFill>
                      <a:schemeClr val="bg1"/>
                    </a:solidFill>
                    <a:ea typeface="宋体" pitchFamily="2" charset="-122"/>
                  </a:rPr>
                  <a:t>Shanghai Jiao Tong University</a:t>
                </a:r>
              </a:p>
            </p:txBody>
          </p:sp>
          <p:sp>
            <p:nvSpPr>
              <p:cNvPr id="1036" name="AutoShape 14"/>
              <p:cNvSpPr>
                <a:spLocks noChangeArrowheads="1"/>
              </p:cNvSpPr>
              <p:nvPr userDrawn="1"/>
            </p:nvSpPr>
            <p:spPr bwMode="auto">
              <a:xfrm flipH="1">
                <a:off x="1747" y="0"/>
                <a:ext cx="68" cy="10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800" b="0">
                  <a:solidFill>
                    <a:schemeClr val="tx1"/>
                  </a:solidFill>
                  <a:ea typeface="宋体" pitchFamily="2" charset="-122"/>
                </a:endParaRPr>
              </a:p>
            </p:txBody>
          </p:sp>
        </p:grpSp>
        <p:pic>
          <p:nvPicPr>
            <p:cNvPr id="1033" name="Picture 15" descr="上海交通大学校徽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0"/>
              <a:ext cx="3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6" descr="上海交通大学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" y="23"/>
              <a:ext cx="7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" name="矩形 11"/>
          <p:cNvSpPr>
            <a:spLocks noChangeArrowheads="1"/>
          </p:cNvSpPr>
          <p:nvPr/>
        </p:nvSpPr>
        <p:spPr bwMode="auto">
          <a:xfrm>
            <a:off x="7115175" y="6143625"/>
            <a:ext cx="2016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School of Software</a:t>
            </a:r>
            <a:endParaRPr lang="zh-CN" altLang="en-US" sz="1600">
              <a:solidFill>
                <a:srgbClr val="00006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1835150" y="574675"/>
            <a:ext cx="7197725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6388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4826000" y="179388"/>
            <a:ext cx="4318000" cy="71437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E7EBF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2053" name="Picture 15" descr="xm_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6" descr="xm_5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8"/>
          <a:stretch>
            <a:fillRect/>
          </a:stretch>
        </p:blipFill>
        <p:spPr bwMode="auto">
          <a:xfrm>
            <a:off x="50419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8"/>
          <p:cNvPicPr preferRelativeResize="0"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9" descr="DPP_0016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79388"/>
            <a:ext cx="71977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9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"/>
          <p:cNvSpPr>
            <a:spLocks noGrp="1"/>
          </p:cNvSpPr>
          <p:nvPr>
            <p:ph type="ctrTitle" idx="4294967295"/>
          </p:nvPr>
        </p:nvSpPr>
        <p:spPr>
          <a:xfrm>
            <a:off x="0" y="2019424"/>
            <a:ext cx="9144000" cy="1625600"/>
          </a:xfrm>
        </p:spPr>
        <p:txBody>
          <a:bodyPr anchor="ctr" anchorCtr="1"/>
          <a:lstStyle/>
          <a:p>
            <a:pPr eaLnBrk="1" hangingPunct="1"/>
            <a:r>
              <a:rPr lang="en-US" altLang="zh-CN" sz="2800" b="1" dirty="0">
                <a:solidFill>
                  <a:srgbClr val="16388A"/>
                </a:solidFill>
              </a:rPr>
              <a:t>Weaving Process Patterns into Software Process Models</a:t>
            </a:r>
            <a:endParaRPr lang="zh-CN" altLang="zh-CN" sz="2800" b="1" dirty="0" smtClean="0">
              <a:solidFill>
                <a:srgbClr val="16388A"/>
              </a:solidFill>
            </a:endParaRPr>
          </a:p>
        </p:txBody>
      </p:sp>
      <p:sp>
        <p:nvSpPr>
          <p:cNvPr id="3077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2" name="矩形 1"/>
          <p:cNvSpPr/>
          <p:nvPr/>
        </p:nvSpPr>
        <p:spPr>
          <a:xfrm>
            <a:off x="0" y="414908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0" i="1" dirty="0"/>
              <a:t>Institute of Software, School of Electronics Engineering and Computer Science,</a:t>
            </a:r>
          </a:p>
          <a:p>
            <a:pPr algn="ctr"/>
            <a:r>
              <a:rPr lang="en-US" altLang="zh-CN" sz="1600" b="0" i="1" dirty="0"/>
              <a:t>Peking University, Beijing 100871, </a:t>
            </a:r>
            <a:r>
              <a:rPr lang="en-US" altLang="zh-CN" sz="1600" b="0" i="1" dirty="0" smtClean="0"/>
              <a:t>China</a:t>
            </a:r>
          </a:p>
          <a:p>
            <a:pPr algn="ctr"/>
            <a:endParaRPr lang="en-US" altLang="zh-CN" sz="1600" b="0" i="1" kern="0" dirty="0"/>
          </a:p>
          <a:p>
            <a:pPr algn="ctr"/>
            <a:r>
              <a:rPr lang="en-US" altLang="zh-CN" sz="1600" b="0" kern="0" dirty="0" smtClean="0"/>
              <a:t>SEKE 2009</a:t>
            </a:r>
            <a:endParaRPr lang="zh-CN" altLang="en-US" sz="1600" b="0" kern="0" dirty="0"/>
          </a:p>
        </p:txBody>
      </p:sp>
      <p:sp>
        <p:nvSpPr>
          <p:cNvPr id="3" name="矩形 2"/>
          <p:cNvSpPr/>
          <p:nvPr/>
        </p:nvSpPr>
        <p:spPr>
          <a:xfrm>
            <a:off x="0" y="356430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0" dirty="0"/>
              <a:t>Xiao-yang He, </a:t>
            </a:r>
            <a:r>
              <a:rPr lang="en-US" altLang="zh-CN" sz="1600" b="0" dirty="0" err="1"/>
              <a:t>Ya-sha</a:t>
            </a:r>
            <a:r>
              <a:rPr lang="en-US" altLang="zh-CN" sz="1600" b="0" dirty="0"/>
              <a:t> Wang, Jin-gang </a:t>
            </a:r>
            <a:r>
              <a:rPr lang="en-US" altLang="zh-CN" sz="1600" b="0" dirty="0" err="1"/>
              <a:t>Guo</a:t>
            </a:r>
            <a:r>
              <a:rPr lang="en-US" altLang="zh-CN" sz="1600" b="0" dirty="0"/>
              <a:t>, Wu Zhou, </a:t>
            </a:r>
            <a:r>
              <a:rPr lang="en-US" altLang="zh-CN" sz="1600" b="0" dirty="0" err="1"/>
              <a:t>Jia-kuan</a:t>
            </a:r>
            <a:r>
              <a:rPr lang="en-US" altLang="zh-CN" sz="1600" b="0" dirty="0"/>
              <a:t> Ma</a:t>
            </a:r>
            <a:endParaRPr lang="zh-CN" altLang="en-US" sz="16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400" b="0" dirty="0" smtClean="0"/>
              <a:t>Process Pattern Structure Tree(PPST)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PPST of Pattern “Feasibility Analysis”</a:t>
            </a: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05" y="2174488"/>
            <a:ext cx="8046274" cy="261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31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Introduction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Process pattern representation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Process pattern application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b="0" dirty="0" smtClean="0"/>
              <a:t>Process pattern approach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b="0" dirty="0" smtClean="0"/>
              <a:t>Change modes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Illustrating example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My research approach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466189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Process pattern approach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Input: source process (PS) and process pattern(PP)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Output: target process (PT)</a:t>
            </a: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58477" y="3140968"/>
            <a:ext cx="151184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6388A"/>
                </a:solidFill>
                <a:effectLst/>
                <a:latin typeface="Arial" pitchFamily="34" charset="0"/>
                <a:ea typeface="黑体" pitchFamily="49" charset="-122"/>
              </a:rPr>
              <a:t>source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solidFill>
                  <a:srgbClr val="16388A"/>
                </a:solidFill>
                <a:effectLst/>
                <a:latin typeface="Arial" pitchFamily="34" charset="0"/>
                <a:ea typeface="黑体" pitchFamily="49" charset="-122"/>
              </a:rPr>
              <a:t> process to  PST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rgbClr val="16388A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012482" y="3140968"/>
            <a:ext cx="1057884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0" dirty="0" smtClean="0">
                <a:latin typeface="Arial" pitchFamily="34" charset="0"/>
              </a:rPr>
              <a:t>simplify PST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rgbClr val="16388A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166089" y="3140968"/>
            <a:ext cx="151184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0" dirty="0" smtClean="0">
                <a:latin typeface="Arial" pitchFamily="34" charset="0"/>
              </a:rPr>
              <a:t>weave process pattern to source process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rgbClr val="16388A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063306" y="3140968"/>
            <a:ext cx="1664588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0" dirty="0">
                <a:latin typeface="Arial" pitchFamily="34" charset="0"/>
              </a:rPr>
              <a:t>c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6388A"/>
                </a:solidFill>
                <a:effectLst/>
                <a:latin typeface="Arial" pitchFamily="34" charset="0"/>
                <a:ea typeface="黑体" pitchFamily="49" charset="-122"/>
              </a:rPr>
              <a:t>ompare process pattern with source process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rgbClr val="16388A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524328" y="3140968"/>
            <a:ext cx="151184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6388A"/>
                </a:solidFill>
                <a:effectLst/>
                <a:latin typeface="Arial" pitchFamily="34" charset="0"/>
                <a:ea typeface="黑体" pitchFamily="49" charset="-122"/>
              </a:rPr>
              <a:t>PST to target process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rgbClr val="16388A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5" name="直接箭头连接符 4"/>
          <p:cNvCxnSpPr>
            <a:stCxn id="3" idx="3"/>
            <a:endCxn id="12" idx="1"/>
          </p:cNvCxnSpPr>
          <p:nvPr/>
        </p:nvCxnSpPr>
        <p:spPr bwMode="auto">
          <a:xfrm>
            <a:off x="1670323" y="3609020"/>
            <a:ext cx="39298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箭头连接符 15"/>
          <p:cNvCxnSpPr>
            <a:stCxn id="12" idx="3"/>
            <a:endCxn id="11" idx="1"/>
          </p:cNvCxnSpPr>
          <p:nvPr/>
        </p:nvCxnSpPr>
        <p:spPr bwMode="auto">
          <a:xfrm>
            <a:off x="3727894" y="3609020"/>
            <a:ext cx="43819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箭头连接符 18"/>
          <p:cNvCxnSpPr>
            <a:stCxn id="11" idx="3"/>
            <a:endCxn id="10" idx="1"/>
          </p:cNvCxnSpPr>
          <p:nvPr/>
        </p:nvCxnSpPr>
        <p:spPr bwMode="auto">
          <a:xfrm>
            <a:off x="5677935" y="3609020"/>
            <a:ext cx="33454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箭头连接符 22"/>
          <p:cNvCxnSpPr>
            <a:stCxn id="10" idx="3"/>
            <a:endCxn id="13" idx="1"/>
          </p:cNvCxnSpPr>
          <p:nvPr/>
        </p:nvCxnSpPr>
        <p:spPr bwMode="auto">
          <a:xfrm>
            <a:off x="7070366" y="3609020"/>
            <a:ext cx="4539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文本框 23"/>
          <p:cNvSpPr txBox="1"/>
          <p:nvPr/>
        </p:nvSpPr>
        <p:spPr>
          <a:xfrm>
            <a:off x="158477" y="4212628"/>
            <a:ext cx="1511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0" dirty="0" smtClean="0"/>
              <a:t>Phase 1</a:t>
            </a:r>
            <a:endParaRPr lang="zh-CN" altLang="en-US" sz="1400" b="0" dirty="0"/>
          </a:p>
        </p:txBody>
      </p:sp>
      <p:sp>
        <p:nvSpPr>
          <p:cNvPr id="27" name="文本框 26"/>
          <p:cNvSpPr txBox="1"/>
          <p:nvPr/>
        </p:nvSpPr>
        <p:spPr>
          <a:xfrm>
            <a:off x="2063306" y="4212627"/>
            <a:ext cx="1664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0" dirty="0" smtClean="0"/>
              <a:t>Phase 2</a:t>
            </a:r>
            <a:endParaRPr lang="zh-CN" altLang="en-US" sz="1400" b="0" dirty="0"/>
          </a:p>
        </p:txBody>
      </p:sp>
      <p:sp>
        <p:nvSpPr>
          <p:cNvPr id="28" name="文本框 27"/>
          <p:cNvSpPr txBox="1"/>
          <p:nvPr/>
        </p:nvSpPr>
        <p:spPr>
          <a:xfrm>
            <a:off x="4157899" y="4209651"/>
            <a:ext cx="1511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0" dirty="0" smtClean="0"/>
              <a:t>Phase 3</a:t>
            </a:r>
            <a:endParaRPr lang="zh-CN" altLang="en-US" sz="1400" b="0" dirty="0"/>
          </a:p>
        </p:txBody>
      </p:sp>
      <p:sp>
        <p:nvSpPr>
          <p:cNvPr id="29" name="文本框 28"/>
          <p:cNvSpPr txBox="1"/>
          <p:nvPr/>
        </p:nvSpPr>
        <p:spPr>
          <a:xfrm>
            <a:off x="5981162" y="4209651"/>
            <a:ext cx="10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0" dirty="0" smtClean="0"/>
              <a:t>Phase 4</a:t>
            </a:r>
            <a:endParaRPr lang="zh-CN" altLang="en-US" sz="1400" b="0" dirty="0"/>
          </a:p>
        </p:txBody>
      </p:sp>
      <p:sp>
        <p:nvSpPr>
          <p:cNvPr id="30" name="文本框 29"/>
          <p:cNvSpPr txBox="1"/>
          <p:nvPr/>
        </p:nvSpPr>
        <p:spPr>
          <a:xfrm>
            <a:off x="7524328" y="4209651"/>
            <a:ext cx="1511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0" dirty="0" smtClean="0"/>
              <a:t>Phase 5</a:t>
            </a:r>
            <a:endParaRPr lang="zh-CN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362051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Process pattern approach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Phase 1: Parse source process to a Process Structure Tree(PST)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PS is presented as a workflow graph.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Parse workflow graph into PST is useful to simplify the complexity of process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Phase </a:t>
            </a:r>
            <a:r>
              <a:rPr lang="en-US" altLang="zh-CN" sz="2000" b="0" dirty="0" smtClean="0"/>
              <a:t>2: Compare process pattern with source process</a:t>
            </a: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Establish a </a:t>
            </a:r>
            <a:r>
              <a:rPr lang="en-US" altLang="zh-CN" sz="1600" b="0" dirty="0" err="1" smtClean="0">
                <a:solidFill>
                  <a:srgbClr val="304F97"/>
                </a:solidFill>
              </a:rPr>
              <a:t>mappint</a:t>
            </a:r>
            <a:r>
              <a:rPr lang="en-US" altLang="zh-CN" sz="1600" b="0" dirty="0" smtClean="0">
                <a:solidFill>
                  <a:srgbClr val="304F97"/>
                </a:solidFill>
              </a:rPr>
              <a:t> between elements of process pattern and those of source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To make a possible mapping, the </a:t>
            </a:r>
            <a:r>
              <a:rPr lang="en-US" altLang="zh-CN" sz="1600" b="0" dirty="0" smtClean="0">
                <a:solidFill>
                  <a:srgbClr val="FF0000"/>
                </a:solidFill>
              </a:rPr>
              <a:t>process developer </a:t>
            </a:r>
            <a:r>
              <a:rPr lang="en-US" altLang="zh-CN" sz="1600" b="0" dirty="0" smtClean="0">
                <a:solidFill>
                  <a:srgbClr val="304F97"/>
                </a:solidFill>
              </a:rPr>
              <a:t>is responsible for determining similar behaviors from both namespaces</a:t>
            </a:r>
            <a:endParaRPr lang="en-US" altLang="zh-CN" sz="16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1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Process pattern approach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Phase 3: Weave process pattern into source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Seven change modes are discovered to how to change the process when pattern applied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Phase 4</a:t>
            </a:r>
            <a:r>
              <a:rPr lang="en-US" altLang="zh-CN" sz="2000" b="0" dirty="0" smtClean="0"/>
              <a:t>: Simplify PST</a:t>
            </a:r>
            <a:endParaRPr lang="en-US" altLang="zh-CN" sz="28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Eliminate redundant nodes and edges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Phase </a:t>
            </a:r>
            <a:r>
              <a:rPr lang="en-US" altLang="zh-CN" sz="2000" b="0" dirty="0" smtClean="0"/>
              <a:t>5: Restore PST to target process</a:t>
            </a:r>
            <a:endParaRPr lang="en-US" altLang="zh-CN" sz="28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304F97"/>
                </a:solidFill>
              </a:rPr>
              <a:t>Preorder traverse the PST and convert it to a workflow graph of target process</a:t>
            </a:r>
            <a:endParaRPr lang="en-US" altLang="zh-CN" sz="16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r>
              <a:rPr lang="en-US" altLang="zh-CN" sz="2000" b="0" dirty="0" smtClean="0">
                <a:solidFill>
                  <a:srgbClr val="304F97"/>
                </a:solidFill>
              </a:rPr>
              <a:t>Phase 1 can be implemented based on existing research; Phase 2 can be solved by synonyms; Phase 4 and phase 5 is easy to handle.</a:t>
            </a:r>
          </a:p>
          <a:p>
            <a:endParaRPr lang="en-US" altLang="zh-CN" sz="2000" b="0" dirty="0">
              <a:solidFill>
                <a:srgbClr val="304F97"/>
              </a:solidFill>
            </a:endParaRPr>
          </a:p>
          <a:p>
            <a:r>
              <a:rPr lang="en-US" altLang="zh-CN" sz="2000" b="0" dirty="0" smtClean="0">
                <a:solidFill>
                  <a:srgbClr val="304F97"/>
                </a:solidFill>
              </a:rPr>
              <a:t>Phase 3 is the focal point </a:t>
            </a: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05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Change Modes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419800"/>
            <a:ext cx="9143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PP: PST of process pattern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PS: PST of source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MN: set of nodes both in PS and 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err="1" smtClean="0"/>
              <a:t>MinCommA</a:t>
            </a:r>
            <a:r>
              <a:rPr lang="en-US" altLang="zh-CN" sz="2000" b="0" dirty="0" smtClean="0"/>
              <a:t>(x, y, PS|PP): minimal common ancestor of x and y in PS or 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err="1" smtClean="0"/>
              <a:t>MinCommTree</a:t>
            </a:r>
            <a:r>
              <a:rPr lang="en-US" altLang="zh-CN" sz="2000" b="0" dirty="0" smtClean="0"/>
              <a:t>(x, y, z, PS|PP): PS|PP’s minimal sub-tree which </a:t>
            </a:r>
            <a:r>
              <a:rPr lang="en-US" altLang="zh-CN" sz="2000" b="0" dirty="0" err="1" smtClean="0"/>
              <a:t>x,y,z</a:t>
            </a:r>
            <a:r>
              <a:rPr lang="en-US" altLang="zh-CN" sz="2000" b="0" dirty="0" smtClean="0"/>
              <a:t> belongs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err="1" smtClean="0"/>
              <a:t>IsBrother</a:t>
            </a:r>
            <a:r>
              <a:rPr lang="en-US" altLang="zh-CN" sz="2000" b="0" dirty="0" smtClean="0"/>
              <a:t>(x, y, PS|PP) is used to judge whether y is x’s brother node in PS or 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y &lt;&lt; x if node y is node x’s offspring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y is </a:t>
            </a:r>
            <a:r>
              <a:rPr lang="en-US" altLang="zh-CN" sz="2000" b="0" i="1" dirty="0" smtClean="0"/>
              <a:t>After</a:t>
            </a:r>
            <a:r>
              <a:rPr lang="en-US" altLang="zh-CN" sz="2000" b="0" dirty="0" smtClean="0"/>
              <a:t> x if node y is node x’s right brother. Conversely x is </a:t>
            </a:r>
            <a:r>
              <a:rPr lang="en-US" altLang="zh-CN" sz="2000" b="0" i="1" dirty="0" smtClean="0"/>
              <a:t>before</a:t>
            </a:r>
            <a:r>
              <a:rPr lang="en-US" altLang="zh-CN" sz="2000" b="0" dirty="0" smtClean="0"/>
              <a:t>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3474276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Change Modes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419800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K: node in PS is kept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R: node in PS is replaced by node in 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/ : an impossible situation</a:t>
            </a: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7560518" cy="32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52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Change Modes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419800"/>
            <a:ext cx="9143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Mode 1: Disposition in couples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Context:  </a:t>
            </a:r>
            <a:r>
              <a:rPr lang="en-US" altLang="zh-CN" sz="1800" b="0" dirty="0" err="1" smtClean="0"/>
              <a:t>x,y</a:t>
            </a:r>
            <a:r>
              <a:rPr lang="en-US" altLang="zh-CN" sz="1800" b="0" dirty="0" err="1"/>
              <a:t>∈MN,IsBrother</a:t>
            </a:r>
            <a:r>
              <a:rPr lang="en-US" altLang="zh-CN" sz="1800" b="0" dirty="0"/>
              <a:t>(</a:t>
            </a:r>
            <a:r>
              <a:rPr lang="en-US" altLang="zh-CN" sz="1800" b="0" dirty="0" err="1"/>
              <a:t>x,y,PP</a:t>
            </a:r>
            <a:r>
              <a:rPr lang="en-US" altLang="zh-CN" sz="1800" b="0" dirty="0"/>
              <a:t>)==true AND(∄</a:t>
            </a:r>
            <a:r>
              <a:rPr lang="en-US" altLang="zh-CN" sz="1800" b="0" dirty="0" err="1"/>
              <a:t>z,z∈MN</a:t>
            </a:r>
            <a:r>
              <a:rPr lang="en-US" altLang="zh-CN" sz="1800" b="0" dirty="0"/>
              <a:t> AND </a:t>
            </a:r>
            <a:r>
              <a:rPr lang="en-US" altLang="zh-CN" sz="1800" b="0" dirty="0" err="1"/>
              <a:t>IsBrother</a:t>
            </a:r>
            <a:r>
              <a:rPr lang="en-US" altLang="zh-CN" sz="1800" b="0" dirty="0"/>
              <a:t>(</a:t>
            </a:r>
            <a:r>
              <a:rPr lang="en-US" altLang="zh-CN" sz="1800" b="0" dirty="0" err="1"/>
              <a:t>y,z,PP</a:t>
            </a:r>
            <a:r>
              <a:rPr lang="en-US" altLang="zh-CN" sz="1800" b="0" dirty="0"/>
              <a:t>)==true)AND (∄</a:t>
            </a:r>
            <a:r>
              <a:rPr lang="zh-CN" altLang="en-US" sz="1800" b="0" dirty="0"/>
              <a:t>𝑢</a:t>
            </a:r>
            <a:r>
              <a:rPr lang="en-US" altLang="zh-CN" sz="1800" b="0" dirty="0"/>
              <a:t>, </a:t>
            </a:r>
            <a:r>
              <a:rPr lang="zh-CN" altLang="en-US" sz="1800" b="0" dirty="0"/>
              <a:t>𝑢 ∈ 𝑀𝑁 </a:t>
            </a:r>
            <a:r>
              <a:rPr lang="en-US" altLang="zh-CN" sz="1800" b="0" dirty="0"/>
              <a:t>AND </a:t>
            </a:r>
            <a:r>
              <a:rPr lang="zh-CN" altLang="en-US" sz="1800" b="0" dirty="0"/>
              <a:t>𝑢 ∈ 𝑀𝑖𝑛𝐶𝑜𝑚𝑚𝑇𝑟𝑒𝑒 </a:t>
            </a:r>
            <a:r>
              <a:rPr lang="en-US" altLang="zh-CN" sz="1800" b="0" dirty="0"/>
              <a:t>(</a:t>
            </a:r>
            <a:r>
              <a:rPr lang="zh-CN" altLang="en-US" sz="1800" b="0" dirty="0"/>
              <a:t>𝑃𝑆</a:t>
            </a:r>
            <a:r>
              <a:rPr lang="en-US" altLang="zh-CN" sz="1800" b="0" dirty="0"/>
              <a:t>, </a:t>
            </a:r>
            <a:r>
              <a:rPr lang="zh-CN" altLang="en-US" sz="1800" b="0" dirty="0"/>
              <a:t>𝑥</a:t>
            </a:r>
            <a:r>
              <a:rPr lang="en-US" altLang="zh-CN" sz="1800" b="0" dirty="0"/>
              <a:t>, </a:t>
            </a:r>
            <a:r>
              <a:rPr lang="zh-CN" altLang="en-US" sz="1800" b="0" dirty="0"/>
              <a:t>𝑦</a:t>
            </a:r>
            <a:r>
              <a:rPr lang="en-US" altLang="zh-CN" sz="1800" b="0" dirty="0" smtClean="0"/>
              <a:t>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Solution: </a:t>
            </a:r>
            <a:r>
              <a:rPr lang="en-US" altLang="zh-CN" sz="1800" b="0" dirty="0"/>
              <a:t>∄</a:t>
            </a:r>
            <a:r>
              <a:rPr lang="zh-CN" altLang="en-US" sz="1800" b="0" dirty="0"/>
              <a:t>𝑎</a:t>
            </a:r>
            <a:r>
              <a:rPr lang="en-US" altLang="zh-CN" sz="1800" b="0" dirty="0"/>
              <a:t>, </a:t>
            </a:r>
            <a:r>
              <a:rPr lang="zh-CN" altLang="en-US" sz="1800" b="0" dirty="0"/>
              <a:t>𝑎 ∈ 𝑅𝐴 </a:t>
            </a:r>
            <a:r>
              <a:rPr lang="en-US" altLang="zh-CN" sz="1800" b="0" dirty="0"/>
              <a:t>AND </a:t>
            </a:r>
            <a:r>
              <a:rPr lang="zh-CN" altLang="en-US" sz="1800" b="0" dirty="0"/>
              <a:t>𝑎 ∈ 𝑀𝑖𝑛𝐶𝑜𝑚𝑚𝑇𝑟𝑒𝑒 </a:t>
            </a:r>
            <a:r>
              <a:rPr lang="en-US" altLang="zh-CN" sz="1800" b="0" dirty="0"/>
              <a:t>(</a:t>
            </a:r>
            <a:r>
              <a:rPr lang="zh-CN" altLang="en-US" sz="1800" b="0" dirty="0"/>
              <a:t>𝑃𝑆</a:t>
            </a:r>
            <a:r>
              <a:rPr lang="en-US" altLang="zh-CN" sz="1800" b="0" dirty="0"/>
              <a:t>, </a:t>
            </a:r>
            <a:r>
              <a:rPr lang="zh-CN" altLang="en-US" sz="1800" b="0" dirty="0"/>
              <a:t>𝑥</a:t>
            </a:r>
            <a:r>
              <a:rPr lang="en-US" altLang="zh-CN" sz="1800" b="0" dirty="0"/>
              <a:t>, </a:t>
            </a:r>
            <a:r>
              <a:rPr lang="zh-CN" altLang="en-US" sz="1800" b="0" dirty="0"/>
              <a:t>𝑦</a:t>
            </a:r>
            <a:r>
              <a:rPr lang="en-US" altLang="zh-CN" sz="1800" b="0" dirty="0"/>
              <a:t>)</a:t>
            </a:r>
            <a:endParaRPr lang="en-US" altLang="zh-CN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b="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564904"/>
            <a:ext cx="3528392" cy="30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00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Change Modes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419800"/>
            <a:ext cx="91439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Mode 2: Order transposition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Context</a:t>
            </a:r>
            <a:r>
              <a:rPr lang="en-US" altLang="zh-CN" sz="1800" b="0" dirty="0"/>
              <a:t>:  </a:t>
            </a:r>
            <a:r>
              <a:rPr lang="en-US" altLang="zh-CN" sz="1800" b="0" dirty="0" err="1"/>
              <a:t>x,y∈MN,IsBrother</a:t>
            </a:r>
            <a:r>
              <a:rPr lang="en-US" altLang="zh-CN" sz="1800" b="0" dirty="0"/>
              <a:t>(</a:t>
            </a:r>
            <a:r>
              <a:rPr lang="en-US" altLang="zh-CN" sz="1800" b="0" dirty="0" err="1"/>
              <a:t>x,y,PP</a:t>
            </a:r>
            <a:r>
              <a:rPr lang="en-US" altLang="zh-CN" sz="1800" b="0" dirty="0"/>
              <a:t>)==true AND Parent(</a:t>
            </a:r>
            <a:r>
              <a:rPr lang="en-US" altLang="zh-CN" sz="1800" b="0" dirty="0" err="1"/>
              <a:t>PP,x</a:t>
            </a:r>
            <a:r>
              <a:rPr lang="en-US" altLang="zh-CN" sz="1800" b="0" dirty="0"/>
              <a:t>)==Sequence AND </a:t>
            </a:r>
            <a:r>
              <a:rPr lang="en-US" altLang="zh-CN" sz="1800" b="0" dirty="0" err="1"/>
              <a:t>MinCommA</a:t>
            </a:r>
            <a:r>
              <a:rPr lang="en-US" altLang="zh-CN" sz="1800" b="0" dirty="0"/>
              <a:t>(</a:t>
            </a:r>
            <a:r>
              <a:rPr lang="en-US" altLang="zh-CN" sz="1800" b="0" dirty="0" err="1"/>
              <a:t>x,y,PS</a:t>
            </a:r>
            <a:r>
              <a:rPr lang="en-US" altLang="zh-CN" sz="1800" b="0" dirty="0"/>
              <a:t>)==Sequence AND </a:t>
            </a:r>
            <a:r>
              <a:rPr lang="en-US" altLang="zh-CN" sz="1800" b="0" dirty="0" err="1"/>
              <a:t>IsBefore</a:t>
            </a:r>
            <a:r>
              <a:rPr lang="en-US" altLang="zh-CN" sz="1800" b="0" dirty="0"/>
              <a:t>(</a:t>
            </a:r>
            <a:r>
              <a:rPr lang="en-US" altLang="zh-CN" sz="1800" b="0" dirty="0" err="1"/>
              <a:t>x,y,PP</a:t>
            </a:r>
            <a:r>
              <a:rPr lang="en-US" altLang="zh-CN" sz="1800" b="0" dirty="0"/>
              <a:t>)==true AND </a:t>
            </a:r>
            <a:r>
              <a:rPr lang="en-US" altLang="zh-CN" sz="1800" b="0" dirty="0" err="1"/>
              <a:t>IsBefore</a:t>
            </a:r>
            <a:r>
              <a:rPr lang="en-US" altLang="zh-CN" sz="1800" b="0" dirty="0"/>
              <a:t>(</a:t>
            </a:r>
            <a:r>
              <a:rPr lang="en-US" altLang="zh-CN" sz="1800" b="0" dirty="0" err="1"/>
              <a:t>x,y,PS</a:t>
            </a:r>
            <a:r>
              <a:rPr lang="en-US" altLang="zh-CN" sz="1800" b="0" dirty="0"/>
              <a:t>)==false</a:t>
            </a:r>
            <a:endParaRPr lang="en-US" altLang="zh-CN" sz="1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Solution: </a:t>
            </a:r>
            <a:r>
              <a:rPr lang="en-US" altLang="zh-CN" sz="1800" b="0" dirty="0" smtClean="0"/>
              <a:t>Move y to the place of x’s right brother</a:t>
            </a:r>
            <a:endParaRPr lang="en-US" altLang="zh-CN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b="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26" y="3148814"/>
            <a:ext cx="6881380" cy="17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78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Change Modes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419800"/>
            <a:ext cx="9143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Mode 3</a:t>
            </a:r>
            <a:r>
              <a:rPr lang="en-US" altLang="zh-CN" sz="2000" b="0" dirty="0"/>
              <a:t>: Single node </a:t>
            </a:r>
            <a:r>
              <a:rPr lang="en-US" altLang="zh-CN" sz="2000" b="0" dirty="0" smtClean="0"/>
              <a:t>permutation</a:t>
            </a: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Context</a:t>
            </a:r>
            <a:r>
              <a:rPr lang="en-US" altLang="zh-CN" sz="1800" b="0" dirty="0"/>
              <a:t>:  </a:t>
            </a:r>
            <a:r>
              <a:rPr lang="en-US" altLang="zh-CN" sz="1800" b="0" dirty="0" err="1"/>
              <a:t>x∈MN</a:t>
            </a:r>
            <a:r>
              <a:rPr lang="en-US" altLang="zh-CN" sz="1800" b="0" dirty="0"/>
              <a:t>, Parent(</a:t>
            </a:r>
            <a:r>
              <a:rPr lang="en-US" altLang="zh-CN" sz="1800" b="0" dirty="0" err="1"/>
              <a:t>x,PP</a:t>
            </a:r>
            <a:r>
              <a:rPr lang="en-US" altLang="zh-CN" sz="1800" b="0" dirty="0"/>
              <a:t>)==(Choice OR Cycle) AND (</a:t>
            </a:r>
            <a:r>
              <a:rPr lang="en-US" altLang="zh-CN" sz="1800" b="0" dirty="0" err="1"/>
              <a:t>z,z∈MN</a:t>
            </a:r>
            <a:r>
              <a:rPr lang="en-US" altLang="zh-CN" sz="1800" b="0" dirty="0"/>
              <a:t> AND </a:t>
            </a:r>
            <a:r>
              <a:rPr lang="en-US" altLang="zh-CN" sz="1800" b="0" dirty="0" err="1"/>
              <a:t>IsBrother</a:t>
            </a:r>
            <a:r>
              <a:rPr lang="en-US" altLang="zh-CN" sz="1800" b="0" dirty="0"/>
              <a:t>(</a:t>
            </a:r>
            <a:r>
              <a:rPr lang="en-US" altLang="zh-CN" sz="1800" b="0" dirty="0" err="1"/>
              <a:t>x,z,PP</a:t>
            </a:r>
            <a:r>
              <a:rPr lang="en-US" altLang="zh-CN" sz="1800" b="0" dirty="0"/>
              <a:t>)==true) AND Parent(</a:t>
            </a:r>
            <a:r>
              <a:rPr lang="en-US" altLang="zh-CN" sz="1800" b="0" dirty="0" err="1"/>
              <a:t>x,PP</a:t>
            </a:r>
            <a:r>
              <a:rPr lang="en-US" altLang="zh-CN" sz="1800" b="0" dirty="0"/>
              <a:t>)≠ Parent(</a:t>
            </a:r>
            <a:r>
              <a:rPr lang="en-US" altLang="zh-CN" sz="1800" b="0" dirty="0" err="1"/>
              <a:t>x,PS</a:t>
            </a:r>
            <a:r>
              <a:rPr lang="en-US" altLang="zh-CN" sz="1800" b="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Solution: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28" y="2650906"/>
            <a:ext cx="5027832" cy="27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39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Introduction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Process pattern representation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Process pattern application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b="0" dirty="0" smtClean="0"/>
              <a:t>Process pattern approach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b="0" dirty="0" smtClean="0"/>
              <a:t>Change modes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Illustrating example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My research approach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Change Modes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419800"/>
            <a:ext cx="9143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Mode 4: Parsing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Context</a:t>
            </a:r>
            <a:r>
              <a:rPr lang="en-US" altLang="zh-CN" sz="1800" b="0" dirty="0"/>
              <a:t>:  </a:t>
            </a:r>
            <a:r>
              <a:rPr lang="en-US" altLang="zh-CN" sz="1800" b="0" dirty="0" err="1"/>
              <a:t>x,y∈MN</a:t>
            </a:r>
            <a:r>
              <a:rPr lang="en-US" altLang="zh-CN" sz="1800" b="0" dirty="0"/>
              <a:t>, </a:t>
            </a:r>
            <a:r>
              <a:rPr lang="en-US" altLang="zh-CN" sz="1800" b="0" dirty="0" err="1"/>
              <a:t>IsBrother</a:t>
            </a:r>
            <a:r>
              <a:rPr lang="en-US" altLang="zh-CN" sz="1800" b="0" dirty="0"/>
              <a:t>(</a:t>
            </a:r>
            <a:r>
              <a:rPr lang="en-US" altLang="zh-CN" sz="1800" b="0" dirty="0" err="1"/>
              <a:t>x,y,PP</a:t>
            </a:r>
            <a:r>
              <a:rPr lang="en-US" altLang="zh-CN" sz="1800" b="0" dirty="0"/>
              <a:t>)==true AND( ∃Z, Z ∈ </a:t>
            </a:r>
            <a:r>
              <a:rPr lang="zh-CN" altLang="en-US" sz="1800" b="0" dirty="0"/>
              <a:t>𝑀𝑁 </a:t>
            </a:r>
            <a:r>
              <a:rPr lang="en-US" altLang="zh-CN" sz="1800" b="0" dirty="0"/>
              <a:t>AND Z ∈</a:t>
            </a:r>
            <a:r>
              <a:rPr lang="zh-CN" altLang="en-US" sz="1800" b="0" dirty="0"/>
              <a:t>𝑀𝑖𝑛𝐶𝑜𝑚𝑚𝑇𝑟𝑒𝑒 </a:t>
            </a:r>
            <a:r>
              <a:rPr lang="en-US" altLang="zh-CN" sz="1800" b="0" dirty="0"/>
              <a:t>(</a:t>
            </a:r>
            <a:r>
              <a:rPr lang="zh-CN" altLang="en-US" sz="1800" b="0" dirty="0"/>
              <a:t>𝑃𝑆</a:t>
            </a:r>
            <a:r>
              <a:rPr lang="en-US" altLang="zh-CN" sz="1800" b="0" dirty="0"/>
              <a:t>, </a:t>
            </a:r>
            <a:r>
              <a:rPr lang="zh-CN" altLang="en-US" sz="1800" b="0" dirty="0"/>
              <a:t>𝑥</a:t>
            </a:r>
            <a:r>
              <a:rPr lang="en-US" altLang="zh-CN" sz="1800" b="0" dirty="0"/>
              <a:t>, </a:t>
            </a:r>
            <a:r>
              <a:rPr lang="zh-CN" altLang="en-US" sz="1800" b="0" dirty="0"/>
              <a:t>𝑦</a:t>
            </a:r>
            <a:r>
              <a:rPr lang="en-US" altLang="zh-CN" sz="1800" b="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Solution</a:t>
            </a:r>
            <a:r>
              <a:rPr lang="en-US" altLang="zh-CN" sz="1800" b="0" dirty="0" smtClean="0"/>
              <a:t>: m=</a:t>
            </a:r>
            <a:r>
              <a:rPr lang="en-US" altLang="zh-CN" sz="1800" b="0" dirty="0" err="1" smtClean="0"/>
              <a:t>MinCommA</a:t>
            </a:r>
            <a:r>
              <a:rPr lang="en-US" altLang="zh-CN" sz="1800" b="0" dirty="0" smtClean="0"/>
              <a:t>(</a:t>
            </a:r>
            <a:r>
              <a:rPr lang="en-US" altLang="zh-CN" sz="1800" b="0" dirty="0" err="1" smtClean="0"/>
              <a:t>x,y,PS</a:t>
            </a:r>
            <a:r>
              <a:rPr lang="en-US" altLang="zh-CN" sz="1800" b="0" dirty="0"/>
              <a:t>),n=</a:t>
            </a:r>
            <a:r>
              <a:rPr lang="en-US" altLang="zh-CN" sz="1800" b="0" dirty="0" err="1"/>
              <a:t>MinCommA</a:t>
            </a:r>
            <a:r>
              <a:rPr lang="en-US" altLang="zh-CN" sz="1800" b="0" dirty="0"/>
              <a:t>(</a:t>
            </a:r>
            <a:r>
              <a:rPr lang="en-US" altLang="zh-CN" sz="1800" b="0" dirty="0" err="1"/>
              <a:t>x,y,PP</a:t>
            </a:r>
            <a:r>
              <a:rPr lang="en-US" altLang="zh-CN" sz="1800" b="0" dirty="0"/>
              <a:t>),s=</a:t>
            </a:r>
            <a:r>
              <a:rPr lang="en-US" altLang="zh-CN" sz="1800" b="0" dirty="0" err="1"/>
              <a:t>MinCommA</a:t>
            </a:r>
            <a:r>
              <a:rPr lang="en-US" altLang="zh-CN" sz="1800" b="0" dirty="0"/>
              <a:t>(</a:t>
            </a:r>
            <a:r>
              <a:rPr lang="en-US" altLang="zh-CN" sz="1800" b="0" dirty="0" err="1"/>
              <a:t>x,z,PS</a:t>
            </a:r>
            <a:r>
              <a:rPr lang="en-US" altLang="zh-CN" sz="1800" b="0" dirty="0" smtClean="0"/>
              <a:t>), t=</a:t>
            </a:r>
            <a:r>
              <a:rPr lang="en-US" altLang="zh-CN" sz="1800" b="0" dirty="0" err="1" smtClean="0"/>
              <a:t>MinCommA</a:t>
            </a:r>
            <a:r>
              <a:rPr lang="en-US" altLang="zh-CN" sz="1800" b="0" dirty="0" smtClean="0"/>
              <a:t>(</a:t>
            </a:r>
            <a:r>
              <a:rPr lang="en-US" altLang="zh-CN" sz="1800" b="0" dirty="0" err="1" smtClean="0"/>
              <a:t>x,z,PP</a:t>
            </a:r>
            <a:r>
              <a:rPr lang="en-US" altLang="zh-CN" sz="1800" b="0" dirty="0"/>
              <a:t>),u=</a:t>
            </a:r>
            <a:r>
              <a:rPr lang="en-US" altLang="zh-CN" sz="1800" b="0" dirty="0" err="1"/>
              <a:t>MinCommA</a:t>
            </a:r>
            <a:r>
              <a:rPr lang="en-US" altLang="zh-CN" sz="1800" b="0" dirty="0"/>
              <a:t>(</a:t>
            </a:r>
            <a:r>
              <a:rPr lang="en-US" altLang="zh-CN" sz="1800" b="0" dirty="0" err="1"/>
              <a:t>y,z,PS</a:t>
            </a:r>
            <a:r>
              <a:rPr lang="en-US" altLang="zh-CN" sz="1800" b="0" dirty="0"/>
              <a:t>),v=</a:t>
            </a:r>
            <a:r>
              <a:rPr lang="en-US" altLang="zh-CN" sz="1800" b="0" dirty="0" err="1"/>
              <a:t>MinCommA</a:t>
            </a:r>
            <a:r>
              <a:rPr lang="en-US" altLang="zh-CN" sz="1800" b="0" dirty="0"/>
              <a:t>(</a:t>
            </a:r>
            <a:r>
              <a:rPr lang="en-US" altLang="zh-CN" sz="1800" b="0" dirty="0" err="1"/>
              <a:t>y,z,PP</a:t>
            </a:r>
            <a:r>
              <a:rPr lang="en-US" altLang="zh-CN" sz="1800" b="0" dirty="0"/>
              <a:t>)</a:t>
            </a:r>
            <a:endParaRPr lang="en-US" altLang="zh-CN" sz="1800" b="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69" y="2989460"/>
            <a:ext cx="4104456" cy="38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17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Change Modes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41980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Mode 5</a:t>
            </a:r>
            <a:r>
              <a:rPr lang="en-US" altLang="zh-CN" sz="2000" b="0" dirty="0"/>
              <a:t>: Monolithic permutation</a:t>
            </a: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Context</a:t>
            </a:r>
            <a:r>
              <a:rPr lang="en-US" altLang="zh-CN" sz="1800" b="0" dirty="0"/>
              <a:t>:  </a:t>
            </a:r>
            <a:r>
              <a:rPr lang="en-US" altLang="zh-CN" sz="1800" b="0" dirty="0" err="1"/>
              <a:t>x,y,z∈MN</a:t>
            </a:r>
            <a:r>
              <a:rPr lang="zh-CN" altLang="en-US" sz="1800" b="0" dirty="0"/>
              <a:t>，</a:t>
            </a:r>
            <a:r>
              <a:rPr lang="en-US" altLang="zh-CN" sz="1800" b="0" dirty="0" err="1"/>
              <a:t>IsBrother</a:t>
            </a:r>
            <a:r>
              <a:rPr lang="en-US" altLang="zh-CN" sz="1800" b="0" dirty="0"/>
              <a:t>(</a:t>
            </a:r>
            <a:r>
              <a:rPr lang="en-US" altLang="zh-CN" sz="1800" b="0" dirty="0" err="1"/>
              <a:t>x,y,PP</a:t>
            </a:r>
            <a:r>
              <a:rPr lang="en-US" altLang="zh-CN" sz="1800" b="0" dirty="0"/>
              <a:t>/PS)==true AND </a:t>
            </a:r>
            <a:r>
              <a:rPr lang="en-US" altLang="zh-CN" sz="1800" b="0" dirty="0" err="1"/>
              <a:t>IsBrother</a:t>
            </a:r>
            <a:r>
              <a:rPr lang="en-US" altLang="zh-CN" sz="1800" b="0" dirty="0"/>
              <a:t>(</a:t>
            </a:r>
            <a:r>
              <a:rPr lang="en-US" altLang="zh-CN" sz="1800" b="0" dirty="0" err="1"/>
              <a:t>y,z,PP</a:t>
            </a:r>
            <a:r>
              <a:rPr lang="en-US" altLang="zh-CN" sz="1800" b="0" dirty="0"/>
              <a:t>/PS)==</a:t>
            </a:r>
            <a:r>
              <a:rPr lang="en-US" altLang="zh-CN" sz="1800" b="0" dirty="0" smtClean="0"/>
              <a:t>true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Solution</a:t>
            </a:r>
            <a:r>
              <a:rPr lang="en-US" altLang="zh-CN" sz="1800" b="0" dirty="0" smtClean="0"/>
              <a:t>:</a:t>
            </a:r>
            <a:endParaRPr lang="en-US" altLang="zh-CN" sz="1800" b="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77" y="2359408"/>
            <a:ext cx="4636223" cy="365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31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Change Modes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4198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Mode 6</a:t>
            </a:r>
            <a:r>
              <a:rPr lang="en-US" altLang="zh-CN" sz="2000" b="0" dirty="0" smtClean="0"/>
              <a:t>: Add an activity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843784"/>
            <a:ext cx="6840438" cy="2138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9" y="4027001"/>
            <a:ext cx="4392488" cy="2691857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-9615" y="2696526"/>
            <a:ext cx="177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Sequence</a:t>
            </a:r>
            <a:endParaRPr lang="en-US" altLang="zh-CN" sz="2000" b="0" dirty="0" smtClean="0"/>
          </a:p>
        </p:txBody>
      </p:sp>
      <p:sp>
        <p:nvSpPr>
          <p:cNvPr id="9" name="TextBox 1"/>
          <p:cNvSpPr txBox="1"/>
          <p:nvPr/>
        </p:nvSpPr>
        <p:spPr>
          <a:xfrm>
            <a:off x="27748" y="4841725"/>
            <a:ext cx="177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Choice or Parallel</a:t>
            </a:r>
            <a:endParaRPr lang="en-US" altLang="zh-CN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738686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Change Modes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41980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Mode 7</a:t>
            </a:r>
            <a:r>
              <a:rPr lang="en-US" altLang="zh-CN" sz="2000" b="0" dirty="0" smtClean="0"/>
              <a:t>: Delete an activity</a:t>
            </a: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Context</a:t>
            </a:r>
            <a:r>
              <a:rPr lang="en-US" altLang="zh-CN" sz="1800" b="0" dirty="0"/>
              <a:t>:  </a:t>
            </a:r>
            <a:r>
              <a:rPr lang="en-US" altLang="zh-CN" sz="1800" b="0" dirty="0" smtClean="0"/>
              <a:t>PP has a rule “Not require activity x”</a:t>
            </a:r>
            <a:endParaRPr lang="en-US" altLang="zh-CN" sz="1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Solution</a:t>
            </a:r>
            <a:r>
              <a:rPr lang="en-US" altLang="zh-CN" sz="1800" b="0" dirty="0" smtClean="0"/>
              <a:t>: Remove x if it exists in PS</a:t>
            </a:r>
            <a:endParaRPr lang="en-US" altLang="zh-CN" sz="1800" b="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95" y="2708920"/>
            <a:ext cx="54673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64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Introduction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Process pattern representation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Process pattern application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b="0" dirty="0" smtClean="0"/>
              <a:t>Process pattern approach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b="0" dirty="0" smtClean="0"/>
              <a:t>Change modes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Illustrating example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My research approach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1593352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Illustrating example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17" y="1358226"/>
            <a:ext cx="6120407" cy="549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6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Illustrating example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7" y="1556792"/>
            <a:ext cx="4676006" cy="19834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7" y="4417698"/>
            <a:ext cx="5004048" cy="1294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775" y="3876599"/>
            <a:ext cx="4619625" cy="2019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7077" y="1954139"/>
            <a:ext cx="5074523" cy="13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53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Introduction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Process pattern representation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Process pattern application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b="0" dirty="0" smtClean="0"/>
              <a:t>Process pattern approach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b="0" dirty="0" smtClean="0"/>
              <a:t>Change modes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Illustrating example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My research approach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909239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My research work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268760"/>
            <a:ext cx="90392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6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563938" y="2636838"/>
            <a:ext cx="4679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/>
              <a:t>Q &amp; 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674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Introduction</a:t>
            </a:r>
            <a:endParaRPr lang="en-US" altLang="zh-CN" sz="2200" b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Process pattern representation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Process pattern application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b="0" dirty="0" smtClean="0"/>
              <a:t>Process pattern approach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b="0" dirty="0" smtClean="0"/>
              <a:t>Change modes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Illustrating example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My research approach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378245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Jonathenzc-PC\AppData\Local\Microsoft\Windows\Temporary Internet Files\Content.IE5\3CDTXAM6\MC90043447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34591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Introduction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Defining a software process model is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time-consuming</a:t>
            </a:r>
            <a:r>
              <a:rPr lang="en-US" altLang="zh-CN" sz="2000" b="0" dirty="0" smtClean="0"/>
              <a:t>,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laborious</a:t>
            </a:r>
            <a:r>
              <a:rPr lang="en-US" altLang="zh-CN" sz="2000" b="0" dirty="0" smtClean="0"/>
              <a:t> and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knowledge-intensive.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However practitioners have already accumulated abundant process knowledge in various solutions.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If process developers’ knowledge can be reused into a similar context, defining a software process model will be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time-saving</a:t>
            </a:r>
            <a:r>
              <a:rPr lang="en-US" altLang="zh-CN" sz="2000" b="0" dirty="0" smtClean="0"/>
              <a:t> and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efficient</a:t>
            </a:r>
            <a:r>
              <a:rPr lang="en-US" altLang="zh-CN" sz="2000" b="0" dirty="0" smtClean="0"/>
              <a:t>.</a:t>
            </a: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41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Introduction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0" dirty="0" smtClean="0"/>
              <a:t>“</a:t>
            </a:r>
            <a:r>
              <a:rPr lang="zh-CN" altLang="en-US" sz="1600" b="0" dirty="0" smtClean="0"/>
              <a:t>项目对知识产权管理要求高</a:t>
            </a:r>
            <a:r>
              <a:rPr lang="en-US" altLang="zh-CN" sz="1600" b="0" dirty="0" smtClean="0"/>
              <a:t>(</a:t>
            </a:r>
            <a:r>
              <a:rPr lang="zh-CN" altLang="en-US" sz="1600" b="0" dirty="0" smtClean="0"/>
              <a:t>开源代码审查</a:t>
            </a:r>
            <a:r>
              <a:rPr lang="en-US" altLang="zh-CN" sz="1600" b="0" dirty="0" smtClean="0"/>
              <a:t>)</a:t>
            </a:r>
            <a:r>
              <a:rPr lang="zh-CN" altLang="en-US" sz="1600" b="0" dirty="0" smtClean="0"/>
              <a:t>、代码内在逻辑复杂</a:t>
            </a:r>
            <a:r>
              <a:rPr lang="en-US" altLang="zh-CN" sz="1600" b="0" dirty="0" smtClean="0"/>
              <a:t>(</a:t>
            </a:r>
            <a:r>
              <a:rPr lang="zh-CN" altLang="en-US" sz="1600" b="0" dirty="0" smtClean="0"/>
              <a:t>文档优先</a:t>
            </a:r>
            <a:r>
              <a:rPr lang="en-US" altLang="zh-CN" sz="1600" b="0" dirty="0" smtClean="0"/>
              <a:t>)</a:t>
            </a:r>
            <a:r>
              <a:rPr lang="zh-CN" altLang="en-US" sz="1600" b="0" dirty="0" smtClean="0"/>
              <a:t>以及需求易变</a:t>
            </a:r>
            <a:r>
              <a:rPr lang="en-US" altLang="zh-CN" sz="1600" b="0" dirty="0" smtClean="0"/>
              <a:t>(</a:t>
            </a:r>
            <a:r>
              <a:rPr lang="zh-CN" altLang="en-US" sz="1600" b="0" dirty="0" smtClean="0"/>
              <a:t>持续集成</a:t>
            </a:r>
            <a:r>
              <a:rPr lang="en-US" altLang="zh-CN" sz="1600" b="0" dirty="0" smtClean="0"/>
              <a:t>)”</a:t>
            </a:r>
            <a:endParaRPr lang="en-US" altLang="zh-CN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67" y="2035003"/>
            <a:ext cx="8352606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9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Introduction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Process pattern representation</a:t>
            </a:r>
            <a:endParaRPr lang="en-US" altLang="zh-CN" sz="2200" b="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Process pattern application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b="0" dirty="0" smtClean="0"/>
              <a:t>Process pattern approach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b="0" dirty="0" smtClean="0"/>
              <a:t>Change modes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Illustrating example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My research approach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2284282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Process pattern representation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3 basic elements: problem, context, solution</a:t>
            </a: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132856"/>
            <a:ext cx="5832648" cy="380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1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Process pattern model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35" y="1735713"/>
            <a:ext cx="4745963" cy="30963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378" y="1772816"/>
            <a:ext cx="2000250" cy="914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08104" y="275908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/>
              <a:t>Cycle</a:t>
            </a:r>
            <a:endParaRPr lang="zh-CN" altLang="en-US" sz="2000" b="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987" y="1872613"/>
            <a:ext cx="1914525" cy="876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94678" y="275908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/>
              <a:t>Choice</a:t>
            </a:r>
            <a:endParaRPr lang="zh-CN" altLang="en-US" sz="2000" b="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378" y="3450573"/>
            <a:ext cx="2057400" cy="533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424" y="3283885"/>
            <a:ext cx="1771650" cy="8667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68412" y="407529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/>
              <a:t>Sequence</a:t>
            </a:r>
            <a:endParaRPr lang="zh-CN" altLang="en-US" sz="2000" b="0" dirty="0"/>
          </a:p>
        </p:txBody>
      </p:sp>
      <p:sp>
        <p:nvSpPr>
          <p:cNvPr id="13" name="文本框 12"/>
          <p:cNvSpPr txBox="1"/>
          <p:nvPr/>
        </p:nvSpPr>
        <p:spPr>
          <a:xfrm>
            <a:off x="7394678" y="411528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/>
              <a:t>Parallel</a:t>
            </a:r>
            <a:endParaRPr lang="zh-CN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989557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400" b="0" dirty="0" smtClean="0"/>
              <a:t>Process Pattern Structure Tree(PPST)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The </a:t>
            </a:r>
            <a:r>
              <a:rPr lang="en-US" altLang="zh-CN" sz="2000" b="0" i="1" dirty="0" err="1" smtClean="0"/>
              <a:t>ExecutableNode</a:t>
            </a:r>
            <a:r>
              <a:rPr lang="en-US" altLang="zh-CN" sz="2000" b="0" dirty="0" smtClean="0"/>
              <a:t> set is presented by a tree structure called PPST.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Each leaf node in PPST is an </a:t>
            </a:r>
            <a:r>
              <a:rPr lang="en-US" altLang="zh-CN" sz="2000" b="0" i="1" dirty="0" smtClean="0">
                <a:solidFill>
                  <a:srgbClr val="304F97"/>
                </a:solidFill>
              </a:rPr>
              <a:t>Activity;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Every sub-tree is a </a:t>
            </a:r>
            <a:r>
              <a:rPr lang="en-US" altLang="zh-CN" sz="2000" b="0" i="1" dirty="0" err="1" smtClean="0">
                <a:solidFill>
                  <a:srgbClr val="304F97"/>
                </a:solidFill>
              </a:rPr>
              <a:t>StructuredActivity</a:t>
            </a:r>
            <a:r>
              <a:rPr lang="en-US" altLang="zh-CN" sz="2000" b="0" i="1" dirty="0" smtClean="0">
                <a:solidFill>
                  <a:srgbClr val="304F97"/>
                </a:solidFill>
              </a:rPr>
              <a:t>;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The root node of sub-tree is the </a:t>
            </a:r>
            <a:r>
              <a:rPr lang="en-US" altLang="zh-CN" sz="2000" b="0" i="1" dirty="0" err="1" smtClean="0">
                <a:solidFill>
                  <a:srgbClr val="304F97"/>
                </a:solidFill>
              </a:rPr>
              <a:t>StructureActivity</a:t>
            </a:r>
            <a:r>
              <a:rPr lang="en-US" altLang="zh-CN" sz="2000" b="0" i="1" dirty="0" smtClean="0">
                <a:solidFill>
                  <a:srgbClr val="304F97"/>
                </a:solidFill>
              </a:rPr>
              <a:t>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type(Sequence, Parallel, Choice, Cycle or And which is represented with symbol        </a:t>
            </a:r>
            <a:r>
              <a:rPr lang="en-US" altLang="zh-CN" sz="2000" b="0" dirty="0">
                <a:solidFill>
                  <a:srgbClr val="304F97"/>
                </a:solidFill>
              </a:rPr>
              <a:t>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                    </a:t>
            </a: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47" y="3298320"/>
            <a:ext cx="381750" cy="371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581" y="3294769"/>
            <a:ext cx="381750" cy="371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416" y="3332981"/>
            <a:ext cx="381750" cy="371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007" y="3298320"/>
            <a:ext cx="619125" cy="600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6073" y="3313875"/>
            <a:ext cx="381750" cy="3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7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8037</TotalTime>
  <Pages>0</Pages>
  <Words>1409</Words>
  <Characters>0</Characters>
  <Application>Microsoft Office PowerPoint</Application>
  <DocSecurity>0</DocSecurity>
  <PresentationFormat>全屏显示(4:3)</PresentationFormat>
  <Lines>0</Lines>
  <Paragraphs>247</Paragraphs>
  <Slides>30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黑体</vt:lpstr>
      <vt:lpstr>宋体</vt:lpstr>
      <vt:lpstr>微软雅黑</vt:lpstr>
      <vt:lpstr>Arial</vt:lpstr>
      <vt:lpstr>Calibri</vt:lpstr>
      <vt:lpstr>Wingdings</vt:lpstr>
      <vt:lpstr>1_自定义设计方案</vt:lpstr>
      <vt:lpstr>2_自定义设计方案</vt:lpstr>
      <vt:lpstr>Weaving Process Patterns into Software Process Models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张程</cp:lastModifiedBy>
  <cp:revision>1927</cp:revision>
  <cp:lastPrinted>1899-12-30T00:00:00Z</cp:lastPrinted>
  <dcterms:created xsi:type="dcterms:W3CDTF">2010-12-07T13:16:01Z</dcterms:created>
  <dcterms:modified xsi:type="dcterms:W3CDTF">2015-11-25T13:51:41Z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