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33"/>
  </p:notesMasterIdLst>
  <p:handoutMasterIdLst>
    <p:handoutMasterId r:id="rId34"/>
  </p:handoutMasterIdLst>
  <p:sldIdLst>
    <p:sldId id="260" r:id="rId3"/>
    <p:sldId id="294" r:id="rId4"/>
    <p:sldId id="426" r:id="rId5"/>
    <p:sldId id="397" r:id="rId6"/>
    <p:sldId id="436" r:id="rId7"/>
    <p:sldId id="427" r:id="rId8"/>
    <p:sldId id="428" r:id="rId9"/>
    <p:sldId id="437" r:id="rId10"/>
    <p:sldId id="438" r:id="rId11"/>
    <p:sldId id="439" r:id="rId12"/>
    <p:sldId id="429" r:id="rId13"/>
    <p:sldId id="430" r:id="rId14"/>
    <p:sldId id="441" r:id="rId15"/>
    <p:sldId id="442" r:id="rId16"/>
    <p:sldId id="443" r:id="rId17"/>
    <p:sldId id="444" r:id="rId18"/>
    <p:sldId id="445" r:id="rId19"/>
    <p:sldId id="446" r:id="rId20"/>
    <p:sldId id="447" r:id="rId21"/>
    <p:sldId id="448" r:id="rId22"/>
    <p:sldId id="449" r:id="rId23"/>
    <p:sldId id="450" r:id="rId24"/>
    <p:sldId id="451" r:id="rId25"/>
    <p:sldId id="431" r:id="rId26"/>
    <p:sldId id="432" r:id="rId27"/>
    <p:sldId id="440" r:id="rId28"/>
    <p:sldId id="433" r:id="rId29"/>
    <p:sldId id="434" r:id="rId30"/>
    <p:sldId id="435" r:id="rId31"/>
    <p:sldId id="299" r:id="rId32"/>
  </p:sldIdLst>
  <p:sldSz cx="9144000" cy="6858000" type="screen4x3"/>
  <p:notesSz cx="7315200" cy="96012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5pPr>
    <a:lvl6pPr marL="22860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6pPr>
    <a:lvl7pPr marL="27432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7pPr>
    <a:lvl8pPr marL="32004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8pPr>
    <a:lvl9pPr marL="3657600" algn="l" defTabSz="914400" rtl="0" eaLnBrk="1" latinLnBrk="0" hangingPunct="1">
      <a:defRPr sz="4800" b="1" kern="1200">
        <a:solidFill>
          <a:srgbClr val="16388A"/>
        </a:solidFill>
        <a:latin typeface="Arial" charset="0"/>
        <a:ea typeface="黑体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F97"/>
    <a:srgbClr val="3399FF"/>
    <a:srgbClr val="5B9BD5"/>
    <a:srgbClr val="FFFF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81261" autoAdjust="0"/>
  </p:normalViewPr>
  <p:slideViewPr>
    <p:cSldViewPr>
      <p:cViewPr varScale="1">
        <p:scale>
          <a:sx n="86" d="100"/>
          <a:sy n="86" d="100"/>
        </p:scale>
        <p:origin x="60" y="234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9E49808-BDE5-40E5-9961-39A3679EF97D}" type="datetimeFigureOut">
              <a:rPr lang="zh-CN" altLang="en-US"/>
              <a:pPr>
                <a:defRPr/>
              </a:pPr>
              <a:t>2015/11/25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10CD559C-E090-4F41-AED6-F9CF1B39F18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413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3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3D5047CF-A1F3-409D-801C-150B1C0D5928}" type="datetimeFigureOut">
              <a:rPr lang="zh-CN" altLang="en-US"/>
              <a:pPr>
                <a:defRPr/>
              </a:pPr>
              <a:t>2015/11/25</a:t>
            </a:fld>
            <a:endParaRPr lang="en-US"/>
          </a:p>
        </p:txBody>
      </p:sp>
      <p:sp>
        <p:nvSpPr>
          <p:cNvPr id="13316" name="幻灯片图像占位符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219200" y="719138"/>
            <a:ext cx="48768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5125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9300"/>
            <a:ext cx="5853113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5126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127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</a:lstStyle>
          <a:p>
            <a:pPr>
              <a:defRPr/>
            </a:pPr>
            <a:fld id="{B258B38F-C56C-499F-A7D2-3E378ED2AE47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827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zh-CN" altLang="en-US" dirty="0" smtClean="0"/>
              <a:t>因为之前协作模式的挖掘创新点不够，所以我现在的研究换成了“基于最佳实践库的软件众包项目开发过程推荐</a:t>
            </a:r>
            <a:r>
              <a:rPr lang="en-US" altLang="zh-CN" dirty="0" smtClean="0"/>
              <a:t>”</a:t>
            </a:r>
            <a:r>
              <a:rPr lang="zh-CN" altLang="en-US" dirty="0" smtClean="0"/>
              <a:t>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何为软件过程？比如瀑布模型、敏捷开发、</a:t>
            </a:r>
            <a:r>
              <a:rPr lang="en-US" altLang="zh-CN" dirty="0" smtClean="0"/>
              <a:t>RUP</a:t>
            </a:r>
            <a:endParaRPr lang="zh-CN" altLang="en-US" dirty="0" smtClean="0"/>
          </a:p>
        </p:txBody>
      </p:sp>
      <p:sp>
        <p:nvSpPr>
          <p:cNvPr id="14340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fld id="{1DAEBFA4-0E51-456E-86C8-B87C660ECE95}" type="slidenum">
              <a:rPr lang="zh-CN" altLang="en-US" sz="1200" b="0" smtClean="0">
                <a:solidFill>
                  <a:schemeClr val="tx1"/>
                </a:solidFill>
                <a:latin typeface="Calibri" pitchFamily="34" charset="0"/>
                <a:ea typeface="宋体" pitchFamily="2" charset="-122"/>
              </a:rPr>
              <a:pPr eaLnBrk="1" hangingPunct="1"/>
              <a:t>1</a:t>
            </a:fld>
            <a:endParaRPr lang="en-US" altLang="zh-CN" sz="1200" b="0" smtClean="0">
              <a:solidFill>
                <a:schemeClr val="tx1"/>
              </a:solidFill>
              <a:latin typeface="Calibri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52309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6</a:t>
            </a:r>
            <a:r>
              <a:rPr lang="zh-CN" altLang="en-US" dirty="0" smtClean="0"/>
              <a:t>个活动、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1998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5902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5801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098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5138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2095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4811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PP</a:t>
            </a:r>
            <a:r>
              <a:rPr lang="zh-CN" altLang="en-US" dirty="0" smtClean="0"/>
              <a:t>中</a:t>
            </a:r>
            <a:r>
              <a:rPr lang="en-US" altLang="zh-CN" dirty="0" smtClean="0"/>
              <a:t>X</a:t>
            </a:r>
            <a:r>
              <a:rPr lang="zh-CN" altLang="en-US" dirty="0" smtClean="0"/>
              <a:t>和</a:t>
            </a:r>
            <a:r>
              <a:rPr lang="en-US" altLang="zh-CN" dirty="0" smtClean="0"/>
              <a:t>y</a:t>
            </a:r>
            <a:r>
              <a:rPr lang="zh-CN" altLang="en-US" dirty="0" smtClean="0"/>
              <a:t>在同一层没有其他兄弟节点</a:t>
            </a:r>
            <a:endParaRPr lang="en-US" altLang="zh-CN" dirty="0" smtClean="0"/>
          </a:p>
          <a:p>
            <a:r>
              <a:rPr lang="en-US" altLang="zh-CN" dirty="0" smtClean="0"/>
              <a:t>PS</a:t>
            </a:r>
            <a:r>
              <a:rPr lang="zh-CN" altLang="en-US" dirty="0" smtClean="0"/>
              <a:t>中</a:t>
            </a:r>
            <a:r>
              <a:rPr lang="en-US" altLang="zh-CN" dirty="0" smtClean="0"/>
              <a:t>x</a:t>
            </a:r>
            <a:r>
              <a:rPr lang="zh-CN" altLang="en-US" dirty="0" smtClean="0"/>
              <a:t>和</a:t>
            </a:r>
            <a:r>
              <a:rPr lang="en-US" altLang="zh-CN" dirty="0" smtClean="0"/>
              <a:t>y</a:t>
            </a:r>
            <a:r>
              <a:rPr lang="zh-CN" altLang="en-US" dirty="0" smtClean="0"/>
              <a:t>子同一层或不同层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X</a:t>
            </a:r>
            <a:r>
              <a:rPr lang="zh-CN" altLang="en-US" dirty="0" smtClean="0"/>
              <a:t>和</a:t>
            </a:r>
            <a:r>
              <a:rPr lang="en-US" altLang="zh-CN" dirty="0" smtClean="0"/>
              <a:t>y</a:t>
            </a:r>
            <a:r>
              <a:rPr lang="zh-CN" altLang="en-US" dirty="0" smtClean="0"/>
              <a:t>活动之间没有其他活动节点，那么寻找他们的最小刚刚祖先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500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4323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单节点变化 </a:t>
            </a:r>
            <a:endParaRPr lang="en-US" altLang="zh-CN" dirty="0" smtClean="0"/>
          </a:p>
          <a:p>
            <a:r>
              <a:rPr lang="zh-CN" altLang="en-US" dirty="0" smtClean="0"/>
              <a:t>只有循环和选择是单分支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29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526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整体替换 </a:t>
            </a:r>
            <a:endParaRPr lang="en-US" altLang="zh-CN" dirty="0" smtClean="0"/>
          </a:p>
          <a:p>
            <a:r>
              <a:rPr lang="en-US" altLang="zh-CN" dirty="0" err="1" smtClean="0"/>
              <a:t>X,y,z</a:t>
            </a:r>
            <a:r>
              <a:rPr lang="en-US" altLang="zh-CN" dirty="0" smtClean="0"/>
              <a:t> </a:t>
            </a:r>
            <a:r>
              <a:rPr lang="zh-CN" altLang="en-US" dirty="0" smtClean="0"/>
              <a:t>不同层，且在</a:t>
            </a:r>
            <a:r>
              <a:rPr lang="en-US" altLang="zh-CN" dirty="0" smtClean="0"/>
              <a:t>PP</a:t>
            </a:r>
            <a:r>
              <a:rPr lang="zh-CN" altLang="en-US" dirty="0" smtClean="0"/>
              <a:t>和</a:t>
            </a:r>
            <a:r>
              <a:rPr lang="en-US" altLang="zh-CN" dirty="0" smtClean="0"/>
              <a:t>PS</a:t>
            </a:r>
            <a:r>
              <a:rPr lang="zh-CN" altLang="en-US" dirty="0" smtClean="0"/>
              <a:t>中的位置有交错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558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对于顺序的节点就加一个逻辑即可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对于选择和并行，先满足</a:t>
            </a:r>
            <a:r>
              <a:rPr lang="en-US" altLang="zh-CN" dirty="0" smtClean="0"/>
              <a:t>PP</a:t>
            </a:r>
            <a:r>
              <a:rPr lang="zh-CN" altLang="en-US" dirty="0" smtClean="0"/>
              <a:t>的顺序再满足</a:t>
            </a:r>
            <a:r>
              <a:rPr lang="en-US" altLang="zh-CN" dirty="0" smtClean="0"/>
              <a:t>PS</a:t>
            </a:r>
            <a:r>
              <a:rPr lang="zh-CN" altLang="en-US" dirty="0" smtClean="0"/>
              <a:t>中的顺序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901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978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503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4847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9034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4983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4300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可以看到这篇文章的亮点在于织入的思路和方法，但是这些模式无论是</a:t>
            </a:r>
            <a:r>
              <a:rPr lang="en-US" altLang="zh-CN" dirty="0" smtClean="0"/>
              <a:t>PS</a:t>
            </a:r>
            <a:r>
              <a:rPr lang="zh-CN" altLang="en-US" dirty="0" smtClean="0"/>
              <a:t>还是</a:t>
            </a:r>
            <a:r>
              <a:rPr lang="en-US" altLang="zh-CN" dirty="0" smtClean="0"/>
              <a:t>PP</a:t>
            </a:r>
            <a:r>
              <a:rPr lang="zh-CN" altLang="en-US" dirty="0" smtClean="0"/>
              <a:t>都是人为来创建的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783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87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软件过程的运用可以帮助我们开发出高质量的软件，但软件开发本身是复杂、独特和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346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软件过程的运用可以帮助我们开发出高质量的软件，但软件开发本身是复杂、独特和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59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700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模式是指在某一特定上下文下，反复出现问题的解决方案</a:t>
            </a:r>
            <a:endParaRPr lang="en-US" altLang="zh-CN" dirty="0" smtClean="0"/>
          </a:p>
          <a:p>
            <a:r>
              <a:rPr lang="en-US" altLang="zh-CN" dirty="0" smtClean="0"/>
              <a:t>Problem</a:t>
            </a:r>
            <a:r>
              <a:rPr lang="zh-CN" altLang="en-US" dirty="0" smtClean="0"/>
              <a:t>用于阐明软件过程中需要解决的矛盾或关注点：比如为不熟悉的应用领域开发软件时如何降低风险</a:t>
            </a:r>
            <a:endParaRPr lang="en-US" altLang="zh-CN" dirty="0" smtClean="0"/>
          </a:p>
          <a:p>
            <a:r>
              <a:rPr lang="en-US" altLang="zh-CN" dirty="0" smtClean="0"/>
              <a:t>Context</a:t>
            </a:r>
            <a:r>
              <a:rPr lang="zh-CN" altLang="en-US" dirty="0" smtClean="0"/>
              <a:t>是指上下文，比如组织的特征、项目特征、资源约束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altLang="zh-CN" dirty="0" smtClean="0"/>
              <a:t>Solution</a:t>
            </a:r>
            <a:r>
              <a:rPr lang="zh-CN" altLang="en-US" dirty="0" smtClean="0"/>
              <a:t>可以是一系列规则，也可以是一个功能模块。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dirty="0" smtClean="0"/>
              <a:t>可以看出解决方案是过程模式的核心。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3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 smtClean="0"/>
              <a:t>structuredActivity</a:t>
            </a:r>
            <a:r>
              <a:rPr lang="zh-CN" altLang="en-US" dirty="0" smtClean="0"/>
              <a:t>用来表示</a:t>
            </a:r>
            <a:r>
              <a:rPr lang="en-US" altLang="zh-CN" dirty="0" smtClean="0"/>
              <a:t>activity</a:t>
            </a:r>
            <a:r>
              <a:rPr lang="zh-CN" altLang="en-US" dirty="0" smtClean="0"/>
              <a:t>之间的执行逻辑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97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57300" y="719138"/>
            <a:ext cx="4800600" cy="36004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那如何表示这个</a:t>
            </a:r>
            <a:r>
              <a:rPr lang="en-US" altLang="zh-CN" dirty="0" err="1" smtClean="0"/>
              <a:t>ExecutableNode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258B38F-C56C-499F-A7D2-3E378ED2AE47}" type="slidenum">
              <a:rPr lang="zh-CN" alt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681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36759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678229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0388" y="179388"/>
            <a:ext cx="2159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1800" y="179388"/>
            <a:ext cx="6326188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9342840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70250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5887817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42461843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574475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277063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67622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50323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277473607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7165521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78798941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641844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910388" y="179388"/>
            <a:ext cx="2159000" cy="61547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31800" y="179388"/>
            <a:ext cx="6326188" cy="61547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3761379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686770187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31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2800" y="1268413"/>
            <a:ext cx="4038600" cy="5065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40127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56844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7607446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473314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491125142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003167483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18" Type="http://schemas.openxmlformats.org/officeDocument/2006/relationships/image" Target="../media/image9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7.w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6.jpeg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7"/>
          <p:cNvSpPr>
            <a:spLocks noChangeArrowheads="1"/>
          </p:cNvSpPr>
          <p:nvPr/>
        </p:nvSpPr>
        <p:spPr bwMode="auto">
          <a:xfrm>
            <a:off x="287338" y="833438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27" name="Rectangle 8"/>
          <p:cNvSpPr>
            <a:spLocks noChangeArrowheads="1"/>
          </p:cNvSpPr>
          <p:nvPr/>
        </p:nvSpPr>
        <p:spPr bwMode="auto">
          <a:xfrm>
            <a:off x="4826000" y="6477000"/>
            <a:ext cx="4318000" cy="2857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33984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871663" y="179388"/>
            <a:ext cx="71977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102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</p:txBody>
      </p:sp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0" y="358775"/>
            <a:ext cx="2881313" cy="523875"/>
            <a:chOff x="0" y="0"/>
            <a:chExt cx="1815" cy="330"/>
          </a:xfrm>
        </p:grpSpPr>
        <p:grpSp>
          <p:nvGrpSpPr>
            <p:cNvPr id="1032" name="Group 7"/>
            <p:cNvGrpSpPr>
              <a:grpSpLocks/>
            </p:cNvGrpSpPr>
            <p:nvPr userDrawn="1"/>
          </p:nvGrpSpPr>
          <p:grpSpPr bwMode="auto">
            <a:xfrm>
              <a:off x="0" y="211"/>
              <a:ext cx="1815" cy="102"/>
              <a:chOff x="0" y="0"/>
              <a:chExt cx="1815" cy="102"/>
            </a:xfrm>
          </p:grpSpPr>
          <p:sp>
            <p:nvSpPr>
              <p:cNvPr id="1035" name="Rectangle 13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1814" cy="91"/>
              </a:xfrm>
              <a:prstGeom prst="rect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16388A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Ins="180000" anchor="ctr"/>
              <a:lstStyle/>
              <a:p>
                <a:pPr algn="r"/>
                <a:r>
                  <a:rPr lang="en-US" altLang="zh-CN" sz="900">
                    <a:solidFill>
                      <a:schemeClr val="bg1"/>
                    </a:solidFill>
                    <a:ea typeface="宋体" pitchFamily="2" charset="-122"/>
                  </a:rPr>
                  <a:t>Shanghai Jiao Tong University</a:t>
                </a:r>
              </a:p>
            </p:txBody>
          </p:sp>
          <p:sp>
            <p:nvSpPr>
              <p:cNvPr id="1036" name="AutoShape 14"/>
              <p:cNvSpPr>
                <a:spLocks noChangeArrowheads="1"/>
              </p:cNvSpPr>
              <p:nvPr userDrawn="1"/>
            </p:nvSpPr>
            <p:spPr bwMode="auto">
              <a:xfrm flipH="1">
                <a:off x="1747" y="0"/>
                <a:ext cx="68" cy="102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 sz="1800" b="0">
                  <a:solidFill>
                    <a:schemeClr val="tx1"/>
                  </a:solidFill>
                  <a:ea typeface="宋体" pitchFamily="2" charset="-122"/>
                </a:endParaRPr>
              </a:p>
            </p:txBody>
          </p:sp>
        </p:grpSp>
        <p:pic>
          <p:nvPicPr>
            <p:cNvPr id="1033" name="Picture 15" descr="上海交通大学校徽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" y="0"/>
              <a:ext cx="33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4" name="Picture 16" descr="上海交通大学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" y="23"/>
              <a:ext cx="747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31" name="矩形 11"/>
          <p:cNvSpPr>
            <a:spLocks noChangeArrowheads="1"/>
          </p:cNvSpPr>
          <p:nvPr/>
        </p:nvSpPr>
        <p:spPr bwMode="auto">
          <a:xfrm>
            <a:off x="7115175" y="6143625"/>
            <a:ext cx="2016125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1600" b="0">
                <a:solidFill>
                  <a:srgbClr val="000066"/>
                </a:solidFill>
                <a:latin typeface="微软雅黑" pitchFamily="34" charset="-122"/>
                <a:ea typeface="微软雅黑" pitchFamily="34" charset="-122"/>
              </a:rPr>
              <a:t>School of Software</a:t>
            </a:r>
            <a:endParaRPr lang="zh-CN" altLang="en-US" sz="1600">
              <a:solidFill>
                <a:srgbClr val="000066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5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B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13"/>
          <p:cNvSpPr>
            <a:spLocks noChangeArrowheads="1"/>
          </p:cNvSpPr>
          <p:nvPr/>
        </p:nvSpPr>
        <p:spPr bwMode="auto">
          <a:xfrm>
            <a:off x="1835150" y="574675"/>
            <a:ext cx="7197725" cy="7143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16388A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2052" name="Rectangle 14"/>
          <p:cNvSpPr>
            <a:spLocks noChangeArrowheads="1"/>
          </p:cNvSpPr>
          <p:nvPr/>
        </p:nvSpPr>
        <p:spPr bwMode="auto">
          <a:xfrm>
            <a:off x="4826000" y="179388"/>
            <a:ext cx="4318000" cy="71437"/>
          </a:xfrm>
          <a:prstGeom prst="rect">
            <a:avLst/>
          </a:prstGeom>
          <a:gradFill rotWithShape="1">
            <a:gsLst>
              <a:gs pos="0">
                <a:srgbClr val="16388A"/>
              </a:gs>
              <a:gs pos="100000">
                <a:srgbClr val="E7EBF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zh-CN" altLang="en-US" sz="1800" b="0">
              <a:solidFill>
                <a:schemeClr val="tx1"/>
              </a:solidFill>
              <a:ea typeface="宋体" pitchFamily="2" charset="-122"/>
            </a:endParaRPr>
          </a:p>
        </p:txBody>
      </p:sp>
      <p:pic>
        <p:nvPicPr>
          <p:cNvPr id="2053" name="Picture 15" descr="xm_3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6" descr="xm_5"/>
          <p:cNvPicPr>
            <a:picLocks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17"/>
          <p:cNvPicPr preferRelativeResize="0"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78"/>
          <a:stretch>
            <a:fillRect/>
          </a:stretch>
        </p:blipFill>
        <p:spPr bwMode="auto">
          <a:xfrm>
            <a:off x="50419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18"/>
          <p:cNvPicPr preferRelativeResize="0">
            <a:picLocks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19" descr="DPP_0016"/>
          <p:cNvPicPr>
            <a:picLocks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4500" y="179388"/>
            <a:ext cx="755650" cy="503237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8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871663" y="179388"/>
            <a:ext cx="7197725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2059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0" y="1268413"/>
            <a:ext cx="8229600" cy="506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ransition>
    <p:fade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黑体" pitchFamily="49" charset="-122"/>
        </a:defRPr>
      </a:lvl9pPr>
    </p:titleStyle>
    <p:bodyStyle>
      <a:lvl1pPr marL="449263" indent="-449263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SzPct val="120000"/>
        <a:buBlip>
          <a:blip r:embed="rId19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285750" algn="l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0066"/>
        </a:buClr>
        <a:buChar char="•"/>
        <a:defRPr sz="2400">
          <a:solidFill>
            <a:schemeClr val="tx1"/>
          </a:solidFill>
          <a:latin typeface="+mn-lt"/>
          <a:ea typeface="+mn-ea"/>
        </a:defRPr>
      </a:lvl2pPr>
      <a:lvl3pPr marL="1322388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730375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1383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955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30527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5099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967163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标题 3"/>
          <p:cNvSpPr>
            <a:spLocks noGrp="1"/>
          </p:cNvSpPr>
          <p:nvPr>
            <p:ph type="ctrTitle" idx="4294967295"/>
          </p:nvPr>
        </p:nvSpPr>
        <p:spPr>
          <a:xfrm>
            <a:off x="0" y="2019424"/>
            <a:ext cx="9144000" cy="1625600"/>
          </a:xfrm>
        </p:spPr>
        <p:txBody>
          <a:bodyPr anchor="ctr" anchorCtr="1"/>
          <a:lstStyle/>
          <a:p>
            <a:pPr eaLnBrk="1" hangingPunct="1"/>
            <a:r>
              <a:rPr lang="en-US" altLang="zh-CN" sz="2800" b="1" dirty="0">
                <a:solidFill>
                  <a:srgbClr val="16388A"/>
                </a:solidFill>
              </a:rPr>
              <a:t>Weaving Process Patterns into Software Process Models</a:t>
            </a:r>
            <a:endParaRPr lang="zh-CN" altLang="zh-CN" sz="2800" b="1" dirty="0" smtClean="0">
              <a:solidFill>
                <a:srgbClr val="16388A"/>
              </a:solidFill>
            </a:endParaRPr>
          </a:p>
        </p:txBody>
      </p:sp>
      <p:sp>
        <p:nvSpPr>
          <p:cNvPr id="3077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2" name="矩形 1"/>
          <p:cNvSpPr/>
          <p:nvPr/>
        </p:nvSpPr>
        <p:spPr>
          <a:xfrm>
            <a:off x="0" y="414908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0" i="1" dirty="0"/>
              <a:t>Institute of Software, School of Electronics Engineering and Computer Science,</a:t>
            </a:r>
          </a:p>
          <a:p>
            <a:pPr algn="ctr"/>
            <a:r>
              <a:rPr lang="en-US" altLang="zh-CN" sz="1600" b="0" i="1" dirty="0"/>
              <a:t>Peking University, Beijing 100871, </a:t>
            </a:r>
            <a:r>
              <a:rPr lang="en-US" altLang="zh-CN" sz="1600" b="0" i="1" dirty="0" smtClean="0"/>
              <a:t>China</a:t>
            </a:r>
          </a:p>
          <a:p>
            <a:pPr algn="ctr"/>
            <a:endParaRPr lang="en-US" altLang="zh-CN" sz="1600" b="0" i="1" kern="0" dirty="0"/>
          </a:p>
          <a:p>
            <a:pPr algn="ctr"/>
            <a:r>
              <a:rPr lang="en-US" altLang="zh-CN" sz="1600" b="0" kern="0" dirty="0" smtClean="0"/>
              <a:t>SEKE 2009</a:t>
            </a:r>
            <a:endParaRPr lang="zh-CN" altLang="en-US" sz="1600" b="0" kern="0" dirty="0"/>
          </a:p>
        </p:txBody>
      </p:sp>
      <p:sp>
        <p:nvSpPr>
          <p:cNvPr id="3" name="矩形 2"/>
          <p:cNvSpPr/>
          <p:nvPr/>
        </p:nvSpPr>
        <p:spPr>
          <a:xfrm>
            <a:off x="0" y="3564304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600" b="0" dirty="0"/>
              <a:t>Xiao-yang He, </a:t>
            </a:r>
            <a:r>
              <a:rPr lang="en-US" altLang="zh-CN" sz="1600" b="0" dirty="0" err="1"/>
              <a:t>Ya-sha</a:t>
            </a:r>
            <a:r>
              <a:rPr lang="en-US" altLang="zh-CN" sz="1600" b="0" dirty="0"/>
              <a:t> Wang, Jin-gang </a:t>
            </a:r>
            <a:r>
              <a:rPr lang="en-US" altLang="zh-CN" sz="1600" b="0" dirty="0" err="1"/>
              <a:t>Guo</a:t>
            </a:r>
            <a:r>
              <a:rPr lang="en-US" altLang="zh-CN" sz="1600" b="0" dirty="0"/>
              <a:t>, Wu Zhou, </a:t>
            </a:r>
            <a:r>
              <a:rPr lang="en-US" altLang="zh-CN" sz="1600" b="0" dirty="0" err="1"/>
              <a:t>Jia-kuan</a:t>
            </a:r>
            <a:r>
              <a:rPr lang="en-US" altLang="zh-CN" sz="1600" b="0" dirty="0"/>
              <a:t> Ma</a:t>
            </a:r>
            <a:endParaRPr lang="zh-CN" altLang="en-US" sz="1600" b="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400" b="0" dirty="0" smtClean="0"/>
              <a:t>Process Pattern Structure Tree(PPST)</a:t>
            </a:r>
            <a:endParaRPr lang="zh-CN" alt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PPST of Pattern “Feasibility Analysis”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05" y="2174488"/>
            <a:ext cx="8046274" cy="261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314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Introduction</a:t>
            </a:r>
            <a:endParaRPr lang="en-US" altLang="zh-CN" sz="22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representation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Process pattern application 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Process pattern approach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Change modes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Illustrating example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My research 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4661891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Process pattern approach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Input: source process (PS) and process pattern(PP)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Output: target process (PT)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158477" y="3140968"/>
            <a:ext cx="1511846" cy="93610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400" b="0" i="0" u="none" strike="noStrike" cap="none" normalizeH="0" baseline="0" dirty="0" smtClean="0">
                <a:ln>
                  <a:noFill/>
                </a:ln>
                <a:solidFill>
                  <a:srgbClr val="16388A"/>
                </a:solidFill>
                <a:effectLst/>
                <a:latin typeface="Arial" pitchFamily="34" charset="0"/>
                <a:ea typeface="黑体" pitchFamily="49" charset="-122"/>
              </a:rPr>
              <a:t>source</a:t>
            </a:r>
            <a:r>
              <a:rPr kumimoji="0" lang="en-US" altLang="zh-CN" sz="1400" b="0" i="0" u="none" strike="noStrike" cap="none" normalizeH="0" dirty="0" smtClean="0">
                <a:ln>
                  <a:noFill/>
                </a:ln>
                <a:solidFill>
                  <a:srgbClr val="16388A"/>
                </a:solidFill>
                <a:effectLst/>
                <a:latin typeface="Arial" pitchFamily="34" charset="0"/>
                <a:ea typeface="黑体" pitchFamily="49" charset="-122"/>
              </a:rPr>
              <a:t> process to  PST</a:t>
            </a:r>
            <a:endParaRPr kumimoji="0" lang="zh-CN" altLang="en-US" sz="1400" b="0" i="0" u="none" strike="noStrike" cap="none" normalizeH="0" baseline="0" dirty="0" smtClean="0">
              <a:ln>
                <a:noFill/>
              </a:ln>
              <a:solidFill>
                <a:srgbClr val="16388A"/>
              </a:solidFill>
              <a:effectLst/>
              <a:latin typeface="Arial" pitchFamily="34" charset="0"/>
              <a:ea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 bwMode="auto">
          <a:xfrm>
            <a:off x="6012482" y="3140968"/>
            <a:ext cx="1057884" cy="93610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400" b="0" dirty="0" smtClean="0">
                <a:latin typeface="Arial" pitchFamily="34" charset="0"/>
              </a:rPr>
              <a:t>simplify PST</a:t>
            </a:r>
            <a:endParaRPr kumimoji="0" lang="zh-CN" altLang="en-US" sz="1400" b="0" i="0" u="none" strike="noStrike" cap="none" normalizeH="0" baseline="0" dirty="0" smtClean="0">
              <a:ln>
                <a:noFill/>
              </a:ln>
              <a:solidFill>
                <a:srgbClr val="16388A"/>
              </a:solidFill>
              <a:effectLst/>
              <a:latin typeface="Arial" pitchFamily="34" charset="0"/>
              <a:ea typeface="黑体" pitchFamily="49" charset="-122"/>
            </a:endParaRPr>
          </a:p>
        </p:txBody>
      </p:sp>
      <p:sp>
        <p:nvSpPr>
          <p:cNvPr id="11" name="矩形 10"/>
          <p:cNvSpPr/>
          <p:nvPr/>
        </p:nvSpPr>
        <p:spPr bwMode="auto">
          <a:xfrm>
            <a:off x="4166089" y="3140968"/>
            <a:ext cx="1511846" cy="93610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400" b="0" dirty="0" smtClean="0">
                <a:latin typeface="Arial" pitchFamily="34" charset="0"/>
              </a:rPr>
              <a:t>weave process pattern to source process</a:t>
            </a:r>
            <a:endParaRPr kumimoji="0" lang="zh-CN" altLang="en-US" sz="1400" b="0" i="0" u="none" strike="noStrike" cap="none" normalizeH="0" baseline="0" dirty="0" smtClean="0">
              <a:ln>
                <a:noFill/>
              </a:ln>
              <a:solidFill>
                <a:srgbClr val="16388A"/>
              </a:solidFill>
              <a:effectLst/>
              <a:latin typeface="Arial" pitchFamily="34" charset="0"/>
              <a:ea typeface="黑体" pitchFamily="49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2063306" y="3140968"/>
            <a:ext cx="1664588" cy="93610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1400" b="0" dirty="0">
                <a:latin typeface="Arial" pitchFamily="34" charset="0"/>
              </a:rPr>
              <a:t>c</a:t>
            </a:r>
            <a:r>
              <a:rPr kumimoji="0" lang="en-US" altLang="zh-CN" sz="1400" b="0" i="0" u="none" strike="noStrike" cap="none" normalizeH="0" baseline="0" dirty="0" smtClean="0">
                <a:ln>
                  <a:noFill/>
                </a:ln>
                <a:solidFill>
                  <a:srgbClr val="16388A"/>
                </a:solidFill>
                <a:effectLst/>
                <a:latin typeface="Arial" pitchFamily="34" charset="0"/>
                <a:ea typeface="黑体" pitchFamily="49" charset="-122"/>
              </a:rPr>
              <a:t>ompare process pattern with source process</a:t>
            </a:r>
            <a:endParaRPr kumimoji="0" lang="zh-CN" altLang="en-US" sz="1400" b="0" i="0" u="none" strike="noStrike" cap="none" normalizeH="0" baseline="0" dirty="0" smtClean="0">
              <a:ln>
                <a:noFill/>
              </a:ln>
              <a:solidFill>
                <a:srgbClr val="16388A"/>
              </a:solidFill>
              <a:effectLst/>
              <a:latin typeface="Arial" pitchFamily="34" charset="0"/>
              <a:ea typeface="黑体" pitchFamily="49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7524328" y="3140968"/>
            <a:ext cx="1511846" cy="93610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400" b="0" i="0" u="none" strike="noStrike" cap="none" normalizeH="0" baseline="0" dirty="0" smtClean="0">
                <a:ln>
                  <a:noFill/>
                </a:ln>
                <a:solidFill>
                  <a:srgbClr val="16388A"/>
                </a:solidFill>
                <a:effectLst/>
                <a:latin typeface="Arial" pitchFamily="34" charset="0"/>
                <a:ea typeface="黑体" pitchFamily="49" charset="-122"/>
              </a:rPr>
              <a:t>PST to target process</a:t>
            </a:r>
            <a:endParaRPr kumimoji="0" lang="zh-CN" altLang="en-US" sz="1400" b="0" i="0" u="none" strike="noStrike" cap="none" normalizeH="0" baseline="0" dirty="0" smtClean="0">
              <a:ln>
                <a:noFill/>
              </a:ln>
              <a:solidFill>
                <a:srgbClr val="16388A"/>
              </a:solidFill>
              <a:effectLst/>
              <a:latin typeface="Arial" pitchFamily="34" charset="0"/>
              <a:ea typeface="黑体" pitchFamily="49" charset="-122"/>
            </a:endParaRPr>
          </a:p>
        </p:txBody>
      </p:sp>
      <p:cxnSp>
        <p:nvCxnSpPr>
          <p:cNvPr id="5" name="直接箭头连接符 4"/>
          <p:cNvCxnSpPr>
            <a:stCxn id="3" idx="3"/>
            <a:endCxn id="12" idx="1"/>
          </p:cNvCxnSpPr>
          <p:nvPr/>
        </p:nvCxnSpPr>
        <p:spPr bwMode="auto">
          <a:xfrm>
            <a:off x="1670323" y="3609020"/>
            <a:ext cx="392983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直接箭头连接符 15"/>
          <p:cNvCxnSpPr>
            <a:stCxn id="12" idx="3"/>
            <a:endCxn id="11" idx="1"/>
          </p:cNvCxnSpPr>
          <p:nvPr/>
        </p:nvCxnSpPr>
        <p:spPr bwMode="auto">
          <a:xfrm>
            <a:off x="3727894" y="3609020"/>
            <a:ext cx="438195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直接箭头连接符 18"/>
          <p:cNvCxnSpPr>
            <a:stCxn id="11" idx="3"/>
            <a:endCxn id="10" idx="1"/>
          </p:cNvCxnSpPr>
          <p:nvPr/>
        </p:nvCxnSpPr>
        <p:spPr bwMode="auto">
          <a:xfrm>
            <a:off x="5677935" y="3609020"/>
            <a:ext cx="334547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直接箭头连接符 22"/>
          <p:cNvCxnSpPr>
            <a:stCxn id="10" idx="3"/>
            <a:endCxn id="13" idx="1"/>
          </p:cNvCxnSpPr>
          <p:nvPr/>
        </p:nvCxnSpPr>
        <p:spPr bwMode="auto">
          <a:xfrm>
            <a:off x="7070366" y="3609020"/>
            <a:ext cx="453962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文本框 23"/>
          <p:cNvSpPr txBox="1"/>
          <p:nvPr/>
        </p:nvSpPr>
        <p:spPr>
          <a:xfrm>
            <a:off x="158477" y="4212628"/>
            <a:ext cx="15118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0" dirty="0" smtClean="0"/>
              <a:t>Phase 1</a:t>
            </a:r>
            <a:endParaRPr lang="zh-CN" altLang="en-US" sz="1400" b="0" dirty="0"/>
          </a:p>
        </p:txBody>
      </p:sp>
      <p:sp>
        <p:nvSpPr>
          <p:cNvPr id="27" name="文本框 26"/>
          <p:cNvSpPr txBox="1"/>
          <p:nvPr/>
        </p:nvSpPr>
        <p:spPr>
          <a:xfrm>
            <a:off x="2063306" y="4212627"/>
            <a:ext cx="1664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0" dirty="0" smtClean="0"/>
              <a:t>Phase 2</a:t>
            </a:r>
            <a:endParaRPr lang="zh-CN" altLang="en-US" sz="1400" b="0" dirty="0"/>
          </a:p>
        </p:txBody>
      </p:sp>
      <p:sp>
        <p:nvSpPr>
          <p:cNvPr id="28" name="文本框 27"/>
          <p:cNvSpPr txBox="1"/>
          <p:nvPr/>
        </p:nvSpPr>
        <p:spPr>
          <a:xfrm>
            <a:off x="4157899" y="4209651"/>
            <a:ext cx="15118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0" dirty="0" smtClean="0"/>
              <a:t>Phase 3</a:t>
            </a:r>
            <a:endParaRPr lang="zh-CN" altLang="en-US" sz="1400" b="0" dirty="0"/>
          </a:p>
        </p:txBody>
      </p:sp>
      <p:sp>
        <p:nvSpPr>
          <p:cNvPr id="29" name="文本框 28"/>
          <p:cNvSpPr txBox="1"/>
          <p:nvPr/>
        </p:nvSpPr>
        <p:spPr>
          <a:xfrm>
            <a:off x="5981162" y="4209651"/>
            <a:ext cx="1057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0" dirty="0" smtClean="0"/>
              <a:t>Phase 4</a:t>
            </a:r>
            <a:endParaRPr lang="zh-CN" altLang="en-US" sz="1400" b="0" dirty="0"/>
          </a:p>
        </p:txBody>
      </p:sp>
      <p:sp>
        <p:nvSpPr>
          <p:cNvPr id="30" name="文本框 29"/>
          <p:cNvSpPr txBox="1"/>
          <p:nvPr/>
        </p:nvSpPr>
        <p:spPr>
          <a:xfrm>
            <a:off x="7524328" y="4209651"/>
            <a:ext cx="15118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0" dirty="0" smtClean="0"/>
              <a:t>Phase 5</a:t>
            </a:r>
            <a:endParaRPr lang="zh-CN" altLang="en-US" sz="1400" b="0" dirty="0"/>
          </a:p>
        </p:txBody>
      </p:sp>
    </p:spTree>
    <p:extLst>
      <p:ext uri="{BB962C8B-B14F-4D97-AF65-F5344CB8AC3E}">
        <p14:creationId xmlns:p14="http://schemas.microsoft.com/office/powerpoint/2010/main" val="13620515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Process pattern approach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Phase 1: Parse source process to a Process Structure Tree(PST)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 smtClean="0">
                <a:solidFill>
                  <a:srgbClr val="304F97"/>
                </a:solidFill>
              </a:rPr>
              <a:t>PS is presented as a workflow graph.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 smtClean="0">
                <a:solidFill>
                  <a:srgbClr val="304F97"/>
                </a:solidFill>
              </a:rPr>
              <a:t>Parse workflow graph into PST is useful to simplify the complexity of process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Phase </a:t>
            </a:r>
            <a:r>
              <a:rPr lang="en-US" altLang="zh-CN" sz="2000" b="0" dirty="0" smtClean="0"/>
              <a:t>2: Compare process pattern with source process</a:t>
            </a: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8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 smtClean="0">
                <a:solidFill>
                  <a:srgbClr val="304F97"/>
                </a:solidFill>
              </a:rPr>
              <a:t>Establish a </a:t>
            </a:r>
            <a:r>
              <a:rPr lang="en-US" altLang="zh-CN" sz="1600" b="0" dirty="0" err="1" smtClean="0">
                <a:solidFill>
                  <a:srgbClr val="304F97"/>
                </a:solidFill>
              </a:rPr>
              <a:t>mappint</a:t>
            </a:r>
            <a:r>
              <a:rPr lang="en-US" altLang="zh-CN" sz="1600" b="0" dirty="0" smtClean="0">
                <a:solidFill>
                  <a:srgbClr val="304F97"/>
                </a:solidFill>
              </a:rPr>
              <a:t> between elements of process pattern and those of source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16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 smtClean="0">
                <a:solidFill>
                  <a:srgbClr val="304F97"/>
                </a:solidFill>
              </a:rPr>
              <a:t>To make a possible mapping, the </a:t>
            </a:r>
            <a:r>
              <a:rPr lang="en-US" altLang="zh-CN" sz="1600" b="0" dirty="0" smtClean="0">
                <a:solidFill>
                  <a:srgbClr val="FF0000"/>
                </a:solidFill>
              </a:rPr>
              <a:t>process developer </a:t>
            </a:r>
            <a:r>
              <a:rPr lang="en-US" altLang="zh-CN" sz="1600" b="0" dirty="0" smtClean="0">
                <a:solidFill>
                  <a:srgbClr val="304F97"/>
                </a:solidFill>
              </a:rPr>
              <a:t>is responsible for determining similar behaviors from both namespaces</a:t>
            </a:r>
            <a:endParaRPr lang="en-US" altLang="zh-CN" sz="16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614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Process pattern approach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Phase 3: Weave process pattern into source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 smtClean="0">
                <a:solidFill>
                  <a:srgbClr val="304F97"/>
                </a:solidFill>
              </a:rPr>
              <a:t>Seven change modes are discovered to how to change the process when pattern applied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Phase 4</a:t>
            </a:r>
            <a:r>
              <a:rPr lang="en-US" altLang="zh-CN" sz="2000" b="0" dirty="0" smtClean="0"/>
              <a:t>: Simplify PST</a:t>
            </a:r>
            <a:endParaRPr lang="en-US" altLang="zh-CN" sz="28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 smtClean="0">
                <a:solidFill>
                  <a:srgbClr val="304F97"/>
                </a:solidFill>
              </a:rPr>
              <a:t>Eliminate redundant nodes and edges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16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/>
              <a:t>Phase </a:t>
            </a:r>
            <a:r>
              <a:rPr lang="en-US" altLang="zh-CN" sz="2000" b="0" dirty="0" smtClean="0"/>
              <a:t>5: Restore PST to target process</a:t>
            </a:r>
            <a:endParaRPr lang="en-US" altLang="zh-CN" sz="28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 smtClean="0">
                <a:solidFill>
                  <a:srgbClr val="304F97"/>
                </a:solidFill>
              </a:rPr>
              <a:t>Preorder traverse the PST and convert it to a workflow graph of target process</a:t>
            </a:r>
            <a:endParaRPr lang="en-US" altLang="zh-CN" sz="16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r>
              <a:rPr lang="en-US" altLang="zh-CN" sz="2000" b="0" dirty="0" smtClean="0">
                <a:solidFill>
                  <a:srgbClr val="304F97"/>
                </a:solidFill>
              </a:rPr>
              <a:t>Phase 1 can be implemented based on existing research; Phase 2 can be solved by synonyms; Phase 4 and phase 5 is easy to handle.</a:t>
            </a:r>
          </a:p>
          <a:p>
            <a:endParaRPr lang="en-US" altLang="zh-CN" sz="2000" b="0" dirty="0">
              <a:solidFill>
                <a:srgbClr val="304F97"/>
              </a:solidFill>
            </a:endParaRPr>
          </a:p>
          <a:p>
            <a:r>
              <a:rPr lang="en-US" altLang="zh-CN" sz="2000" b="0" dirty="0" smtClean="0">
                <a:solidFill>
                  <a:srgbClr val="304F97"/>
                </a:solidFill>
              </a:rPr>
              <a:t>Phase 3 is the focal point 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051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Change Modes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419800"/>
            <a:ext cx="91439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PP: PST of process pattern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PS: PST of source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MN: set of nodes both in PS and PP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err="1" smtClean="0"/>
              <a:t>MinCommA</a:t>
            </a:r>
            <a:r>
              <a:rPr lang="en-US" altLang="zh-CN" sz="2000" b="0" dirty="0" smtClean="0"/>
              <a:t>(x, y, PS|PP): minimal common ancestor of x and y in PS or PP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err="1" smtClean="0"/>
              <a:t>MinCommTree</a:t>
            </a:r>
            <a:r>
              <a:rPr lang="en-US" altLang="zh-CN" sz="2000" b="0" dirty="0" smtClean="0"/>
              <a:t>(x, y, z, PS|PP): PS|PP’s minimal sub-tree which </a:t>
            </a:r>
            <a:r>
              <a:rPr lang="en-US" altLang="zh-CN" sz="2000" b="0" dirty="0" err="1" smtClean="0"/>
              <a:t>x,y,z</a:t>
            </a:r>
            <a:r>
              <a:rPr lang="en-US" altLang="zh-CN" sz="2000" b="0" dirty="0" smtClean="0"/>
              <a:t> belongs 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err="1" smtClean="0"/>
              <a:t>IsBrother</a:t>
            </a:r>
            <a:r>
              <a:rPr lang="en-US" altLang="zh-CN" sz="2000" b="0" dirty="0" smtClean="0"/>
              <a:t>(x, y, PS|PP) is used to judge whether y is x’s brother node in PS or PP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y &lt;&lt; x if node y is node x’s offspring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y is </a:t>
            </a:r>
            <a:r>
              <a:rPr lang="en-US" altLang="zh-CN" sz="2000" b="0" i="1" dirty="0" smtClean="0"/>
              <a:t>After</a:t>
            </a:r>
            <a:r>
              <a:rPr lang="en-US" altLang="zh-CN" sz="2000" b="0" dirty="0" smtClean="0"/>
              <a:t> x if node y is node x’s right brother. Conversely x is </a:t>
            </a:r>
            <a:r>
              <a:rPr lang="en-US" altLang="zh-CN" sz="2000" b="0" i="1" dirty="0" smtClean="0"/>
              <a:t>before</a:t>
            </a:r>
            <a:r>
              <a:rPr lang="en-US" altLang="zh-CN" sz="2000" b="0" dirty="0" smtClean="0"/>
              <a:t> 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34742769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Change Modes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419800"/>
            <a:ext cx="9143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K: node in PS is kept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R: node in PS is replaced by node in PP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/ : an impossible situation</a:t>
            </a: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564904"/>
            <a:ext cx="7560518" cy="328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8525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Change Modes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419800"/>
            <a:ext cx="91439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Mode 1: Disposition in couples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Context:  </a:t>
            </a:r>
            <a:r>
              <a:rPr lang="en-US" altLang="zh-CN" sz="1800" b="0" dirty="0" err="1" smtClean="0"/>
              <a:t>x,y</a:t>
            </a:r>
            <a:r>
              <a:rPr lang="en-US" altLang="zh-CN" sz="1800" b="0" dirty="0" err="1"/>
              <a:t>∈MN,IsBrother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x,y,PP</a:t>
            </a:r>
            <a:r>
              <a:rPr lang="en-US" altLang="zh-CN" sz="1800" b="0" dirty="0"/>
              <a:t>)==true AND(∄</a:t>
            </a:r>
            <a:r>
              <a:rPr lang="en-US" altLang="zh-CN" sz="1800" b="0" dirty="0" err="1"/>
              <a:t>z,z∈MN</a:t>
            </a:r>
            <a:r>
              <a:rPr lang="en-US" altLang="zh-CN" sz="1800" b="0" dirty="0"/>
              <a:t> AND </a:t>
            </a:r>
            <a:r>
              <a:rPr lang="en-US" altLang="zh-CN" sz="1800" b="0" dirty="0" err="1"/>
              <a:t>IsBrother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y,z,PP</a:t>
            </a:r>
            <a:r>
              <a:rPr lang="en-US" altLang="zh-CN" sz="1800" b="0" dirty="0"/>
              <a:t>)==true)AND (∄</a:t>
            </a:r>
            <a:r>
              <a:rPr lang="zh-CN" altLang="en-US" sz="1800" b="0" dirty="0"/>
              <a:t>𝑢</a:t>
            </a:r>
            <a:r>
              <a:rPr lang="en-US" altLang="zh-CN" sz="1800" b="0" dirty="0"/>
              <a:t>, </a:t>
            </a:r>
            <a:r>
              <a:rPr lang="zh-CN" altLang="en-US" sz="1800" b="0" dirty="0"/>
              <a:t>𝑢 ∈ 𝑀𝑁 </a:t>
            </a:r>
            <a:r>
              <a:rPr lang="en-US" altLang="zh-CN" sz="1800" b="0" dirty="0"/>
              <a:t>AND </a:t>
            </a:r>
            <a:r>
              <a:rPr lang="zh-CN" altLang="en-US" sz="1800" b="0" dirty="0"/>
              <a:t>𝑢 ∈ 𝑀𝑖𝑛𝐶𝑜𝑚𝑚𝑇𝑟𝑒𝑒 </a:t>
            </a:r>
            <a:r>
              <a:rPr lang="en-US" altLang="zh-CN" sz="1800" b="0" dirty="0"/>
              <a:t>(</a:t>
            </a:r>
            <a:r>
              <a:rPr lang="zh-CN" altLang="en-US" sz="1800" b="0" dirty="0"/>
              <a:t>𝑃𝑆</a:t>
            </a:r>
            <a:r>
              <a:rPr lang="en-US" altLang="zh-CN" sz="1800" b="0" dirty="0"/>
              <a:t>, </a:t>
            </a:r>
            <a:r>
              <a:rPr lang="zh-CN" altLang="en-US" sz="1800" b="0" dirty="0"/>
              <a:t>𝑥</a:t>
            </a:r>
            <a:r>
              <a:rPr lang="en-US" altLang="zh-CN" sz="1800" b="0" dirty="0"/>
              <a:t>, </a:t>
            </a:r>
            <a:r>
              <a:rPr lang="zh-CN" altLang="en-US" sz="1800" b="0" dirty="0"/>
              <a:t>𝑦</a:t>
            </a:r>
            <a:r>
              <a:rPr lang="en-US" altLang="zh-CN" sz="1800" b="0" dirty="0" smtClean="0"/>
              <a:t>))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Solution: </a:t>
            </a:r>
            <a:r>
              <a:rPr lang="en-US" altLang="zh-CN" sz="1800" b="0" dirty="0"/>
              <a:t>∄</a:t>
            </a:r>
            <a:r>
              <a:rPr lang="zh-CN" altLang="en-US" sz="1800" b="0" dirty="0"/>
              <a:t>𝑎</a:t>
            </a:r>
            <a:r>
              <a:rPr lang="en-US" altLang="zh-CN" sz="1800" b="0" dirty="0"/>
              <a:t>, </a:t>
            </a:r>
            <a:r>
              <a:rPr lang="zh-CN" altLang="en-US" sz="1800" b="0" dirty="0"/>
              <a:t>𝑎 ∈ 𝑅𝐴 </a:t>
            </a:r>
            <a:r>
              <a:rPr lang="en-US" altLang="zh-CN" sz="1800" b="0" dirty="0"/>
              <a:t>AND </a:t>
            </a:r>
            <a:r>
              <a:rPr lang="zh-CN" altLang="en-US" sz="1800" b="0" dirty="0"/>
              <a:t>𝑎 ∈ 𝑀𝑖𝑛𝐶𝑜𝑚𝑚𝑇𝑟𝑒𝑒 </a:t>
            </a:r>
            <a:r>
              <a:rPr lang="en-US" altLang="zh-CN" sz="1800" b="0" dirty="0"/>
              <a:t>(</a:t>
            </a:r>
            <a:r>
              <a:rPr lang="zh-CN" altLang="en-US" sz="1800" b="0" dirty="0"/>
              <a:t>𝑃𝑆</a:t>
            </a:r>
            <a:r>
              <a:rPr lang="en-US" altLang="zh-CN" sz="1800" b="0" dirty="0"/>
              <a:t>, </a:t>
            </a:r>
            <a:r>
              <a:rPr lang="zh-CN" altLang="en-US" sz="1800" b="0" dirty="0"/>
              <a:t>𝑥</a:t>
            </a:r>
            <a:r>
              <a:rPr lang="en-US" altLang="zh-CN" sz="1800" b="0" dirty="0"/>
              <a:t>, </a:t>
            </a:r>
            <a:r>
              <a:rPr lang="zh-CN" altLang="en-US" sz="1800" b="0" dirty="0"/>
              <a:t>𝑦</a:t>
            </a:r>
            <a:r>
              <a:rPr lang="en-US" altLang="zh-CN" sz="1800" b="0" dirty="0"/>
              <a:t>)</a:t>
            </a:r>
            <a:endParaRPr lang="en-US" altLang="zh-CN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1800" b="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2564904"/>
            <a:ext cx="3528392" cy="303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00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Change Modes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419800"/>
            <a:ext cx="914399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Mode 2: Order transposition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Context</a:t>
            </a:r>
            <a:r>
              <a:rPr lang="en-US" altLang="zh-CN" sz="1800" b="0" dirty="0"/>
              <a:t>:  </a:t>
            </a:r>
            <a:r>
              <a:rPr lang="en-US" altLang="zh-CN" sz="1800" b="0" dirty="0" err="1"/>
              <a:t>x,y∈MN,IsBrother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x,y,PP</a:t>
            </a:r>
            <a:r>
              <a:rPr lang="en-US" altLang="zh-CN" sz="1800" b="0" dirty="0"/>
              <a:t>)==true AND Parent(</a:t>
            </a:r>
            <a:r>
              <a:rPr lang="en-US" altLang="zh-CN" sz="1800" b="0" dirty="0" err="1"/>
              <a:t>PP,x</a:t>
            </a:r>
            <a:r>
              <a:rPr lang="en-US" altLang="zh-CN" sz="1800" b="0" dirty="0"/>
              <a:t>)==Sequence AND </a:t>
            </a:r>
            <a:r>
              <a:rPr lang="en-US" altLang="zh-CN" sz="1800" b="0" dirty="0" err="1"/>
              <a:t>MinCommA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x,y,PS</a:t>
            </a:r>
            <a:r>
              <a:rPr lang="en-US" altLang="zh-CN" sz="1800" b="0" dirty="0"/>
              <a:t>)==Sequence AND </a:t>
            </a:r>
            <a:r>
              <a:rPr lang="en-US" altLang="zh-CN" sz="1800" b="0" dirty="0" err="1"/>
              <a:t>IsBefore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x,y,PP</a:t>
            </a:r>
            <a:r>
              <a:rPr lang="en-US" altLang="zh-CN" sz="1800" b="0" dirty="0"/>
              <a:t>)==true AND </a:t>
            </a:r>
            <a:r>
              <a:rPr lang="en-US" altLang="zh-CN" sz="1800" b="0" dirty="0" err="1"/>
              <a:t>IsBefore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x,y,PS</a:t>
            </a:r>
            <a:r>
              <a:rPr lang="en-US" altLang="zh-CN" sz="1800" b="0" dirty="0"/>
              <a:t>)==false</a:t>
            </a:r>
            <a:endParaRPr lang="en-US" altLang="zh-CN" sz="18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Solution: </a:t>
            </a:r>
            <a:r>
              <a:rPr lang="en-US" altLang="zh-CN" sz="1800" b="0" dirty="0" smtClean="0"/>
              <a:t>Move y to the place of x’s right brother</a:t>
            </a:r>
            <a:endParaRPr lang="en-US" altLang="zh-CN" sz="18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1800" b="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26" y="3148814"/>
            <a:ext cx="6881380" cy="172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785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Change Modes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419800"/>
            <a:ext cx="914399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Mode 3</a:t>
            </a:r>
            <a:r>
              <a:rPr lang="en-US" altLang="zh-CN" sz="2000" b="0" dirty="0"/>
              <a:t>: Single node </a:t>
            </a:r>
            <a:r>
              <a:rPr lang="en-US" altLang="zh-CN" sz="2000" b="0" dirty="0" smtClean="0"/>
              <a:t>permutation</a:t>
            </a: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Context</a:t>
            </a:r>
            <a:r>
              <a:rPr lang="en-US" altLang="zh-CN" sz="1800" b="0" dirty="0"/>
              <a:t>:  </a:t>
            </a:r>
            <a:r>
              <a:rPr lang="en-US" altLang="zh-CN" sz="1800" b="0" dirty="0" err="1"/>
              <a:t>x∈MN</a:t>
            </a:r>
            <a:r>
              <a:rPr lang="en-US" altLang="zh-CN" sz="1800" b="0" dirty="0"/>
              <a:t>, Parent(</a:t>
            </a:r>
            <a:r>
              <a:rPr lang="en-US" altLang="zh-CN" sz="1800" b="0" dirty="0" err="1"/>
              <a:t>x,PP</a:t>
            </a:r>
            <a:r>
              <a:rPr lang="en-US" altLang="zh-CN" sz="1800" b="0" dirty="0"/>
              <a:t>)==(Choice OR Cycle) AND (</a:t>
            </a:r>
            <a:r>
              <a:rPr lang="en-US" altLang="zh-CN" sz="1800" b="0" dirty="0" err="1"/>
              <a:t>z,z∈MN</a:t>
            </a:r>
            <a:r>
              <a:rPr lang="en-US" altLang="zh-CN" sz="1800" b="0" dirty="0"/>
              <a:t> AND </a:t>
            </a:r>
            <a:r>
              <a:rPr lang="en-US" altLang="zh-CN" sz="1800" b="0" dirty="0" err="1"/>
              <a:t>IsBrother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x,z,PP</a:t>
            </a:r>
            <a:r>
              <a:rPr lang="en-US" altLang="zh-CN" sz="1800" b="0" dirty="0"/>
              <a:t>)==true) AND Parent(</a:t>
            </a:r>
            <a:r>
              <a:rPr lang="en-US" altLang="zh-CN" sz="1800" b="0" dirty="0" err="1"/>
              <a:t>x,PP</a:t>
            </a:r>
            <a:r>
              <a:rPr lang="en-US" altLang="zh-CN" sz="1800" b="0" dirty="0"/>
              <a:t>)≠ Parent(</a:t>
            </a:r>
            <a:r>
              <a:rPr lang="en-US" altLang="zh-CN" sz="1800" b="0" dirty="0" err="1"/>
              <a:t>x,PS</a:t>
            </a:r>
            <a:r>
              <a:rPr lang="en-US" altLang="zh-CN" sz="1800" b="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Solution: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28" y="2650906"/>
            <a:ext cx="5027832" cy="271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6393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Introduction</a:t>
            </a:r>
            <a:endParaRPr lang="en-US" altLang="zh-CN" sz="22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representation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application 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Process pattern approach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Change modes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Illustrating example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My research 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Change Modes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419800"/>
            <a:ext cx="91439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Mode 4: Parsing group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Context</a:t>
            </a:r>
            <a:r>
              <a:rPr lang="en-US" altLang="zh-CN" sz="1800" b="0" dirty="0"/>
              <a:t>:  </a:t>
            </a:r>
            <a:r>
              <a:rPr lang="en-US" altLang="zh-CN" sz="1800" b="0" dirty="0" err="1"/>
              <a:t>x,y∈MN</a:t>
            </a:r>
            <a:r>
              <a:rPr lang="en-US" altLang="zh-CN" sz="1800" b="0" dirty="0"/>
              <a:t>, </a:t>
            </a:r>
            <a:r>
              <a:rPr lang="en-US" altLang="zh-CN" sz="1800" b="0" dirty="0" err="1"/>
              <a:t>IsBrother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x,y,PP</a:t>
            </a:r>
            <a:r>
              <a:rPr lang="en-US" altLang="zh-CN" sz="1800" b="0" dirty="0"/>
              <a:t>)==true AND( ∃Z, Z ∈ </a:t>
            </a:r>
            <a:r>
              <a:rPr lang="zh-CN" altLang="en-US" sz="1800" b="0" dirty="0"/>
              <a:t>𝑀𝑁 </a:t>
            </a:r>
            <a:r>
              <a:rPr lang="en-US" altLang="zh-CN" sz="1800" b="0" dirty="0"/>
              <a:t>AND Z ∈</a:t>
            </a:r>
            <a:r>
              <a:rPr lang="zh-CN" altLang="en-US" sz="1800" b="0" dirty="0"/>
              <a:t>𝑀𝑖𝑛𝐶𝑜𝑚𝑚𝑇𝑟𝑒𝑒 </a:t>
            </a:r>
            <a:r>
              <a:rPr lang="en-US" altLang="zh-CN" sz="1800" b="0" dirty="0"/>
              <a:t>(</a:t>
            </a:r>
            <a:r>
              <a:rPr lang="zh-CN" altLang="en-US" sz="1800" b="0" dirty="0"/>
              <a:t>𝑃𝑆</a:t>
            </a:r>
            <a:r>
              <a:rPr lang="en-US" altLang="zh-CN" sz="1800" b="0" dirty="0"/>
              <a:t>, </a:t>
            </a:r>
            <a:r>
              <a:rPr lang="zh-CN" altLang="en-US" sz="1800" b="0" dirty="0"/>
              <a:t>𝑥</a:t>
            </a:r>
            <a:r>
              <a:rPr lang="en-US" altLang="zh-CN" sz="1800" b="0" dirty="0"/>
              <a:t>, </a:t>
            </a:r>
            <a:r>
              <a:rPr lang="zh-CN" altLang="en-US" sz="1800" b="0" dirty="0"/>
              <a:t>𝑦</a:t>
            </a:r>
            <a:r>
              <a:rPr lang="en-US" altLang="zh-CN" sz="1800" b="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Solution</a:t>
            </a:r>
            <a:r>
              <a:rPr lang="en-US" altLang="zh-CN" sz="1800" b="0" dirty="0" smtClean="0"/>
              <a:t>: m=</a:t>
            </a:r>
            <a:r>
              <a:rPr lang="en-US" altLang="zh-CN" sz="1800" b="0" dirty="0" err="1" smtClean="0"/>
              <a:t>MinCommA</a:t>
            </a:r>
            <a:r>
              <a:rPr lang="en-US" altLang="zh-CN" sz="1800" b="0" dirty="0" smtClean="0"/>
              <a:t>(</a:t>
            </a:r>
            <a:r>
              <a:rPr lang="en-US" altLang="zh-CN" sz="1800" b="0" dirty="0" err="1" smtClean="0"/>
              <a:t>x,y,PS</a:t>
            </a:r>
            <a:r>
              <a:rPr lang="en-US" altLang="zh-CN" sz="1800" b="0" dirty="0"/>
              <a:t>),n=</a:t>
            </a:r>
            <a:r>
              <a:rPr lang="en-US" altLang="zh-CN" sz="1800" b="0" dirty="0" err="1"/>
              <a:t>MinCommA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x,y,PP</a:t>
            </a:r>
            <a:r>
              <a:rPr lang="en-US" altLang="zh-CN" sz="1800" b="0" dirty="0"/>
              <a:t>),s=</a:t>
            </a:r>
            <a:r>
              <a:rPr lang="en-US" altLang="zh-CN" sz="1800" b="0" dirty="0" err="1"/>
              <a:t>MinCommA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x,z,PS</a:t>
            </a:r>
            <a:r>
              <a:rPr lang="en-US" altLang="zh-CN" sz="1800" b="0" dirty="0" smtClean="0"/>
              <a:t>), t=</a:t>
            </a:r>
            <a:r>
              <a:rPr lang="en-US" altLang="zh-CN" sz="1800" b="0" dirty="0" err="1" smtClean="0"/>
              <a:t>MinCommA</a:t>
            </a:r>
            <a:r>
              <a:rPr lang="en-US" altLang="zh-CN" sz="1800" b="0" dirty="0" smtClean="0"/>
              <a:t>(</a:t>
            </a:r>
            <a:r>
              <a:rPr lang="en-US" altLang="zh-CN" sz="1800" b="0" dirty="0" err="1" smtClean="0"/>
              <a:t>x,z,PP</a:t>
            </a:r>
            <a:r>
              <a:rPr lang="en-US" altLang="zh-CN" sz="1800" b="0" dirty="0"/>
              <a:t>),u=</a:t>
            </a:r>
            <a:r>
              <a:rPr lang="en-US" altLang="zh-CN" sz="1800" b="0" dirty="0" err="1"/>
              <a:t>MinCommA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y,z,PS</a:t>
            </a:r>
            <a:r>
              <a:rPr lang="en-US" altLang="zh-CN" sz="1800" b="0" dirty="0"/>
              <a:t>),v=</a:t>
            </a:r>
            <a:r>
              <a:rPr lang="en-US" altLang="zh-CN" sz="1800" b="0" dirty="0" err="1"/>
              <a:t>MinCommA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y,z,PP</a:t>
            </a:r>
            <a:r>
              <a:rPr lang="en-US" altLang="zh-CN" sz="1800" b="0" dirty="0"/>
              <a:t>)</a:t>
            </a:r>
            <a:endParaRPr lang="en-US" altLang="zh-CN" sz="1800" b="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69" y="2989460"/>
            <a:ext cx="4104456" cy="384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7177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Change Modes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419800"/>
            <a:ext cx="914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Mode 5</a:t>
            </a:r>
            <a:r>
              <a:rPr lang="en-US" altLang="zh-CN" sz="2000" b="0" dirty="0"/>
              <a:t>: Monolithic permutation</a:t>
            </a: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Context</a:t>
            </a:r>
            <a:r>
              <a:rPr lang="en-US" altLang="zh-CN" sz="1800" b="0" dirty="0"/>
              <a:t>:  </a:t>
            </a:r>
            <a:r>
              <a:rPr lang="en-US" altLang="zh-CN" sz="1800" b="0" dirty="0" err="1"/>
              <a:t>x,y,z∈MN</a:t>
            </a:r>
            <a:r>
              <a:rPr lang="zh-CN" altLang="en-US" sz="1800" b="0" dirty="0"/>
              <a:t>，</a:t>
            </a:r>
            <a:r>
              <a:rPr lang="en-US" altLang="zh-CN" sz="1800" b="0" dirty="0" err="1"/>
              <a:t>IsBrother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x,y,PP</a:t>
            </a:r>
            <a:r>
              <a:rPr lang="en-US" altLang="zh-CN" sz="1800" b="0" dirty="0"/>
              <a:t>/PS)==true AND </a:t>
            </a:r>
            <a:r>
              <a:rPr lang="en-US" altLang="zh-CN" sz="1800" b="0" dirty="0" err="1"/>
              <a:t>IsBrother</a:t>
            </a:r>
            <a:r>
              <a:rPr lang="en-US" altLang="zh-CN" sz="1800" b="0" dirty="0"/>
              <a:t>(</a:t>
            </a:r>
            <a:r>
              <a:rPr lang="en-US" altLang="zh-CN" sz="1800" b="0" dirty="0" err="1"/>
              <a:t>y,z,PP</a:t>
            </a:r>
            <a:r>
              <a:rPr lang="en-US" altLang="zh-CN" sz="1800" b="0" dirty="0"/>
              <a:t>/PS)==</a:t>
            </a:r>
            <a:r>
              <a:rPr lang="en-US" altLang="zh-CN" sz="1800" b="0" dirty="0" smtClean="0"/>
              <a:t>true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Solution</a:t>
            </a:r>
            <a:r>
              <a:rPr lang="en-US" altLang="zh-CN" sz="1800" b="0" dirty="0" smtClean="0"/>
              <a:t>:</a:t>
            </a:r>
            <a:endParaRPr lang="en-US" altLang="zh-CN" sz="1800" b="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77" y="2359408"/>
            <a:ext cx="4636223" cy="365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319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Change Modes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419800"/>
            <a:ext cx="9143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Mode 6</a:t>
            </a:r>
            <a:r>
              <a:rPr lang="en-US" altLang="zh-CN" sz="2000" b="0" dirty="0" smtClean="0"/>
              <a:t>: Add an activity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843784"/>
            <a:ext cx="6840438" cy="21389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9" y="4027001"/>
            <a:ext cx="4392488" cy="2691857"/>
          </a:xfrm>
          <a:prstGeom prst="rect">
            <a:avLst/>
          </a:prstGeom>
        </p:spPr>
      </p:pic>
      <p:sp>
        <p:nvSpPr>
          <p:cNvPr id="8" name="TextBox 1"/>
          <p:cNvSpPr txBox="1"/>
          <p:nvPr/>
        </p:nvSpPr>
        <p:spPr>
          <a:xfrm>
            <a:off x="-9615" y="2696526"/>
            <a:ext cx="1773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Sequence</a:t>
            </a:r>
            <a:endParaRPr lang="en-US" altLang="zh-CN" sz="2000" b="0" dirty="0" smtClean="0"/>
          </a:p>
        </p:txBody>
      </p:sp>
      <p:sp>
        <p:nvSpPr>
          <p:cNvPr id="9" name="TextBox 1"/>
          <p:cNvSpPr txBox="1"/>
          <p:nvPr/>
        </p:nvSpPr>
        <p:spPr>
          <a:xfrm>
            <a:off x="27748" y="4841725"/>
            <a:ext cx="1773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Choice or Parallel</a:t>
            </a:r>
            <a:endParaRPr lang="en-US" altLang="zh-CN" sz="2000" b="0" dirty="0" smtClean="0"/>
          </a:p>
        </p:txBody>
      </p:sp>
    </p:spTree>
    <p:extLst>
      <p:ext uri="{BB962C8B-B14F-4D97-AF65-F5344CB8AC3E}">
        <p14:creationId xmlns:p14="http://schemas.microsoft.com/office/powerpoint/2010/main" val="7386861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Change Modes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419800"/>
            <a:ext cx="91439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Mode 7</a:t>
            </a:r>
            <a:r>
              <a:rPr lang="en-US" altLang="zh-CN" sz="2000" b="0" dirty="0" smtClean="0"/>
              <a:t>: Delete an activity</a:t>
            </a: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Context</a:t>
            </a:r>
            <a:r>
              <a:rPr lang="en-US" altLang="zh-CN" sz="1800" b="0" dirty="0"/>
              <a:t>:  </a:t>
            </a:r>
            <a:r>
              <a:rPr lang="en-US" altLang="zh-CN" sz="1800" b="0" dirty="0" smtClean="0"/>
              <a:t>PP has a rule “Not require activity x”</a:t>
            </a:r>
            <a:endParaRPr lang="en-US" altLang="zh-CN" sz="18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800" b="0" dirty="0" smtClean="0"/>
              <a:t>Solution</a:t>
            </a:r>
            <a:r>
              <a:rPr lang="en-US" altLang="zh-CN" sz="1800" b="0" dirty="0" smtClean="0"/>
              <a:t>: Remove x if it exists in PS</a:t>
            </a:r>
            <a:endParaRPr lang="en-US" altLang="zh-CN" sz="1800" b="0" dirty="0" smtClean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195" y="2708920"/>
            <a:ext cx="546735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64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Introduction</a:t>
            </a:r>
            <a:endParaRPr lang="en-US" altLang="zh-CN" sz="22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representation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application 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Process pattern approach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Change modes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Illustrating example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My research 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15933528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Illustrating example</a:t>
            </a:r>
            <a:endParaRPr lang="zh-CN" altLang="en-US" sz="28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917" y="1358226"/>
            <a:ext cx="6120407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096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Illustrating example</a:t>
            </a:r>
            <a:endParaRPr lang="zh-CN" altLang="en-US" sz="28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47" y="1556792"/>
            <a:ext cx="4676006" cy="198344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47" y="4417698"/>
            <a:ext cx="5004048" cy="12943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775" y="3876599"/>
            <a:ext cx="4619625" cy="20193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7077" y="1954139"/>
            <a:ext cx="5074523" cy="133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530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Introduction</a:t>
            </a:r>
            <a:endParaRPr lang="en-US" altLang="zh-CN" sz="22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representation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application 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Process pattern approach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Change modes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Illustrating example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My research 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9092398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My research work</a:t>
            </a:r>
            <a:endParaRPr lang="zh-CN" altLang="en-US" sz="28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1268760"/>
            <a:ext cx="9039225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261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3563938" y="2636838"/>
            <a:ext cx="4679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/>
              <a:t>Q &amp; A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16746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Introduction</a:t>
            </a:r>
            <a:endParaRPr lang="en-US" altLang="zh-CN" sz="2200" b="0" dirty="0">
              <a:solidFill>
                <a:srgbClr val="FF0000"/>
              </a:solidFill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representation</a:t>
            </a:r>
            <a:endParaRPr lang="en-US" altLang="zh-CN" sz="2200" b="0" dirty="0" smtClean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application 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Process pattern approach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Change modes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Illustrating example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My research 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3782452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C:\Users\Jonathenzc-PC\AppData\Local\Microsoft\Windows\Temporary Internet Files\Content.IE5\3CDTXAM6\MC900434475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781300"/>
            <a:ext cx="3459162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Introduction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Defining a software process model is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time-consuming</a:t>
            </a:r>
            <a:r>
              <a:rPr lang="en-US" altLang="zh-CN" sz="2000" b="0" dirty="0" smtClean="0"/>
              <a:t>,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laborious</a:t>
            </a:r>
            <a:r>
              <a:rPr lang="en-US" altLang="zh-CN" sz="2000" b="0" dirty="0" smtClean="0"/>
              <a:t> and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knowledge-intensive.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However practitioners have already accumulated abundant process knowledge in various solutions.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If process developers’ knowledge can be reused into a similar context, defining a software process model will be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time-saving</a:t>
            </a:r>
            <a:r>
              <a:rPr lang="en-US" altLang="zh-CN" sz="2000" b="0" dirty="0" smtClean="0"/>
              <a:t> and </a:t>
            </a:r>
            <a:r>
              <a:rPr lang="en-US" altLang="zh-CN" sz="2000" b="0" dirty="0" smtClean="0">
                <a:solidFill>
                  <a:srgbClr val="FF0000"/>
                </a:solidFill>
              </a:rPr>
              <a:t>efficient</a:t>
            </a:r>
            <a:r>
              <a:rPr lang="en-US" altLang="zh-CN" sz="2000" b="0" dirty="0" smtClean="0"/>
              <a:t>.</a:t>
            </a:r>
            <a:endParaRPr lang="en-US" altLang="zh-CN" sz="20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0414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Introduction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1600" b="0" dirty="0" smtClean="0"/>
              <a:t>“</a:t>
            </a:r>
            <a:r>
              <a:rPr lang="zh-CN" altLang="en-US" sz="1600" b="0" dirty="0" smtClean="0"/>
              <a:t>项目对知识产权管理要求高</a:t>
            </a:r>
            <a:r>
              <a:rPr lang="en-US" altLang="zh-CN" sz="1600" b="0" dirty="0" smtClean="0"/>
              <a:t>(</a:t>
            </a:r>
            <a:r>
              <a:rPr lang="zh-CN" altLang="en-US" sz="1600" b="0" dirty="0" smtClean="0"/>
              <a:t>开源代码审查</a:t>
            </a:r>
            <a:r>
              <a:rPr lang="en-US" altLang="zh-CN" sz="1600" b="0" dirty="0" smtClean="0"/>
              <a:t>)</a:t>
            </a:r>
            <a:r>
              <a:rPr lang="zh-CN" altLang="en-US" sz="1600" b="0" dirty="0" smtClean="0"/>
              <a:t>、代码内在逻辑复杂</a:t>
            </a:r>
            <a:r>
              <a:rPr lang="en-US" altLang="zh-CN" sz="1600" b="0" dirty="0" smtClean="0"/>
              <a:t>(</a:t>
            </a:r>
            <a:r>
              <a:rPr lang="zh-CN" altLang="en-US" sz="1600" b="0" dirty="0" smtClean="0"/>
              <a:t>文档优先</a:t>
            </a:r>
            <a:r>
              <a:rPr lang="en-US" altLang="zh-CN" sz="1600" b="0" dirty="0" smtClean="0"/>
              <a:t>)</a:t>
            </a:r>
            <a:r>
              <a:rPr lang="zh-CN" altLang="en-US" sz="1600" b="0" dirty="0" smtClean="0"/>
              <a:t>以及需求易变</a:t>
            </a:r>
            <a:r>
              <a:rPr lang="en-US" altLang="zh-CN" sz="1600" b="0" dirty="0" smtClean="0"/>
              <a:t>(</a:t>
            </a:r>
            <a:r>
              <a:rPr lang="zh-CN" altLang="en-US" sz="1600" b="0" dirty="0" smtClean="0"/>
              <a:t>持续集成</a:t>
            </a:r>
            <a:r>
              <a:rPr lang="en-US" altLang="zh-CN" sz="1600" b="0" dirty="0" smtClean="0"/>
              <a:t>)”</a:t>
            </a:r>
            <a:endParaRPr lang="en-US" altLang="zh-CN" sz="16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1600" b="0" dirty="0" smtClean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1600" b="0" dirty="0" smtClean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67" y="2035003"/>
            <a:ext cx="8352606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91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26987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3200" dirty="0"/>
              <a:t> Outline</a:t>
            </a:r>
            <a:endParaRPr lang="zh-CN" altLang="en-US" sz="3200" dirty="0"/>
          </a:p>
        </p:txBody>
      </p:sp>
      <p:sp>
        <p:nvSpPr>
          <p:cNvPr id="4100" name="TextBox 3"/>
          <p:cNvSpPr txBox="1">
            <a:spLocks noChangeArrowheads="1"/>
          </p:cNvSpPr>
          <p:nvPr/>
        </p:nvSpPr>
        <p:spPr bwMode="auto">
          <a:xfrm>
            <a:off x="914400" y="1420813"/>
            <a:ext cx="8229600" cy="447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Introduction</a:t>
            </a:r>
            <a:endParaRPr lang="en-US" altLang="zh-CN" sz="2200" b="0" dirty="0"/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>
                <a:solidFill>
                  <a:srgbClr val="FF0000"/>
                </a:solidFill>
              </a:rPr>
              <a:t>Process pattern representation</a:t>
            </a:r>
            <a:endParaRPr lang="en-US" altLang="zh-CN" sz="2200" b="0" dirty="0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Process pattern application 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Process pattern approach</a:t>
            </a:r>
          </a:p>
          <a:p>
            <a:pPr lvl="1"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1800" b="0" dirty="0" smtClean="0"/>
              <a:t>Change modes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Illustrating example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r>
              <a:rPr lang="en-US" altLang="zh-CN" sz="2200" b="0" dirty="0" smtClean="0"/>
              <a:t>My research approach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l"/>
            </a:pPr>
            <a:endParaRPr lang="en-US" altLang="zh-CN" sz="2200" b="0" dirty="0" smtClean="0"/>
          </a:p>
          <a:p>
            <a:pPr marL="0" indent="0" eaLnBrk="1" hangingPunct="1">
              <a:lnSpc>
                <a:spcPct val="150000"/>
              </a:lnSpc>
            </a:pPr>
            <a:endParaRPr lang="en-US" altLang="zh-CN" sz="2200" b="0" dirty="0" smtClean="0"/>
          </a:p>
        </p:txBody>
      </p:sp>
    </p:spTree>
    <p:extLst>
      <p:ext uri="{BB962C8B-B14F-4D97-AF65-F5344CB8AC3E}">
        <p14:creationId xmlns:p14="http://schemas.microsoft.com/office/powerpoint/2010/main" val="22842822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Process pattern representation</a:t>
            </a:r>
            <a:endParaRPr lang="zh-CN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3 basic elements: problem, context, solution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2132856"/>
            <a:ext cx="5832648" cy="380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514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800" b="0" dirty="0" smtClean="0"/>
              <a:t>Process pattern model</a:t>
            </a:r>
            <a:endParaRPr lang="zh-CN" altLang="en-US" sz="28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35" y="1735713"/>
            <a:ext cx="4745963" cy="309634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378" y="1772816"/>
            <a:ext cx="2000250" cy="9144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508104" y="2759086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 smtClean="0"/>
              <a:t>Cycle</a:t>
            </a:r>
            <a:endParaRPr lang="zh-CN" altLang="en-US" sz="2000" b="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6987" y="1872613"/>
            <a:ext cx="1914525" cy="8763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394678" y="2759086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 smtClean="0"/>
              <a:t>Choice</a:t>
            </a:r>
            <a:endParaRPr lang="zh-CN" altLang="en-US" sz="2000" b="0" dirty="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12378" y="3450573"/>
            <a:ext cx="2057400" cy="5334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8424" y="3283885"/>
            <a:ext cx="1771650" cy="86677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268412" y="4075294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 smtClean="0"/>
              <a:t>Sequence</a:t>
            </a:r>
            <a:endParaRPr lang="zh-CN" altLang="en-US" sz="2000" b="0" dirty="0"/>
          </a:p>
        </p:txBody>
      </p:sp>
      <p:sp>
        <p:nvSpPr>
          <p:cNvPr id="13" name="文本框 12"/>
          <p:cNvSpPr txBox="1"/>
          <p:nvPr/>
        </p:nvSpPr>
        <p:spPr>
          <a:xfrm>
            <a:off x="7394678" y="4115281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0" dirty="0" smtClean="0"/>
              <a:t>Parallel</a:t>
            </a:r>
            <a:endParaRPr lang="zh-CN" alt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9895572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页脚占位符 3"/>
          <p:cNvSpPr txBox="1">
            <a:spLocks/>
          </p:cNvSpPr>
          <p:nvPr/>
        </p:nvSpPr>
        <p:spPr bwMode="auto">
          <a:xfrm>
            <a:off x="914400" y="6172200"/>
            <a:ext cx="3962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800"/>
              <a:t>made by Zhang, Cheng</a:t>
            </a:r>
            <a:endParaRPr lang="zh-CN" altLang="en-US" sz="800"/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323850" y="835025"/>
            <a:ext cx="88201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1pPr>
            <a:lvl2pPr marL="742950" indent="-28575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2pPr>
            <a:lvl3pPr marL="11430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3pPr>
            <a:lvl4pPr marL="16002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4pPr>
            <a:lvl5pPr marL="2057400" indent="-228600" eaLnBrk="0" hangingPunct="0"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rgbClr val="16388A"/>
                </a:solidFill>
                <a:latin typeface="Arial" charset="0"/>
                <a:ea typeface="黑体" pitchFamily="49" charset="-122"/>
              </a:defRPr>
            </a:lvl9pPr>
          </a:lstStyle>
          <a:p>
            <a:pPr eaLnBrk="1" hangingPunct="1"/>
            <a:r>
              <a:rPr lang="en-US" altLang="zh-CN" sz="2400" b="0" dirty="0" smtClean="0"/>
              <a:t>Process Pattern Structure Tree(PPST)</a:t>
            </a:r>
            <a:endParaRPr lang="zh-CN" alt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302942" y="1419800"/>
            <a:ext cx="884105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/>
              <a:t>The </a:t>
            </a:r>
            <a:r>
              <a:rPr lang="en-US" altLang="zh-CN" sz="2000" b="0" i="1" dirty="0" err="1" smtClean="0"/>
              <a:t>ExecutableNode</a:t>
            </a:r>
            <a:r>
              <a:rPr lang="en-US" altLang="zh-CN" sz="2000" b="0" dirty="0" smtClean="0"/>
              <a:t> set is presented by a tree structure called PPST.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 b="0" dirty="0" smtClean="0">
              <a:solidFill>
                <a:srgbClr val="304F97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b="0" dirty="0" smtClean="0">
                <a:solidFill>
                  <a:srgbClr val="304F97"/>
                </a:solidFill>
              </a:rPr>
              <a:t>Each leaf node in PPST is an </a:t>
            </a:r>
            <a:r>
              <a:rPr lang="en-US" altLang="zh-CN" sz="2000" b="0" i="1" dirty="0" smtClean="0">
                <a:solidFill>
                  <a:srgbClr val="304F97"/>
                </a:solidFill>
              </a:rPr>
              <a:t>Activity;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Every sub-tree is a </a:t>
            </a:r>
            <a:r>
              <a:rPr lang="en-US" altLang="zh-CN" sz="2000" b="0" i="1" dirty="0" err="1" smtClean="0">
                <a:solidFill>
                  <a:srgbClr val="304F97"/>
                </a:solidFill>
              </a:rPr>
              <a:t>StructuredActivity</a:t>
            </a:r>
            <a:r>
              <a:rPr lang="en-US" altLang="zh-CN" sz="2000" b="0" i="1" dirty="0" smtClean="0">
                <a:solidFill>
                  <a:srgbClr val="304F97"/>
                </a:solidFill>
              </a:rPr>
              <a:t>;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The root node of sub-tree is the </a:t>
            </a:r>
            <a:r>
              <a:rPr lang="en-US" altLang="zh-CN" sz="2000" b="0" i="1" dirty="0" err="1" smtClean="0">
                <a:solidFill>
                  <a:srgbClr val="304F97"/>
                </a:solidFill>
              </a:rPr>
              <a:t>StructureActivity</a:t>
            </a:r>
            <a:r>
              <a:rPr lang="en-US" altLang="zh-CN" sz="2000" b="0" i="1" dirty="0" smtClean="0">
                <a:solidFill>
                  <a:srgbClr val="304F97"/>
                </a:solidFill>
              </a:rPr>
              <a:t>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type(Sequence, Parallel, Choice, Cycle or And which is represented with symbol        </a:t>
            </a:r>
            <a:r>
              <a:rPr lang="en-US" altLang="zh-CN" sz="2000" b="0" dirty="0">
                <a:solidFill>
                  <a:srgbClr val="304F97"/>
                </a:solidFill>
              </a:rPr>
              <a:t> </a:t>
            </a:r>
            <a:r>
              <a:rPr lang="en-US" altLang="zh-CN" sz="2000" b="0" dirty="0" smtClean="0">
                <a:solidFill>
                  <a:srgbClr val="304F97"/>
                </a:solidFill>
              </a:rPr>
              <a:t>                    </a:t>
            </a:r>
            <a:endParaRPr lang="en-US" altLang="zh-CN" sz="2000" b="0" dirty="0" smtClean="0">
              <a:solidFill>
                <a:srgbClr val="304F97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6747" y="3298320"/>
            <a:ext cx="381750" cy="371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8581" y="3294769"/>
            <a:ext cx="381750" cy="371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0416" y="3332981"/>
            <a:ext cx="381750" cy="3718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8007" y="3298320"/>
            <a:ext cx="619125" cy="6000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6073" y="3313875"/>
            <a:ext cx="381750" cy="3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75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自定义设计方案">
  <a:themeElements>
    <a:clrScheme name="1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定义设计方案">
      <a:majorFont>
        <a:latin typeface="Arial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1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自定义设计方案">
  <a:themeElements>
    <a:clrScheme name="2_自定义设计方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自定义设计方案">
      <a:majorFont>
        <a:latin typeface="Arial"/>
        <a:ea typeface="黑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sz="4800" b="1" i="0" u="none" strike="noStrike" cap="none" normalizeH="0" baseline="0" smtClean="0">
            <a:ln>
              <a:noFill/>
            </a:ln>
            <a:solidFill>
              <a:srgbClr val="16388A"/>
            </a:solidFill>
            <a:effectLst/>
            <a:latin typeface="Arial" pitchFamily="34" charset="0"/>
            <a:ea typeface="黑体" pitchFamily="49" charset="-122"/>
          </a:defRPr>
        </a:defPPr>
      </a:lstStyle>
    </a:lnDef>
  </a:objectDefaults>
  <a:extraClrSchemeLst>
    <a:extraClrScheme>
      <a:clrScheme name="2_自定义设计方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自定义设计方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自定义设计方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8037</TotalTime>
  <Pages>0</Pages>
  <Words>1409</Words>
  <Characters>0</Characters>
  <Application>Microsoft Office PowerPoint</Application>
  <DocSecurity>0</DocSecurity>
  <PresentationFormat>全屏显示(4:3)</PresentationFormat>
  <Lines>0</Lines>
  <Paragraphs>247</Paragraphs>
  <Slides>30</Slides>
  <Notes>28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30</vt:i4>
      </vt:variant>
    </vt:vector>
  </HeadingPairs>
  <TitlesOfParts>
    <vt:vector size="38" baseType="lpstr">
      <vt:lpstr>黑体</vt:lpstr>
      <vt:lpstr>宋体</vt:lpstr>
      <vt:lpstr>微软雅黑</vt:lpstr>
      <vt:lpstr>Arial</vt:lpstr>
      <vt:lpstr>Calibri</vt:lpstr>
      <vt:lpstr>Wingdings</vt:lpstr>
      <vt:lpstr>1_自定义设计方案</vt:lpstr>
      <vt:lpstr>2_自定义设计方案</vt:lpstr>
      <vt:lpstr>Weaving Process Patterns into Software Process Models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张程</cp:lastModifiedBy>
  <cp:revision>1927</cp:revision>
  <cp:lastPrinted>1899-12-30T00:00:00Z</cp:lastPrinted>
  <dcterms:created xsi:type="dcterms:W3CDTF">2010-12-07T13:16:01Z</dcterms:created>
  <dcterms:modified xsi:type="dcterms:W3CDTF">2015-11-25T13:51:41Z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2052-6.6.0.2461</vt:lpwstr>
  </property>
</Properties>
</file>