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ED9C7-2CD6-4966-B500-F10B1F25195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C2556-1912-41B2-9BEF-B3EA033322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37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Lemmatization </a:t>
            </a:r>
            <a:r>
              <a:rPr lang="zh-CN" altLang="en-US" dirty="0" smtClean="0"/>
              <a:t>词形还原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2556-1912-41B2-9BEF-B3EA033322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11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5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5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78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45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6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30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1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90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59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65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17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44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56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32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61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969AF-A408-4C62-9938-06501DDA021B}" type="datetimeFigureOut">
              <a:rPr lang="zh-CN" altLang="en-US" smtClean="0"/>
              <a:t>2015/12/19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BD3C64-26E4-4040-8CF2-34A501479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70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07067" y="1981453"/>
            <a:ext cx="7766936" cy="1646302"/>
          </a:xfrm>
        </p:spPr>
        <p:txBody>
          <a:bodyPr/>
          <a:lstStyle/>
          <a:p>
            <a:pPr algn="ctr"/>
            <a:r>
              <a:rPr lang="en-US" altLang="zh-CN" sz="3200" dirty="0"/>
              <a:t>Semantic Analysis and Effort Estimation based on Software </a:t>
            </a:r>
            <a:r>
              <a:rPr lang="en-US" altLang="zh-CN" sz="3200" dirty="0" smtClean="0"/>
              <a:t>Requirement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2800" dirty="0" smtClean="0"/>
              <a:t>Zhou Yang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1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44704" y="3138985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Thanks</a:t>
            </a:r>
            <a:endParaRPr lang="zh-CN" alt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092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Very few effort estimation methods based on requirement text</a:t>
            </a:r>
            <a:endParaRPr lang="zh-CN" altLang="en-US" dirty="0"/>
          </a:p>
          <a:p>
            <a:r>
              <a:rPr lang="en-US" altLang="zh-CN" dirty="0" smtClean="0"/>
              <a:t>IBM’s request for </a:t>
            </a:r>
            <a:r>
              <a:rPr lang="en-US" altLang="zh-CN" dirty="0"/>
              <a:t>estimation </a:t>
            </a:r>
            <a:r>
              <a:rPr lang="en-US" altLang="zh-CN" dirty="0" smtClean="0"/>
              <a:t>in Agile </a:t>
            </a:r>
            <a:r>
              <a:rPr lang="en-US" altLang="zh-CN" dirty="0"/>
              <a:t>Development </a:t>
            </a:r>
            <a:r>
              <a:rPr lang="en-US" altLang="zh-CN" dirty="0" smtClean="0"/>
              <a:t>Processes</a:t>
            </a:r>
          </a:p>
          <a:p>
            <a:endParaRPr lang="en-US" altLang="zh-CN" dirty="0"/>
          </a:p>
          <a:p>
            <a:r>
              <a:rPr lang="en-US" altLang="zh-CN" dirty="0" smtClean="0"/>
              <a:t>Related work</a:t>
            </a:r>
          </a:p>
          <a:p>
            <a:pPr lvl="1"/>
            <a:r>
              <a:rPr lang="en-US" altLang="zh-CN" dirty="0"/>
              <a:t>Towards Approximating COSMIC Functional Size </a:t>
            </a:r>
            <a:r>
              <a:rPr lang="en-US" altLang="zh-CN" dirty="0" smtClean="0"/>
              <a:t>from User </a:t>
            </a:r>
            <a:r>
              <a:rPr lang="en-US" altLang="zh-CN" dirty="0"/>
              <a:t>Requirements in Agile Development </a:t>
            </a:r>
            <a:r>
              <a:rPr lang="en-US" altLang="zh-CN" dirty="0" smtClean="0"/>
              <a:t>Processes Using </a:t>
            </a:r>
            <a:r>
              <a:rPr lang="en-US" altLang="zh-CN" dirty="0"/>
              <a:t>Text </a:t>
            </a:r>
            <a:r>
              <a:rPr lang="en-US" altLang="zh-CN" dirty="0" smtClean="0"/>
              <a:t>Mining (Lexical Analysis)</a:t>
            </a:r>
          </a:p>
          <a:p>
            <a:pPr lvl="1"/>
            <a:r>
              <a:rPr lang="en-US" altLang="zh-CN" dirty="0"/>
              <a:t>Parsing Software Requirements </a:t>
            </a:r>
            <a:r>
              <a:rPr lang="en-US" altLang="zh-CN" dirty="0" smtClean="0"/>
              <a:t>with an </a:t>
            </a:r>
            <a:r>
              <a:rPr lang="en-US" altLang="zh-CN" dirty="0"/>
              <a:t>Ontology-based Semantic Role </a:t>
            </a:r>
            <a:r>
              <a:rPr lang="en-US" altLang="zh-CN" dirty="0" smtClean="0"/>
              <a:t>Labeler    (No Estimation)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86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Extract information by Semantic Role Labeling</a:t>
            </a:r>
          </a:p>
          <a:p>
            <a:endParaRPr lang="en-US" altLang="zh-CN" dirty="0"/>
          </a:p>
          <a:p>
            <a:r>
              <a:rPr lang="en-US" altLang="zh-CN" dirty="0" smtClean="0"/>
              <a:t>Estimate Story Point </a:t>
            </a:r>
            <a:r>
              <a:rPr lang="en-US" altLang="zh-CN" dirty="0"/>
              <a:t>by Neural </a:t>
            </a:r>
            <a:r>
              <a:rPr lang="en-US" altLang="zh-CN" dirty="0" smtClean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33143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Extract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2160589"/>
            <a:ext cx="4058439" cy="3880773"/>
          </a:xfrm>
        </p:spPr>
        <p:txBody>
          <a:bodyPr/>
          <a:lstStyle/>
          <a:p>
            <a:r>
              <a:rPr lang="en-US" altLang="zh-CN" dirty="0" smtClean="0"/>
              <a:t>Requirement Feature Tuple</a:t>
            </a:r>
          </a:p>
          <a:p>
            <a:pPr lvl="1"/>
            <a:r>
              <a:rPr lang="en-US" altLang="zh-CN" dirty="0" smtClean="0"/>
              <a:t>Actor</a:t>
            </a:r>
          </a:p>
          <a:p>
            <a:pPr lvl="1"/>
            <a:r>
              <a:rPr lang="en-US" altLang="zh-CN" dirty="0" smtClean="0"/>
              <a:t>Action</a:t>
            </a:r>
          </a:p>
          <a:p>
            <a:pPr lvl="1"/>
            <a:r>
              <a:rPr lang="en-US" altLang="zh-CN" dirty="0" smtClean="0"/>
              <a:t>Object</a:t>
            </a:r>
          </a:p>
          <a:p>
            <a:pPr lvl="1"/>
            <a:r>
              <a:rPr lang="en-US" altLang="zh-CN" dirty="0" smtClean="0"/>
              <a:t>Action Property</a:t>
            </a:r>
          </a:p>
          <a:p>
            <a:pPr lvl="1"/>
            <a:r>
              <a:rPr lang="en-US" altLang="zh-CN" dirty="0" smtClean="0"/>
              <a:t>Condition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735773" y="2160588"/>
            <a:ext cx="45382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I-O-B Representation</a:t>
            </a:r>
            <a:endParaRPr lang="en-US" altLang="zh-CN" dirty="0" smtClean="0"/>
          </a:p>
          <a:p>
            <a:pPr lvl="1"/>
            <a:r>
              <a:rPr lang="en-US" altLang="zh-CN" dirty="0"/>
              <a:t>I </a:t>
            </a:r>
            <a:r>
              <a:rPr lang="en-US" altLang="zh-CN" dirty="0" smtClean="0"/>
              <a:t>– Denotes </a:t>
            </a:r>
            <a:r>
              <a:rPr lang="en-US" altLang="zh-CN" dirty="0"/>
              <a:t>token inside of a </a:t>
            </a:r>
            <a:r>
              <a:rPr lang="en-US" altLang="zh-CN" dirty="0" smtClean="0"/>
              <a:t>chunk</a:t>
            </a:r>
          </a:p>
          <a:p>
            <a:pPr lvl="1"/>
            <a:r>
              <a:rPr lang="en-US" altLang="zh-CN" dirty="0"/>
              <a:t>O </a:t>
            </a:r>
            <a:r>
              <a:rPr lang="en-US" altLang="zh-CN" dirty="0" smtClean="0"/>
              <a:t>– Denotes </a:t>
            </a:r>
            <a:r>
              <a:rPr lang="en-US" altLang="zh-CN" dirty="0"/>
              <a:t>tokens outside of a </a:t>
            </a:r>
            <a:r>
              <a:rPr lang="en-US" altLang="zh-CN" dirty="0" smtClean="0"/>
              <a:t>chunk</a:t>
            </a:r>
          </a:p>
          <a:p>
            <a:pPr lvl="1"/>
            <a:r>
              <a:rPr lang="en-US" altLang="zh-CN" dirty="0" smtClean="0"/>
              <a:t>B – Denotes </a:t>
            </a:r>
            <a:r>
              <a:rPr lang="en-US" altLang="zh-CN" dirty="0"/>
              <a:t>token a the beginning of a chunk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345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Extract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Example: </a:t>
            </a:r>
            <a:r>
              <a:rPr lang="en-US" altLang="zh-CN" dirty="0" err="1"/>
              <a:t>CoachMe</a:t>
            </a:r>
            <a:endParaRPr lang="en-US" altLang="zh-CN" dirty="0" smtClean="0"/>
          </a:p>
          <a:p>
            <a:pPr lvl="1"/>
            <a:r>
              <a:rPr lang="en-US" altLang="zh-CN" dirty="0"/>
              <a:t>As a coach/</a:t>
            </a:r>
            <a:r>
              <a:rPr lang="en-US" altLang="zh-CN" dirty="0" err="1"/>
              <a:t>coachee</a:t>
            </a:r>
            <a:r>
              <a:rPr lang="en-US" altLang="zh-CN" dirty="0"/>
              <a:t> I can login the </a:t>
            </a:r>
            <a:r>
              <a:rPr lang="en-US" altLang="zh-CN" dirty="0" smtClean="0"/>
              <a:t>app </a:t>
            </a:r>
            <a:r>
              <a:rPr lang="en-US" altLang="zh-CN" dirty="0"/>
              <a:t>with intranet Id and password</a:t>
            </a:r>
            <a:r>
              <a:rPr lang="en-US" altLang="zh-CN" dirty="0" smtClean="0"/>
              <a:t>. </a:t>
            </a:r>
          </a:p>
          <a:p>
            <a:pPr lvl="1"/>
            <a:r>
              <a:rPr lang="en-US" altLang="zh-CN" dirty="0" smtClean="0"/>
              <a:t>Actor: </a:t>
            </a:r>
            <a:r>
              <a:rPr lang="en-US" altLang="zh-CN" dirty="0"/>
              <a:t>coach/</a:t>
            </a:r>
            <a:r>
              <a:rPr lang="en-US" altLang="zh-CN" dirty="0" err="1"/>
              <a:t>coachee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Action: </a:t>
            </a:r>
            <a:r>
              <a:rPr lang="en-US" altLang="zh-CN" dirty="0"/>
              <a:t>login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Object: </a:t>
            </a:r>
            <a:r>
              <a:rPr lang="en-US" altLang="zh-CN" dirty="0"/>
              <a:t>the </a:t>
            </a:r>
            <a:r>
              <a:rPr lang="en-US" altLang="zh-CN" dirty="0" smtClean="0"/>
              <a:t>app </a:t>
            </a:r>
          </a:p>
          <a:p>
            <a:pPr lvl="1"/>
            <a:r>
              <a:rPr lang="en-US" altLang="zh-CN" dirty="0" smtClean="0"/>
              <a:t>Action Property: </a:t>
            </a:r>
            <a:r>
              <a:rPr lang="en-US" altLang="zh-CN" dirty="0"/>
              <a:t>with intranet Id and password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Condition: None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822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Extract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</a:p>
          <a:p>
            <a:pPr lvl="1"/>
            <a:r>
              <a:rPr lang="en-US" altLang="zh-CN" dirty="0"/>
              <a:t>Conditional Random Field (CRF)</a:t>
            </a:r>
          </a:p>
          <a:p>
            <a:pPr lvl="1"/>
            <a:r>
              <a:rPr lang="en-US" altLang="zh-CN" dirty="0"/>
              <a:t>Tool: CRF++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Challenge</a:t>
            </a:r>
          </a:p>
          <a:p>
            <a:pPr lvl="1"/>
            <a:r>
              <a:rPr lang="en-US" altLang="zh-CN" dirty="0" smtClean="0"/>
              <a:t>Ambiguity of Natural Language</a:t>
            </a:r>
          </a:p>
          <a:p>
            <a:pPr lvl="1"/>
            <a:r>
              <a:rPr lang="en-US" altLang="zh-CN" dirty="0" smtClean="0"/>
              <a:t>Clause</a:t>
            </a:r>
          </a:p>
        </p:txBody>
      </p:sp>
    </p:spTree>
    <p:extLst>
      <p:ext uri="{BB962C8B-B14F-4D97-AF65-F5344CB8AC3E}">
        <p14:creationId xmlns:p14="http://schemas.microsoft.com/office/powerpoint/2010/main" val="25897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Estimate Story Point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Feature Representation</a:t>
            </a:r>
          </a:p>
          <a:p>
            <a:pPr lvl="1"/>
            <a:r>
              <a:rPr lang="en-US" altLang="zh-CN" dirty="0" smtClean="0"/>
              <a:t>Lemmatization</a:t>
            </a:r>
          </a:p>
          <a:p>
            <a:pPr lvl="1"/>
            <a:r>
              <a:rPr lang="en-US" altLang="zh-CN" dirty="0" smtClean="0"/>
              <a:t>Distributed representations of words in a vector space</a:t>
            </a:r>
          </a:p>
          <a:p>
            <a:pPr lvl="1"/>
            <a:r>
              <a:rPr lang="en-US" altLang="zh-CN" dirty="0" smtClean="0"/>
              <a:t>Tool: Word2vec</a:t>
            </a:r>
          </a:p>
        </p:txBody>
      </p:sp>
    </p:spTree>
    <p:extLst>
      <p:ext uri="{BB962C8B-B14F-4D97-AF65-F5344CB8AC3E}">
        <p14:creationId xmlns:p14="http://schemas.microsoft.com/office/powerpoint/2010/main" val="21458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Estimate Story Point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</a:p>
          <a:p>
            <a:pPr lvl="1"/>
            <a:r>
              <a:rPr lang="en-US" altLang="zh-CN" dirty="0" smtClean="0"/>
              <a:t>Use Recursive </a:t>
            </a:r>
            <a:r>
              <a:rPr lang="en-US" altLang="zh-CN" dirty="0"/>
              <a:t>Neural Network</a:t>
            </a:r>
          </a:p>
          <a:p>
            <a:pPr lvl="1"/>
            <a:r>
              <a:rPr lang="en-US" altLang="zh-CN" dirty="0"/>
              <a:t>Composite vectors of one feature to a vector by parsing tree</a:t>
            </a:r>
          </a:p>
          <a:p>
            <a:pPr lvl="1"/>
            <a:r>
              <a:rPr lang="en-US" altLang="zh-CN" dirty="0" smtClean="0"/>
              <a:t>Classify Story Point: </a:t>
            </a:r>
            <a:r>
              <a:rPr lang="en-US" altLang="zh-CN" dirty="0"/>
              <a:t>1, 2, 3, 5, 8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Challenge</a:t>
            </a:r>
          </a:p>
          <a:p>
            <a:pPr lvl="1"/>
            <a:r>
              <a:rPr lang="en-US" altLang="zh-CN" dirty="0"/>
              <a:t>L</a:t>
            </a:r>
            <a:r>
              <a:rPr lang="en-US" altLang="zh-CN" dirty="0" smtClean="0"/>
              <a:t>imited data</a:t>
            </a:r>
          </a:p>
          <a:p>
            <a:pPr lvl="1"/>
            <a:r>
              <a:rPr lang="en-US" altLang="zh-CN" dirty="0" smtClean="0"/>
              <a:t>Accuracy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716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Expected Result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Learn NLP</a:t>
            </a:r>
          </a:p>
          <a:p>
            <a:r>
              <a:rPr lang="en-US" altLang="zh-CN" dirty="0" smtClean="0"/>
              <a:t>Learn Neural Network</a:t>
            </a:r>
          </a:p>
          <a:p>
            <a:r>
              <a:rPr lang="en-US" altLang="zh-CN" dirty="0"/>
              <a:t>Complete </a:t>
            </a:r>
            <a:r>
              <a:rPr lang="en-US" altLang="zh-CN" dirty="0" smtClean="0"/>
              <a:t>my graduation project</a:t>
            </a:r>
          </a:p>
          <a:p>
            <a:r>
              <a:rPr lang="en-US" altLang="zh-CN" dirty="0" smtClean="0"/>
              <a:t>Prepare for graduate study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44880435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248</Words>
  <Application>Microsoft Office PowerPoint</Application>
  <PresentationFormat>宽屏</PresentationFormat>
  <Paragraphs>62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方正姚体</vt:lpstr>
      <vt:lpstr>华文新魏</vt:lpstr>
      <vt:lpstr>宋体</vt:lpstr>
      <vt:lpstr>Arial</vt:lpstr>
      <vt:lpstr>Calibri</vt:lpstr>
      <vt:lpstr>Trebuchet MS</vt:lpstr>
      <vt:lpstr>Wingdings 3</vt:lpstr>
      <vt:lpstr>平面</vt:lpstr>
      <vt:lpstr>Semantic Analysis and Effort Estimation based on Software Requirement</vt:lpstr>
      <vt:lpstr>Background</vt:lpstr>
      <vt:lpstr>My Work</vt:lpstr>
      <vt:lpstr>Extract Information</vt:lpstr>
      <vt:lpstr>Extract Information</vt:lpstr>
      <vt:lpstr>Extract Information</vt:lpstr>
      <vt:lpstr>Estimate Story Point</vt:lpstr>
      <vt:lpstr>Estimate Story Point</vt:lpstr>
      <vt:lpstr>Expected Result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Analysis and Effort Estimation based on Software Requirement</dc:title>
  <dc:creator>Administrator</dc:creator>
  <cp:lastModifiedBy>Administrator</cp:lastModifiedBy>
  <cp:revision>55</cp:revision>
  <dcterms:created xsi:type="dcterms:W3CDTF">2015-12-18T07:04:35Z</dcterms:created>
  <dcterms:modified xsi:type="dcterms:W3CDTF">2015-12-19T03:46:09Z</dcterms:modified>
</cp:coreProperties>
</file>