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  <p:sldMasterId id="2147483705" r:id="rId4"/>
    <p:sldMasterId id="2147483717" r:id="rId5"/>
    <p:sldMasterId id="2147483729" r:id="rId6"/>
    <p:sldMasterId id="2147483741" r:id="rId7"/>
  </p:sldMasterIdLst>
  <p:notesMasterIdLst>
    <p:notesMasterId r:id="rId33"/>
  </p:notesMasterIdLst>
  <p:sldIdLst>
    <p:sldId id="256" r:id="rId8"/>
    <p:sldId id="260" r:id="rId9"/>
    <p:sldId id="258" r:id="rId10"/>
    <p:sldId id="259" r:id="rId11"/>
    <p:sldId id="261" r:id="rId12"/>
    <p:sldId id="281" r:id="rId13"/>
    <p:sldId id="262" r:id="rId14"/>
    <p:sldId id="285" r:id="rId15"/>
    <p:sldId id="286" r:id="rId16"/>
    <p:sldId id="287" r:id="rId17"/>
    <p:sldId id="292" r:id="rId18"/>
    <p:sldId id="264" r:id="rId19"/>
    <p:sldId id="288" r:id="rId20"/>
    <p:sldId id="268" r:id="rId21"/>
    <p:sldId id="289" r:id="rId22"/>
    <p:sldId id="270" r:id="rId23"/>
    <p:sldId id="293" r:id="rId24"/>
    <p:sldId id="294" r:id="rId25"/>
    <p:sldId id="274" r:id="rId26"/>
    <p:sldId id="290" r:id="rId27"/>
    <p:sldId id="276" r:id="rId28"/>
    <p:sldId id="277" r:id="rId29"/>
    <p:sldId id="278" r:id="rId30"/>
    <p:sldId id="279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04" autoAdjust="0"/>
  </p:normalViewPr>
  <p:slideViewPr>
    <p:cSldViewPr snapToGrid="0" snapToObjects="1">
      <p:cViewPr varScale="1">
        <p:scale>
          <a:sx n="85" d="100"/>
          <a:sy n="85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3946-4B6F-9145-A14A-2A616A5BCD2E}" type="datetimeFigureOut">
              <a:rPr kumimoji="1" lang="zh-CN" altLang="en-US" smtClean="0"/>
              <a:t>16/4/10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47CD-63BE-7B4C-A577-67010306A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581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用于构建模型的训练数据，通常是从版本追踪系统中抽取。首先由开发人员</a:t>
            </a:r>
            <a:r>
              <a:rPr kumimoji="1" lang="en-US" altLang="zh-CN" dirty="0" smtClean="0"/>
              <a:t>report</a:t>
            </a:r>
            <a:r>
              <a:rPr kumimoji="1" lang="zh-CN" altLang="en-US" dirty="0" smtClean="0"/>
              <a:t>一个</a:t>
            </a:r>
            <a:r>
              <a:rPr kumimoji="1" lang="en-US" altLang="zh-CN" dirty="0" smtClean="0"/>
              <a:t>bug</a:t>
            </a:r>
            <a:r>
              <a:rPr kumimoji="1" lang="zh-CN" altLang="en-US" dirty="0" smtClean="0"/>
              <a:t>，然后会有相应的人员</a:t>
            </a:r>
            <a:r>
              <a:rPr kumimoji="1" lang="en-US" altLang="zh-CN" dirty="0" smtClean="0"/>
              <a:t>fix</a:t>
            </a:r>
            <a:r>
              <a:rPr kumimoji="1" lang="zh-CN" altLang="en-US" dirty="0" smtClean="0"/>
              <a:t>。完成了这样一个过程后，在</a:t>
            </a:r>
            <a:r>
              <a:rPr kumimoji="1" lang="en-US" altLang="zh-CN" dirty="0" smtClean="0"/>
              <a:t>data extraction</a:t>
            </a:r>
            <a:r>
              <a:rPr kumimoji="1" lang="zh-CN" altLang="en-US" dirty="0" smtClean="0"/>
              <a:t>的过程中，会认为这个模块是有缺陷的。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在</a:t>
            </a:r>
            <a:r>
              <a:rPr kumimoji="1" lang="en-US" altLang="zh-CN" dirty="0" smtClean="0"/>
              <a:t>issue</a:t>
            </a:r>
            <a:r>
              <a:rPr kumimoji="1" lang="zh-CN" altLang="en-US" dirty="0" smtClean="0"/>
              <a:t>追踪系统中，通常存在误报和漏报的情况。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早在</a:t>
            </a:r>
            <a:r>
              <a:rPr kumimoji="1" lang="en-US" altLang="zh-CN" dirty="0" smtClean="0"/>
              <a:t>2008</a:t>
            </a:r>
            <a:r>
              <a:rPr kumimoji="1" lang="zh-CN" altLang="en-US" dirty="0" smtClean="0"/>
              <a:t>年，就有学者提出。。。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037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4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RQ3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–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mislabelling</a:t>
            </a:r>
            <a:r>
              <a:rPr kumimoji="1" lang="zh-CN" altLang="en-US" dirty="0" smtClean="0"/>
              <a:t> 对模型的分类能力是如何影响的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47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Link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issue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reports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changes.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318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解决数据右倾斜的问题：大数据集中分布在一定范围内值较低的部分。 </a:t>
            </a:r>
            <a:endParaRPr kumimoji="1" lang="en-US" altLang="zh-CN" dirty="0" smtClean="0"/>
          </a:p>
          <a:p>
            <a:r>
              <a:rPr kumimoji="1" lang="zh-CN" altLang="en-US" dirty="0" smtClean="0"/>
              <a:t>对于</a:t>
            </a:r>
            <a:r>
              <a:rPr kumimoji="1" lang="en-US" altLang="zh-CN" dirty="0" smtClean="0"/>
              <a:t>right-skew</a:t>
            </a:r>
            <a:r>
              <a:rPr kumimoji="1" lang="zh-CN" altLang="en-US" dirty="0" smtClean="0"/>
              <a:t>的数据集，推荐使用</a:t>
            </a:r>
            <a:r>
              <a:rPr kumimoji="1" lang="en-US" altLang="zh-CN" dirty="0" smtClean="0"/>
              <a:t>bootstrap</a:t>
            </a:r>
            <a:r>
              <a:rPr kumimoji="1" lang="zh-CN" altLang="en-US" dirty="0" smtClean="0"/>
              <a:t>：对原始样本进行有放回抽样；每抽样一次，构建一个分类模型；最后对</a:t>
            </a:r>
            <a:r>
              <a:rPr kumimoji="1" lang="en-US" altLang="zh-CN" dirty="0" smtClean="0"/>
              <a:t>n</a:t>
            </a:r>
            <a:r>
              <a:rPr kumimoji="1" lang="zh-CN" altLang="en-US" dirty="0" smtClean="0"/>
              <a:t>各分类模型构建一个生成模型。</a:t>
            </a:r>
            <a:r>
              <a:rPr kumimoji="1" lang="en-US" altLang="zh-CN" dirty="0" smtClean="0"/>
              <a:t>RF</a:t>
            </a:r>
            <a:r>
              <a:rPr kumimoji="1" lang="zh-CN" altLang="en-US" dirty="0" smtClean="0"/>
              <a:t>就是典型的一种。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因为值比较小，</a:t>
            </a:r>
            <a:r>
              <a:rPr kumimoji="1" lang="en-US" altLang="zh-CN" dirty="0" smtClean="0"/>
              <a:t>Log</a:t>
            </a:r>
            <a:r>
              <a:rPr kumimoji="1" lang="zh-CN" altLang="en-US" dirty="0" smtClean="0"/>
              <a:t>转换</a:t>
            </a:r>
            <a:endParaRPr kumimoji="1" lang="en-US" altLang="zh-CN" dirty="0" smtClean="0"/>
          </a:p>
          <a:p>
            <a:r>
              <a:rPr kumimoji="1" lang="zh-CN" altLang="en-US" dirty="0" smtClean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为剔除冗余</a:t>
            </a:r>
            <a:r>
              <a:rPr kumimoji="1" lang="en-US" altLang="zh-CN" dirty="0" smtClean="0"/>
              <a:t>metric</a:t>
            </a:r>
            <a:r>
              <a:rPr kumimoji="1" lang="zh-CN" altLang="en-US" dirty="0" smtClean="0"/>
              <a:t>，常见做法是</a:t>
            </a:r>
            <a:r>
              <a:rPr kumimoji="1" lang="en-US" altLang="zh-CN" dirty="0" smtClean="0"/>
              <a:t>Pearson</a:t>
            </a:r>
            <a:r>
              <a:rPr kumimoji="1" lang="zh-CN" altLang="en-US" dirty="0" smtClean="0"/>
              <a:t>或</a:t>
            </a:r>
            <a:r>
              <a:rPr kumimoji="1" lang="en-US" altLang="zh-CN" dirty="0" smtClean="0"/>
              <a:t>Spearman</a:t>
            </a:r>
            <a:r>
              <a:rPr kumimoji="1" lang="zh-CN" altLang="en-US" dirty="0" smtClean="0"/>
              <a:t>相关系数。但作者提出这不能全面的分析</a:t>
            </a:r>
            <a:r>
              <a:rPr kumimoji="1" lang="en-US" altLang="zh-CN" dirty="0" smtClean="0"/>
              <a:t>metric</a:t>
            </a:r>
            <a:r>
              <a:rPr kumimoji="1" lang="zh-CN" altLang="en-US" dirty="0" smtClean="0"/>
              <a:t>之间的影响，故而采用</a:t>
            </a:r>
            <a:r>
              <a:rPr kumimoji="1" lang="en-US" altLang="zh-CN" dirty="0" smtClean="0"/>
              <a:t>R</a:t>
            </a:r>
            <a:r>
              <a:rPr kumimoji="1" lang="zh-CN" altLang="en-US" dirty="0" smtClean="0"/>
              <a:t>方值的方法，对每一个</a:t>
            </a:r>
            <a:r>
              <a:rPr kumimoji="1" lang="en-US" altLang="zh-CN" dirty="0" err="1" smtClean="0"/>
              <a:t>metic</a:t>
            </a:r>
            <a:r>
              <a:rPr kumimoji="1" lang="zh-CN" altLang="en-US" dirty="0" smtClean="0"/>
              <a:t>来判断别的</a:t>
            </a:r>
            <a:r>
              <a:rPr kumimoji="1" lang="en-US" altLang="zh-CN" dirty="0" smtClean="0"/>
              <a:t>metrics</a:t>
            </a:r>
            <a:r>
              <a:rPr kumimoji="1" lang="zh-CN" altLang="en-US" dirty="0" smtClean="0"/>
              <a:t>是否能很好地解释这个</a:t>
            </a:r>
            <a:r>
              <a:rPr kumimoji="1" lang="en-US" altLang="zh-CN" dirty="0" smtClean="0"/>
              <a:t>metric</a:t>
            </a:r>
            <a:r>
              <a:rPr kumimoji="1" lang="zh-CN" altLang="en-US" dirty="0" smtClean="0"/>
              <a:t>；如果能，则剔除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300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kumimoji="1" lang="zh-CN" altLang="en-US" dirty="0" smtClean="0"/>
              <a:t>构建模型预测那些被误分类为有缺陷的模块</a:t>
            </a:r>
            <a:endParaRPr kumimoji="1" lang="en-US" altLang="zh-CN" dirty="0" smtClean="0"/>
          </a:p>
          <a:p>
            <a:pPr marL="228600" indent="-228600">
              <a:buAutoNum type="alphaLcPeriod"/>
            </a:pPr>
            <a:r>
              <a:rPr kumimoji="1" lang="zh-CN" altLang="en-US" dirty="0" smtClean="0"/>
              <a:t>构建模型预测那些。。。。。。干净的模块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将预测结果与随机猜测比较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419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419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2.</a:t>
            </a:r>
            <a:r>
              <a:rPr kumimoji="1" lang="zh-CN" altLang="en-US" dirty="0" smtClean="0"/>
              <a:t>随机噪声数据集：包含与实际噪声数据集同等比例的误分类的数据，但是这些误分类数据是随机选择的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152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对于这三种类型数据集，分别训练出一个预测模型，最后来比较它们的性能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247CD-63BE-7B4C-A577-67010306A72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881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54928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3568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4529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4287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1945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89029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77221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6988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水印)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6381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80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8184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92827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29140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53687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17149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80300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67014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077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76543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21246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45413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9970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29311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60929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78614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41835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48701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9562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水印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60151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6141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76198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43109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40337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68735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66427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12054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19539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9523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60284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00650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43999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3009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75682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132972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23524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53691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78365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3779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14026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62119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986649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04541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46638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C0F6-39E9-2A42-AC98-EE2ED80FEE80}" type="datetimeFigureOut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51C3-CCF6-8541-A291-E5E4D8BE03E4}" type="slidenum">
              <a:rPr kumimoji="1"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0494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42606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0717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94555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959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272305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1740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10840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09555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604262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29490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6413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4C0F6-39E9-2A42-AC98-EE2ED80FEE8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16/4/10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42B51C3-CCF6-8541-A291-E5E4D8BE03E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‹#›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211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4C0F6-39E9-2A42-AC98-EE2ED80FEE8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16/4/10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42B51C3-CCF6-8541-A291-E5E4D8BE03E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‹#›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9801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4C0F6-39E9-2A42-AC98-EE2ED80FEE8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16/4/10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42B51C3-CCF6-8541-A291-E5E4D8BE03E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‹#›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7387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4C0F6-39E9-2A42-AC98-EE2ED80FEE8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16/4/10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42B51C3-CCF6-8541-A291-E5E4D8BE03E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‹#›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90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4C0F6-39E9-2A42-AC98-EE2ED80FEE8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16/4/10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42B51C3-CCF6-8541-A291-E5E4D8BE03E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/>
              <a:t>‹#›</a:t>
            </a:fld>
            <a:endParaRPr kumimoji="1" lang="zh-CN" altLang="en-US" smtClean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598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66C0-3903-4256-B4FC-643102B27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16/4/10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0F26-C853-4AE9-885F-85823D18F1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3013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9800" y="2090423"/>
            <a:ext cx="6477000" cy="1914144"/>
          </a:xfrm>
        </p:spPr>
        <p:txBody>
          <a:bodyPr/>
          <a:lstStyle/>
          <a:p>
            <a:r>
              <a:rPr kumimoji="1" lang="en-US" altLang="zh-CN" sz="3600" dirty="0"/>
              <a:t>The Impact of </a:t>
            </a:r>
            <a:r>
              <a:rPr kumimoji="1" lang="en-US" altLang="zh-CN" sz="3600" dirty="0" smtClean="0"/>
              <a:t>Mislabeling </a:t>
            </a:r>
            <a:r>
              <a:rPr kumimoji="1" lang="en-US" altLang="zh-CN" sz="3600" dirty="0"/>
              <a:t>on the Performance and Interpretation of Defect Prediction </a:t>
            </a:r>
            <a:r>
              <a:rPr kumimoji="1" lang="en-US" altLang="zh-CN" sz="3600" dirty="0" smtClean="0"/>
              <a:t>Models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[</a:t>
            </a:r>
            <a:r>
              <a:rPr kumimoji="1" lang="en-US" altLang="zh-CN" sz="3600" b="1" i="1" dirty="0"/>
              <a:t>ICSE’15</a:t>
            </a:r>
            <a:r>
              <a:rPr kumimoji="1" lang="en-US" altLang="zh-CN" sz="3600" dirty="0" smtClean="0"/>
              <a:t>]</a:t>
            </a:r>
            <a:endParaRPr kumimoji="1" lang="zh-CN" altLang="en-US" sz="2800" b="1" i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09800" y="4332988"/>
            <a:ext cx="6477000" cy="1174088"/>
          </a:xfrm>
        </p:spPr>
        <p:txBody>
          <a:bodyPr>
            <a:noAutofit/>
          </a:bodyPr>
          <a:lstStyle/>
          <a:p>
            <a:r>
              <a:rPr lang="en-US" altLang="zh-CN" sz="2000" dirty="0" err="1"/>
              <a:t>Chakkrit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Tantithamthavorn</a:t>
            </a:r>
            <a:r>
              <a:rPr lang="en-US" altLang="zh-CN" sz="2000" dirty="0"/>
              <a:t>†, Shane McIntosh‡, Ahmed E. Hassan‡, </a:t>
            </a:r>
            <a:r>
              <a:rPr lang="en-US" altLang="zh-CN" sz="2000" dirty="0" err="1"/>
              <a:t>Akinori</a:t>
            </a:r>
            <a:r>
              <a:rPr lang="en-US" altLang="zh-CN" sz="2000" dirty="0"/>
              <a:t> Ihara†, Kenichi Matsumoto†</a:t>
            </a:r>
          </a:p>
          <a:p>
            <a:r>
              <a:rPr lang="en-US" altLang="zh-CN" sz="2000" i="1" dirty="0"/>
              <a:t>† Graduate School of Information Science, Nara Institute of Science and Technology, Japan</a:t>
            </a:r>
            <a:r>
              <a:rPr lang="en-US" altLang="zh-CN" sz="1600" dirty="0"/>
              <a:t>.</a:t>
            </a:r>
          </a:p>
          <a:p>
            <a:r>
              <a:rPr lang="en-US" altLang="zh-CN" sz="2000" i="1" dirty="0" smtClean="0"/>
              <a:t>‡ </a:t>
            </a:r>
            <a:r>
              <a:rPr lang="en-US" altLang="zh-CN" sz="2000" i="1" dirty="0"/>
              <a:t>School of Computing, Queen’s University, Canada</a:t>
            </a:r>
            <a:r>
              <a:rPr lang="en-US" altLang="zh-CN" sz="1600" dirty="0" smtClean="0"/>
              <a:t>.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64380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46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To Address RQ1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750320"/>
            <a:ext cx="9144000" cy="5107680"/>
          </a:xfrm>
        </p:spPr>
        <p:txBody>
          <a:bodyPr/>
          <a:lstStyle/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 2 types of mislabeling models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 issue reports that were incorrectly labeled as defects (false positives)</a:t>
            </a:r>
          </a:p>
          <a:p>
            <a:pPr marL="971550" lvl="1" indent="-514350" algn="l">
              <a:buFont typeface="Wingdings" charset="2"/>
              <a:buAutoNum type="alphaLcPeriod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 issue reports that should have been labeled as defects, but were not (false negatives)</a:t>
            </a:r>
          </a:p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with Random Guessing.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1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46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Factor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</a:t>
            </a:r>
            <a:r>
              <a:rPr kumimoji="1" lang="en-US" altLang="zh-CN" dirty="0" smtClean="0">
                <a:solidFill>
                  <a:schemeClr val="bg1"/>
                </a:solidFill>
              </a:rPr>
              <a:t>sed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To Address RQ1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"/>
          <a:stretch/>
        </p:blipFill>
        <p:spPr>
          <a:xfrm>
            <a:off x="1977464" y="1585846"/>
            <a:ext cx="4970183" cy="52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5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46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Mislabeling is Non-random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750320"/>
            <a:ext cx="9144000" cy="5107680"/>
          </a:xfrm>
        </p:spPr>
        <p:txBody>
          <a:bodyPr/>
          <a:lstStyle/>
          <a:p>
            <a:pPr marL="514350" indent="-514350" algn="l">
              <a:buFont typeface="Wingdings" charset="2"/>
              <a:buAutoNum type="circleNumWdBlackPlain"/>
            </a:pP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内容占位符 6"/>
          <p:cNvPicPr>
            <a:picLocks noChangeAspect="1"/>
          </p:cNvPicPr>
          <p:nvPr/>
        </p:nvPicPr>
        <p:blipFill>
          <a:blip r:embed="rId2"/>
          <a:srcRect l="-24925" r="-24925"/>
          <a:stretch>
            <a:fillRect/>
          </a:stretch>
        </p:blipFill>
        <p:spPr>
          <a:xfrm>
            <a:off x="-1138108" y="1735138"/>
            <a:ext cx="6660685" cy="40560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10" y="1735138"/>
            <a:ext cx="4753090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3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46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Generating 3 Types of Samples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750320"/>
            <a:ext cx="9144000" cy="5107680"/>
          </a:xfrm>
        </p:spPr>
        <p:txBody>
          <a:bodyPr/>
          <a:lstStyle/>
          <a:p>
            <a:pPr marL="514350" indent="-514350" algn="l">
              <a:buFont typeface="Wingdings" charset="2"/>
              <a:buAutoNum type="circleNumWdBlackPlain"/>
            </a:pPr>
            <a:r>
              <a:rPr kumimoji="1" lang="zh-CN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Realistic noisy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dataset – contain mislabeled issue reports </a:t>
            </a:r>
          </a:p>
          <a:p>
            <a:pPr marL="514350" indent="-514350" algn="l">
              <a:buFont typeface="Wingdings" charset="2"/>
              <a:buAutoNum type="circleNumWdBlackPlain"/>
            </a:pPr>
            <a:r>
              <a:rPr kumimoji="1" lang="zh-CN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 noisy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dataset – contain the same proportion of </a:t>
            </a:r>
            <a:r>
              <a:rPr kumimoji="1"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mislabelled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issue reports as contained in the realistic noisy dataset, however the </a:t>
            </a:r>
            <a:r>
              <a:rPr kumimoji="1"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mislabelled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issue reports are selected at random</a:t>
            </a:r>
          </a:p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datasets - contain no </a:t>
            </a:r>
            <a:r>
              <a:rPr kumimoji="1"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mislabelled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issues</a:t>
            </a:r>
          </a:p>
          <a:p>
            <a:pPr marL="514350" indent="-514350" algn="l">
              <a:buFont typeface="Wingdings" charset="2"/>
              <a:buAutoNum type="circleNumWdBlackPlain"/>
            </a:pP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7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3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3842"/>
            <a:ext cx="9144000" cy="142003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While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the </a:t>
            </a:r>
            <a:r>
              <a:rPr kumimoji="1" lang="en-US" altLang="zh-CN" i="1" dirty="0" smtClean="0">
                <a:solidFill>
                  <a:schemeClr val="accent6"/>
                </a:solidFill>
              </a:rPr>
              <a:t>recall</a:t>
            </a:r>
            <a:r>
              <a:rPr kumimoji="1" lang="zh-CN" altLang="en-US" i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is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often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impacted,</a:t>
            </a:r>
            <a:r>
              <a:rPr kumimoji="1" lang="zh-CN" altLang="en-US" dirty="0" smtClean="0">
                <a:solidFill>
                  <a:schemeClr val="bg1"/>
                </a:solidFill>
              </a:rPr>
              <a:t>           </a:t>
            </a:r>
            <a:r>
              <a:rPr kumimoji="1" lang="en-US" altLang="zh-CN" dirty="0" smtClean="0">
                <a:solidFill>
                  <a:schemeClr val="bg1"/>
                </a:solidFill>
              </a:rPr>
              <a:t>the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i="1" dirty="0" smtClean="0">
                <a:solidFill>
                  <a:schemeClr val="accent6"/>
                </a:solidFill>
              </a:rPr>
              <a:t>precision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is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rarely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impacted.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流程图: 文档 6"/>
          <p:cNvSpPr/>
          <p:nvPr/>
        </p:nvSpPr>
        <p:spPr>
          <a:xfrm>
            <a:off x="5741151" y="2829679"/>
            <a:ext cx="3143272" cy="17859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"/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P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recision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is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rarely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impacted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by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realistic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  <a:latin typeface="Calibri"/>
                <a:ea typeface="宋体"/>
              </a:rPr>
              <a:t>mislabelling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.</a:t>
            </a:r>
            <a:endParaRPr lang="zh-CN" altLang="en-US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流程图: 文档 7"/>
          <p:cNvSpPr/>
          <p:nvPr/>
        </p:nvSpPr>
        <p:spPr>
          <a:xfrm>
            <a:off x="5741151" y="4972819"/>
            <a:ext cx="3143272" cy="17859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"/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Models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trained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on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noisy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data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achieved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56% of the recall of the models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trained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on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clean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data.</a:t>
            </a:r>
            <a:endParaRPr lang="zh-CN" altLang="en-US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pic>
        <p:nvPicPr>
          <p:cNvPr id="4" name="图片 3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/>
          <a:stretch/>
        </p:blipFill>
        <p:spPr>
          <a:xfrm>
            <a:off x="209177" y="2829679"/>
            <a:ext cx="4701992" cy="3886200"/>
          </a:xfrm>
          <a:prstGeom prst="rect">
            <a:avLst/>
          </a:prstGeom>
        </p:spPr>
      </p:pic>
      <p:pic>
        <p:nvPicPr>
          <p:cNvPr id="6" name="图片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046"/>
            <a:ext cx="1595480" cy="9607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90892" y="1815214"/>
            <a:ext cx="283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=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Realistic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/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/>
              <a:t>C</a:t>
            </a:r>
            <a:r>
              <a:rPr kumimoji="1" lang="en-US" altLang="zh-CN" sz="2800" b="1" dirty="0" smtClean="0"/>
              <a:t>lean </a:t>
            </a:r>
            <a:endParaRPr kumimoji="1"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695396" y="1641982"/>
            <a:ext cx="4448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u="sng" dirty="0" smtClean="0"/>
              <a:t>Interpretation</a:t>
            </a:r>
            <a:r>
              <a:rPr kumimoji="1" lang="en-US" altLang="zh-CN" sz="2400" b="1" u="sng" dirty="0" smtClean="0"/>
              <a:t>:</a:t>
            </a:r>
          </a:p>
          <a:p>
            <a:r>
              <a:rPr kumimoji="1" lang="en-US" altLang="zh-CN" sz="2400" dirty="0" smtClean="0"/>
              <a:t>Ratio=1 means there is no impact.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534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3842"/>
            <a:ext cx="9144000" cy="142003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While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the </a:t>
            </a:r>
            <a:r>
              <a:rPr kumimoji="1" lang="en-US" altLang="zh-CN" i="1" dirty="0" smtClean="0">
                <a:solidFill>
                  <a:schemeClr val="accent6"/>
                </a:solidFill>
              </a:rPr>
              <a:t>recall</a:t>
            </a:r>
            <a:r>
              <a:rPr kumimoji="1" lang="zh-CN" altLang="en-US" i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is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often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impacted,</a:t>
            </a:r>
            <a:r>
              <a:rPr kumimoji="1" lang="zh-CN" altLang="en-US" dirty="0" smtClean="0">
                <a:solidFill>
                  <a:schemeClr val="bg1"/>
                </a:solidFill>
              </a:rPr>
              <a:t>           </a:t>
            </a:r>
            <a:r>
              <a:rPr kumimoji="1" lang="en-US" altLang="zh-CN" dirty="0" smtClean="0">
                <a:solidFill>
                  <a:schemeClr val="bg1"/>
                </a:solidFill>
              </a:rPr>
              <a:t>the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i="1" dirty="0" smtClean="0">
                <a:solidFill>
                  <a:schemeClr val="accent6"/>
                </a:solidFill>
              </a:rPr>
              <a:t>precision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is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rarely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impacted.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流程图: 文档 6"/>
          <p:cNvSpPr/>
          <p:nvPr/>
        </p:nvSpPr>
        <p:spPr>
          <a:xfrm>
            <a:off x="5741151" y="2829679"/>
            <a:ext cx="3143272" cy="17859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"/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P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recision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is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rarely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impacted,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but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recall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ratios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fall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around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0.85.</a:t>
            </a:r>
            <a:endParaRPr lang="zh-CN" altLang="en-US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流程图: 文档 7"/>
          <p:cNvSpPr/>
          <p:nvPr/>
        </p:nvSpPr>
        <p:spPr>
          <a:xfrm>
            <a:off x="5741151" y="4972819"/>
            <a:ext cx="3143272" cy="17859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"/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Models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trained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on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randomly </a:t>
            </a:r>
            <a:r>
              <a:rPr lang="en-US" altLang="zh-CN" dirty="0" err="1" smtClean="0">
                <a:solidFill>
                  <a:prstClr val="black"/>
                </a:solidFill>
                <a:latin typeface="Calibri"/>
                <a:ea typeface="宋体"/>
              </a:rPr>
              <a:t>mislabelled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 issues overestimate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the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impact that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real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  <a:latin typeface="Calibri"/>
                <a:ea typeface="宋体"/>
              </a:rPr>
              <a:t>mislabelling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has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on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the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recall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and</a:t>
            </a:r>
            <a:r>
              <a:rPr lang="zh-CN" altLang="en-US" dirty="0" smtClean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F-measure.</a:t>
            </a:r>
            <a:endParaRPr lang="zh-CN" altLang="en-US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pic>
        <p:nvPicPr>
          <p:cNvPr id="6" name="图片 5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" y="1649314"/>
            <a:ext cx="1595480" cy="9607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43885" y="1815214"/>
            <a:ext cx="325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=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Random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/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/>
              <a:t>Realistic</a:t>
            </a:r>
            <a:r>
              <a:rPr kumimoji="1" lang="en-US" altLang="zh-CN" sz="2800" b="1" dirty="0" smtClean="0"/>
              <a:t> </a:t>
            </a:r>
            <a:endParaRPr kumimoji="1"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695396" y="1641982"/>
            <a:ext cx="4448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u="sng" dirty="0" smtClean="0"/>
              <a:t>Interpretation</a:t>
            </a:r>
            <a:r>
              <a:rPr kumimoji="1" lang="en-US" altLang="zh-CN" sz="2400" b="1" u="sng" dirty="0" smtClean="0"/>
              <a:t>:</a:t>
            </a:r>
          </a:p>
          <a:p>
            <a:r>
              <a:rPr kumimoji="1" lang="en-US" altLang="zh-CN" sz="2400" dirty="0" smtClean="0"/>
              <a:t>Ratio=1 means there is no impact.</a:t>
            </a:r>
            <a:endParaRPr kumimoji="1" lang="zh-CN" altLang="en-US" sz="2400" dirty="0"/>
          </a:p>
        </p:txBody>
      </p:sp>
      <p:pic>
        <p:nvPicPr>
          <p:cNvPr id="3" name="图片 2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1" y="2697929"/>
            <a:ext cx="46482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7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1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5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46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To Address RQ3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750320"/>
            <a:ext cx="9144000" cy="5107680"/>
          </a:xfrm>
        </p:spPr>
        <p:txBody>
          <a:bodyPr/>
          <a:lstStyle/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 the rank of metrics of clean models and noisy models.</a:t>
            </a:r>
          </a:p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Whether  a metric of the clean model appears at the same rank in the noisy models?</a:t>
            </a:r>
          </a:p>
          <a:p>
            <a:pPr marL="514350" indent="-514350" algn="l">
              <a:buFont typeface="Wingdings" charset="2"/>
              <a:buAutoNum type="circleNumWdBlackPlain"/>
            </a:pP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60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4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378854"/>
            <a:ext cx="7313613" cy="40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zh-CN" sz="4800" dirty="0" smtClean="0"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kumimoji="1" lang="en-US" altLang="zh-CN" sz="4800" dirty="0" smtClean="0">
                <a:latin typeface="Chalkduster"/>
                <a:cs typeface="Chalkduster"/>
              </a:rPr>
              <a:t>Thank you for </a:t>
            </a:r>
          </a:p>
          <a:p>
            <a:pPr marL="0" indent="0" algn="ctr">
              <a:buNone/>
            </a:pPr>
            <a:r>
              <a:rPr kumimoji="1" lang="en-US" altLang="zh-CN" sz="4800" dirty="0" smtClean="0">
                <a:latin typeface="Chalkduster"/>
                <a:cs typeface="Chalkduster"/>
              </a:rPr>
              <a:t>your attention!</a:t>
            </a:r>
            <a:endParaRPr kumimoji="1" lang="zh-CN" altLang="en-US" sz="4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9896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1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3842"/>
            <a:ext cx="9144000" cy="1420030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Mislabeling: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Random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or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Not?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750320"/>
            <a:ext cx="9144000" cy="5107680"/>
          </a:xfrm>
        </p:spPr>
        <p:txBody>
          <a:bodyPr/>
          <a:lstStyle/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 works assumed that </a:t>
            </a:r>
            <a:r>
              <a:rPr kumimoji="1"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mislabelling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random. [Kim et al., ICSE’11] and [</a:t>
            </a:r>
            <a:r>
              <a:rPr kumimoji="1"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Seiffert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Information Science’14]</a:t>
            </a:r>
          </a:p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suspect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novice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developers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likely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mislabel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experienced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developers.</a:t>
            </a:r>
            <a:endParaRPr kumimoji="1"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buFont typeface="Wingdings" charset="2"/>
              <a:buAutoNum type="circleNumWdBlackPlain"/>
            </a:pP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3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13027" b="13027"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4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46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Dataset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750320"/>
            <a:ext cx="9144000" cy="5107680"/>
          </a:xfrm>
        </p:spPr>
        <p:txBody>
          <a:bodyPr/>
          <a:lstStyle/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/>
              <a:t>Manually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curated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issue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reports.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[</a:t>
            </a:r>
            <a:r>
              <a:rPr kumimoji="1" lang="en-US" altLang="zh-CN" dirty="0" err="1" smtClean="0"/>
              <a:t>Herzig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ICSE’13]</a:t>
            </a:r>
          </a:p>
          <a:p>
            <a:pPr algn="l"/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5500"/>
            <a:ext cx="9144000" cy="21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846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Tips for Data</a:t>
            </a:r>
            <a:r>
              <a:rPr kumimoji="1" lang="zh-CN" altLang="zh-CN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Pre-processing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750320"/>
            <a:ext cx="9144000" cy="5107680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skewed metrics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Right-skewed: scores fall to the lower side of the scale</a:t>
            </a:r>
          </a:p>
          <a:p>
            <a:pPr marL="971550" lvl="1" indent="-514350" algn="l">
              <a:buFont typeface="Wingdings" charset="2"/>
              <a:buAutoNum type="alphaLcPeriod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bootstrap is recommended for right-skewed datasets</a:t>
            </a:r>
          </a:p>
          <a:p>
            <a:pPr marL="971550" lvl="1" indent="-514350" algn="l">
              <a:buFont typeface="Wingdings" charset="2"/>
              <a:buAutoNum type="alphaLcPeriod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Log-transform: </a:t>
            </a:r>
            <a:r>
              <a:rPr kumimoji="1"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ln</a:t>
            </a: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(x+1)</a:t>
            </a:r>
          </a:p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redundant metrics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R2 values of the preliminary models to measure how well each metric is explained by the others.</a:t>
            </a:r>
          </a:p>
          <a:p>
            <a:pPr marL="514350" indent="-514350" algn="l">
              <a:buFont typeface="Wingdings" charset="2"/>
              <a:buAutoNum type="circleNumWdBlackPlain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imbalanced categories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kumimoji="1"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Re-sampling: remove samples from majority category and repeat samples in the minority category.</a:t>
            </a:r>
          </a:p>
          <a:p>
            <a:pPr marL="514350" indent="-514350" algn="l">
              <a:buFont typeface="Wingdings" charset="2"/>
              <a:buAutoNum type="circleNumWdBlackPlain"/>
            </a:pP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9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墨水池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墨水池.thmx</Template>
  <TotalTime>234</TotalTime>
  <Words>667</Words>
  <Application>Microsoft Macintosh PowerPoint</Application>
  <PresentationFormat>全屏显示(4:3)</PresentationFormat>
  <Paragraphs>70</Paragraphs>
  <Slides>25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墨水池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The Impact of Mislabeling on the Performance and Interpretation of Defect Prediction Models [ICSE’15]</vt:lpstr>
      <vt:lpstr>PowerPoint 演示文稿</vt:lpstr>
      <vt:lpstr>PowerPoint 演示文稿</vt:lpstr>
      <vt:lpstr>PowerPoint 演示文稿</vt:lpstr>
      <vt:lpstr>PowerPoint 演示文稿</vt:lpstr>
      <vt:lpstr>Mislabeling: Random or Not?</vt:lpstr>
      <vt:lpstr>PowerPoint 演示文稿</vt:lpstr>
      <vt:lpstr>Dataset</vt:lpstr>
      <vt:lpstr>Tips for Data Pre-processing</vt:lpstr>
      <vt:lpstr>To Address RQ1</vt:lpstr>
      <vt:lpstr>Factor Used To Address RQ1</vt:lpstr>
      <vt:lpstr>PowerPoint 演示文稿</vt:lpstr>
      <vt:lpstr>Mislabeling is Non-random</vt:lpstr>
      <vt:lpstr>PowerPoint 演示文稿</vt:lpstr>
      <vt:lpstr>Generating 3 Types of Samples</vt:lpstr>
      <vt:lpstr>PowerPoint 演示文稿</vt:lpstr>
      <vt:lpstr>While the recall is often impacted,           the precision is rarely impacted.</vt:lpstr>
      <vt:lpstr>While the recall is often impacted,           the precision is rarely impacted.</vt:lpstr>
      <vt:lpstr>PowerPoint 演示文稿</vt:lpstr>
      <vt:lpstr>To Address RQ3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Lareina Ho</dc:creator>
  <cp:lastModifiedBy>Lareina Ho</cp:lastModifiedBy>
  <cp:revision>23</cp:revision>
  <dcterms:created xsi:type="dcterms:W3CDTF">2016-03-26T10:40:54Z</dcterms:created>
  <dcterms:modified xsi:type="dcterms:W3CDTF">2016-04-10T12:47:41Z</dcterms:modified>
</cp:coreProperties>
</file>