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Default Extension="wmv" ContentType="video/x-ms-wmv"/>
  <Override PartName="/ppt/presentation.xml" ContentType="application/vnd.openxmlformats-officedocument.presentationml.presentation.main+xml"/>
  <Override PartName="/ppt/slides/slide4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4.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6"/>
  </p:notesMasterIdLst>
  <p:sldIdLst>
    <p:sldId id="256" r:id="rId2"/>
    <p:sldId id="299" r:id="rId3"/>
    <p:sldId id="302" r:id="rId4"/>
    <p:sldId id="259" r:id="rId5"/>
    <p:sldId id="263" r:id="rId6"/>
    <p:sldId id="264" r:id="rId7"/>
    <p:sldId id="260" r:id="rId8"/>
    <p:sldId id="257" r:id="rId9"/>
    <p:sldId id="261" r:id="rId10"/>
    <p:sldId id="265" r:id="rId11"/>
    <p:sldId id="266" r:id="rId12"/>
    <p:sldId id="267" r:id="rId13"/>
    <p:sldId id="268" r:id="rId14"/>
    <p:sldId id="269" r:id="rId15"/>
    <p:sldId id="270" r:id="rId16"/>
    <p:sldId id="271" r:id="rId17"/>
    <p:sldId id="272" r:id="rId18"/>
    <p:sldId id="273" r:id="rId19"/>
    <p:sldId id="274" r:id="rId20"/>
    <p:sldId id="300" r:id="rId21"/>
    <p:sldId id="276" r:id="rId22"/>
    <p:sldId id="277" r:id="rId23"/>
    <p:sldId id="275" r:id="rId24"/>
    <p:sldId id="278" r:id="rId25"/>
    <p:sldId id="279" r:id="rId26"/>
    <p:sldId id="280" r:id="rId27"/>
    <p:sldId id="281" r:id="rId28"/>
    <p:sldId id="282" r:id="rId29"/>
    <p:sldId id="287" r:id="rId30"/>
    <p:sldId id="283" r:id="rId31"/>
    <p:sldId id="284" r:id="rId32"/>
    <p:sldId id="288" r:id="rId33"/>
    <p:sldId id="289" r:id="rId34"/>
    <p:sldId id="290" r:id="rId35"/>
    <p:sldId id="291" r:id="rId36"/>
    <p:sldId id="292" r:id="rId37"/>
    <p:sldId id="293" r:id="rId38"/>
    <p:sldId id="294" r:id="rId39"/>
    <p:sldId id="301" r:id="rId40"/>
    <p:sldId id="303" r:id="rId41"/>
    <p:sldId id="297" r:id="rId42"/>
    <p:sldId id="296" r:id="rId43"/>
    <p:sldId id="298" r:id="rId44"/>
    <p:sldId id="28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8" autoAdjust="0"/>
    <p:restoredTop sz="75000" autoAdjust="0"/>
  </p:normalViewPr>
  <p:slideViewPr>
    <p:cSldViewPr snapToGrid="0">
      <p:cViewPr varScale="1">
        <p:scale>
          <a:sx n="103" d="100"/>
          <a:sy n="103" d="100"/>
        </p:scale>
        <p:origin x="82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E93B0-EBB2-48E7-9991-ABDEC8C71757}" type="datetimeFigureOut">
              <a:rPr lang="en-US" smtClean="0"/>
              <a:t>8/10/2015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8124F-9E4F-498E-895D-A3D663EE9766}" type="slidenum">
              <a:rPr lang="en-US" smtClean="0"/>
              <a:t>‹#›</a:t>
            </a:fld>
            <a:endParaRPr lang="en-US"/>
          </a:p>
        </p:txBody>
      </p:sp>
    </p:spTree>
    <p:extLst>
      <p:ext uri="{BB962C8B-B14F-4D97-AF65-F5344CB8AC3E}">
        <p14:creationId xmlns:p14="http://schemas.microsoft.com/office/powerpoint/2010/main" val="3649244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Abstract: </a:t>
            </a:r>
            <a:r>
              <a:rPr lang="en-US" sz="1200" kern="1200" dirty="0" smtClean="0">
                <a:solidFill>
                  <a:schemeClr val="tx1"/>
                </a:solidFill>
                <a:effectLst/>
                <a:latin typeface="+mn-lt"/>
                <a:ea typeface="+mn-ea"/>
                <a:cs typeface="+mn-cs"/>
              </a:rPr>
              <a:t>The Internet provides developers of connected software, including web sites, applications, and devices, an unprecedented opportunity to accelerate innovation by evaluating ideas quickly and accurately using trustworthy controlled experiments (e.g., A/B tests and their generalizations). From front-end user-interface changes to backend recommendation systems and relevance algorithms, from search engines (e.g., Google, Microsoft’s Bing, Yahoo) to retailers (e.g., Amazon, eBay, Netflix, Etsy) to social networking services (e.g., Facebook, LinkedIn, Twitter) to Travel services (e.g., Expedia, Airbnb, Booking.com) to many startups, online controlled experiments are now utilized to make data-driven decisions at a wide range of companies. While the theory of a controlled experiment is simple, and dates back to Sir Ronald A. Fisher’s experiments at the Rothamsted Agricultural Experimental Station in England in the 1920s, the deployment and mining of online controlled experiments at scale (e.g., hundreds of experiments run every day at Bing) and deployment of online controlled experiments across dozens of web sites and applications has taught us many lessons.  We provide an introduction, share real examples, key lessons, and cultural challenges.</a:t>
            </a:r>
          </a:p>
          <a:p>
            <a:endParaRPr lang="en-US" dirty="0"/>
          </a:p>
        </p:txBody>
      </p:sp>
      <p:sp>
        <p:nvSpPr>
          <p:cNvPr id="4" name="Slide Number Placeholder 3"/>
          <p:cNvSpPr>
            <a:spLocks noGrp="1"/>
          </p:cNvSpPr>
          <p:nvPr>
            <p:ph type="sldNum" sz="quarter" idx="10"/>
          </p:nvPr>
        </p:nvSpPr>
        <p:spPr/>
        <p:txBody>
          <a:bodyPr/>
          <a:lstStyle/>
          <a:p>
            <a:fld id="{2EC8124F-9E4F-498E-895D-A3D663EE9766}" type="slidenum">
              <a:rPr lang="en-US" smtClean="0"/>
              <a:t>1</a:t>
            </a:fld>
            <a:endParaRPr lang="en-US"/>
          </a:p>
        </p:txBody>
      </p:sp>
    </p:spTree>
    <p:extLst>
      <p:ext uri="{BB962C8B-B14F-4D97-AF65-F5344CB8AC3E}">
        <p14:creationId xmlns:p14="http://schemas.microsoft.com/office/powerpoint/2010/main" val="4107932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8124F-9E4F-498E-895D-A3D663EE9766}" type="slidenum">
              <a:rPr lang="en-US" smtClean="0"/>
              <a:t>17</a:t>
            </a:fld>
            <a:endParaRPr lang="en-US"/>
          </a:p>
        </p:txBody>
      </p:sp>
    </p:spTree>
    <p:extLst>
      <p:ext uri="{BB962C8B-B14F-4D97-AF65-F5344CB8AC3E}">
        <p14:creationId xmlns:p14="http://schemas.microsoft.com/office/powerpoint/2010/main" val="68035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8124F-9E4F-498E-895D-A3D663EE9766}" type="slidenum">
              <a:rPr lang="en-US" smtClean="0"/>
              <a:t>21</a:t>
            </a:fld>
            <a:endParaRPr lang="en-US"/>
          </a:p>
        </p:txBody>
      </p:sp>
    </p:spTree>
    <p:extLst>
      <p:ext uri="{BB962C8B-B14F-4D97-AF65-F5344CB8AC3E}">
        <p14:creationId xmlns:p14="http://schemas.microsoft.com/office/powerpoint/2010/main" val="673080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8124F-9E4F-498E-895D-A3D663EE9766}" type="slidenum">
              <a:rPr lang="en-US" smtClean="0"/>
              <a:t>23</a:t>
            </a:fld>
            <a:endParaRPr lang="en-US"/>
          </a:p>
        </p:txBody>
      </p:sp>
    </p:spTree>
    <p:extLst>
      <p:ext uri="{BB962C8B-B14F-4D97-AF65-F5344CB8AC3E}">
        <p14:creationId xmlns:p14="http://schemas.microsoft.com/office/powerpoint/2010/main" val="4205248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Amazon E-mail example:</a:t>
            </a:r>
          </a:p>
          <a:p>
            <a:r>
              <a:rPr lang="en-US" dirty="0" smtClean="0"/>
              <a:t>  </a:t>
            </a:r>
            <a:r>
              <a:rPr lang="en-US" baseline="0" dirty="0" smtClean="0"/>
              <a:t>  One of my teams at Amazon was sending e-mails.  The metric they used was profit (from sales) generated by e-mail.  But that’s a terrible metric, as it’s monotonically increasing with spam, which led to customer complaints.    The team then imposed a constrained of sending K e-mails per week and built a whole optimization system around this, but it was a big wasted effort.  The right approach is to define a better OEC: subtract the cost of unsubscribes (customer future </a:t>
            </a:r>
            <a:r>
              <a:rPr lang="en-US" baseline="0" dirty="0" err="1" smtClean="0"/>
              <a:t>liftetime</a:t>
            </a:r>
            <a:r>
              <a:rPr lang="en-US" baseline="0" dirty="0" smtClean="0"/>
              <a:t> value from e-mail).   Once that was added, half the e-mail programs were negative.</a:t>
            </a:r>
            <a:endParaRPr lang="en-US" dirty="0" smtClean="0"/>
          </a:p>
          <a:p>
            <a:endParaRPr lang="en-US" dirty="0" smtClean="0"/>
          </a:p>
          <a:p>
            <a:r>
              <a:rPr lang="en-US" dirty="0" smtClean="0"/>
              <a:t>you might think that firms would recognize the commonsense wisdom expressed in a line from Otis Redding’s song “Sitting by the Dock of the Bay” on the need for fewer, focused measurements: “Can’t do what ten people tell me to do, so I guess I’ll remain the same.”</a:t>
            </a:r>
          </a:p>
          <a:p>
            <a:endParaRPr lang="en-US" dirty="0" smtClean="0"/>
          </a:p>
          <a:p>
            <a:r>
              <a:rPr lang="en-US" dirty="0" smtClean="0"/>
              <a:t>Pfeffer, Jeffrey; Sutton, Robert I. (1999-10-05). The Knowing-Doing Gap: How Smart Companies Turn Knowledge into Action (Kindle Locations 2077-2079). Harvard Business Review Press. Kindle Edition. </a:t>
            </a:r>
          </a:p>
          <a:p>
            <a:endParaRPr lang="en-US" dirty="0" smtClean="0"/>
          </a:p>
          <a:p>
            <a:r>
              <a:rPr lang="en-US" dirty="0" smtClean="0"/>
              <a:t>Pirate Metrics — a term coined by venture capitalist Dave McClure:</a:t>
            </a:r>
            <a:r>
              <a:rPr lang="en-US" baseline="0" dirty="0" smtClean="0"/>
              <a:t> a </a:t>
            </a:r>
            <a:r>
              <a:rPr lang="en-US" dirty="0" smtClean="0"/>
              <a:t>startup needs to watch into acquisition, activation, retention, revenue, and referral — AARRR.’’</a:t>
            </a:r>
          </a:p>
          <a:p>
            <a:r>
              <a:rPr lang="en-US" dirty="0" smtClean="0"/>
              <a:t>     http://www.slideshare.net/dmc500hats/startup-metrics-for-pirates-long-version</a:t>
            </a:r>
            <a:endParaRPr lang="en-US" dirty="0"/>
          </a:p>
        </p:txBody>
      </p:sp>
      <p:sp>
        <p:nvSpPr>
          <p:cNvPr id="4" name="Slide Number Placeholder 3"/>
          <p:cNvSpPr>
            <a:spLocks noGrp="1"/>
          </p:cNvSpPr>
          <p:nvPr>
            <p:ph type="sldNum" sz="quarter" idx="10"/>
          </p:nvPr>
        </p:nvSpPr>
        <p:spPr/>
        <p:txBody>
          <a:bodyPr/>
          <a:lstStyle/>
          <a:p>
            <a:fld id="{2EC8124F-9E4F-498E-895D-A3D663EE9766}" type="slidenum">
              <a:rPr lang="en-US" smtClean="0"/>
              <a:t>24</a:t>
            </a:fld>
            <a:endParaRPr lang="en-US"/>
          </a:p>
        </p:txBody>
      </p:sp>
    </p:spTree>
    <p:extLst>
      <p:ext uri="{BB962C8B-B14F-4D97-AF65-F5344CB8AC3E}">
        <p14:creationId xmlns:p14="http://schemas.microsoft.com/office/powerpoint/2010/main" val="735204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Rejecting</a:t>
            </a:r>
            <a:r>
              <a:rPr lang="en-US" baseline="0" dirty="0" smtClean="0"/>
              <a:t> randomizations isn’t technically a metric variance reduction technique.</a:t>
            </a:r>
            <a:endParaRPr lang="en-US" dirty="0"/>
          </a:p>
        </p:txBody>
      </p:sp>
      <p:sp>
        <p:nvSpPr>
          <p:cNvPr id="4" name="Slide Number Placeholder 3"/>
          <p:cNvSpPr>
            <a:spLocks noGrp="1"/>
          </p:cNvSpPr>
          <p:nvPr>
            <p:ph type="sldNum" sz="quarter" idx="10"/>
          </p:nvPr>
        </p:nvSpPr>
        <p:spPr/>
        <p:txBody>
          <a:bodyPr/>
          <a:lstStyle/>
          <a:p>
            <a:fld id="{2EC8124F-9E4F-498E-895D-A3D663EE9766}" type="slidenum">
              <a:rPr lang="en-US" smtClean="0"/>
              <a:t>29</a:t>
            </a:fld>
            <a:endParaRPr lang="en-US"/>
          </a:p>
        </p:txBody>
      </p:sp>
    </p:spTree>
    <p:extLst>
      <p:ext uri="{BB962C8B-B14F-4D97-AF65-F5344CB8AC3E}">
        <p14:creationId xmlns:p14="http://schemas.microsoft.com/office/powerpoint/2010/main" val="221815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Collecting</a:t>
            </a:r>
            <a:r>
              <a:rPr lang="en-US" baseline="0" dirty="0" smtClean="0"/>
              <a:t> stats is the first phase – instrument, measure</a:t>
            </a:r>
            <a:endParaRPr lang="en-US" dirty="0" smtClean="0"/>
          </a:p>
          <a:p>
            <a:endParaRPr lang="en-US" dirty="0"/>
          </a:p>
        </p:txBody>
      </p:sp>
      <p:sp>
        <p:nvSpPr>
          <p:cNvPr id="4" name="Slide Number Placeholder 3"/>
          <p:cNvSpPr>
            <a:spLocks noGrp="1"/>
          </p:cNvSpPr>
          <p:nvPr>
            <p:ph type="sldNum" sz="quarter" idx="10"/>
          </p:nvPr>
        </p:nvSpPr>
        <p:spPr/>
        <p:txBody>
          <a:bodyPr/>
          <a:lstStyle/>
          <a:p>
            <a:fld id="{2EC8124F-9E4F-498E-895D-A3D663EE9766}" type="slidenum">
              <a:rPr lang="en-US" smtClean="0"/>
              <a:t>34</a:t>
            </a:fld>
            <a:endParaRPr lang="en-US"/>
          </a:p>
        </p:txBody>
      </p:sp>
    </p:spTree>
    <p:extLst>
      <p:ext uri="{BB962C8B-B14F-4D97-AF65-F5344CB8AC3E}">
        <p14:creationId xmlns:p14="http://schemas.microsoft.com/office/powerpoint/2010/main" val="3856324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8124F-9E4F-498E-895D-A3D663EE9766}" type="slidenum">
              <a:rPr lang="en-US" smtClean="0"/>
              <a:t>39</a:t>
            </a:fld>
            <a:endParaRPr lang="en-US"/>
          </a:p>
        </p:txBody>
      </p:sp>
    </p:spTree>
    <p:extLst>
      <p:ext uri="{BB962C8B-B14F-4D97-AF65-F5344CB8AC3E}">
        <p14:creationId xmlns:p14="http://schemas.microsoft.com/office/powerpoint/2010/main" val="331137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900" dirty="0" smtClean="0"/>
              <a:t>Classical</a:t>
            </a:r>
            <a:r>
              <a:rPr lang="en-US" sz="1900" baseline="0" dirty="0" smtClean="0"/>
              <a:t> software dev</a:t>
            </a:r>
          </a:p>
          <a:p>
            <a:pPr marL="800100" lvl="1" indent="-342900">
              <a:buFont typeface="Arial" panose="020B0604020202020204" pitchFamily="34" charset="0"/>
              <a:buChar char="•"/>
            </a:pPr>
            <a:r>
              <a:rPr lang="en-US" sz="1900" dirty="0" smtClean="0"/>
              <a:t>Program management writes the spec for the next revision of the product</a:t>
            </a:r>
          </a:p>
          <a:p>
            <a:pPr marL="800100" lvl="1" indent="-342900">
              <a:buFont typeface="Arial" panose="020B0604020202020204" pitchFamily="34" charset="0"/>
              <a:buChar char="•"/>
            </a:pPr>
            <a:r>
              <a:rPr lang="en-US" sz="1900" dirty="0" smtClean="0"/>
              <a:t>Software developers implement the spec</a:t>
            </a:r>
          </a:p>
          <a:p>
            <a:pPr marL="800100" lvl="1" indent="-342900">
              <a:buFont typeface="Arial" panose="020B0604020202020204" pitchFamily="34" charset="0"/>
              <a:buChar char="•"/>
            </a:pPr>
            <a:r>
              <a:rPr lang="en-US" sz="1900" dirty="0" smtClean="0"/>
              <a:t>Testers validate the software against the spec</a:t>
            </a:r>
          </a:p>
          <a:p>
            <a:pPr marL="800100" lvl="1" indent="-342900">
              <a:buFont typeface="Arial" panose="020B0604020202020204" pitchFamily="34" charset="0"/>
              <a:buChar char="•"/>
            </a:pPr>
            <a:r>
              <a:rPr lang="en-US" sz="1900" dirty="0" smtClean="0"/>
              <a:t>Software is released</a:t>
            </a:r>
          </a:p>
          <a:p>
            <a:pPr marL="800100" lvl="1" indent="-342900">
              <a:buFont typeface="Arial" panose="020B0604020202020204" pitchFamily="34" charset="0"/>
              <a:buChar char="•"/>
            </a:pPr>
            <a:endParaRPr lang="en-US" sz="1900" dirty="0" smtClean="0"/>
          </a:p>
          <a:p>
            <a:pPr marL="457200" lvl="1" indent="0">
              <a:buFont typeface="Arial" panose="020B0604020202020204" pitchFamily="34" charset="0"/>
              <a:buNone/>
            </a:pPr>
            <a:endParaRPr lang="en-US" dirty="0" smtClean="0"/>
          </a:p>
          <a:p>
            <a:pPr marL="457200" lvl="1" indent="0">
              <a:buFont typeface="Arial" panose="020B0604020202020204" pitchFamily="34" charset="0"/>
              <a:buNone/>
            </a:pPr>
            <a:r>
              <a:rPr lang="en-US" dirty="0" smtClean="0"/>
              <a:t>Also see In Praise of Continuous Deployment: The WordPress.com Story,” May 19, 2010</a:t>
            </a:r>
          </a:p>
          <a:p>
            <a:pPr marL="457200" lvl="1" indent="0">
              <a:buFont typeface="Arial" panose="020B0604020202020204" pitchFamily="34" charset="0"/>
              <a:buNone/>
            </a:pPr>
            <a:r>
              <a:rPr lang="en-US" dirty="0" smtClean="0"/>
              <a:t>http://toni.org/2010/05/19/in-praise-of-continuous-deployment-the-wordpress-com-story/ and </a:t>
            </a:r>
            <a:r>
              <a:rPr lang="en-US" dirty="0" err="1" smtClean="0"/>
              <a:t>Berkun</a:t>
            </a:r>
            <a:r>
              <a:rPr lang="en-US" dirty="0" smtClean="0"/>
              <a:t>, Scott (2013-08-20). The Year Without Pants: WordPress.com and the Future of Work (p. 117). Wiley. Kindle Edition.</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EC8124F-9E4F-498E-895D-A3D663EE9766}" type="slidenum">
              <a:rPr lang="en-US" smtClean="0"/>
              <a:t>3</a:t>
            </a:fld>
            <a:endParaRPr lang="en-US"/>
          </a:p>
        </p:txBody>
      </p:sp>
    </p:spTree>
    <p:extLst>
      <p:ext uri="{BB962C8B-B14F-4D97-AF65-F5344CB8AC3E}">
        <p14:creationId xmlns:p14="http://schemas.microsoft.com/office/powerpoint/2010/main" val="6194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8124F-9E4F-498E-895D-A3D663EE9766}" type="slidenum">
              <a:rPr lang="en-US" smtClean="0"/>
              <a:t>6</a:t>
            </a:fld>
            <a:endParaRPr lang="en-US"/>
          </a:p>
        </p:txBody>
      </p:sp>
    </p:spTree>
    <p:extLst>
      <p:ext uri="{BB962C8B-B14F-4D97-AF65-F5344CB8AC3E}">
        <p14:creationId xmlns:p14="http://schemas.microsoft.com/office/powerpoint/2010/main" val="7714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experiment</a:t>
            </a:r>
            <a:r>
              <a:rPr lang="en-US" baseline="0" dirty="0" smtClean="0"/>
              <a:t> from the bible wasn’t really peer-reviewed </a:t>
            </a:r>
            <a:r>
              <a:rPr lang="en-US" baseline="0" dirty="0" smtClean="0">
                <a:sym typeface="Wingdings" panose="05000000000000000000" pitchFamily="2" charset="2"/>
              </a:rPr>
              <a:t> </a:t>
            </a:r>
          </a:p>
          <a:p>
            <a:r>
              <a:rPr lang="en-US" baseline="0" dirty="0" smtClean="0">
                <a:sym typeface="Wingdings" panose="05000000000000000000" pitchFamily="2" charset="2"/>
              </a:rPr>
              <a:t>I was supposedly done 2,600 years ago, but written 2,200 years ago, so documentation was poor and it’s hard to replicate.</a:t>
            </a:r>
          </a:p>
          <a:p>
            <a:endParaRPr lang="en-US" baseline="0" dirty="0" smtClean="0">
              <a:sym typeface="Wingdings" panose="05000000000000000000" pitchFamily="2" charset="2"/>
            </a:endParaRPr>
          </a:p>
          <a:p>
            <a:r>
              <a:rPr lang="en-US" dirty="0" smtClean="0"/>
              <a:t>https://en.wikipedia.org/wiki/George_Anson%27s_voyage_around_the_world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Sailors, scurvy and science</a:t>
            </a:r>
          </a:p>
          <a:p>
            <a:r>
              <a:rPr lang="en-US" sz="1200" b="0" i="0" u="none" strike="noStrike" kern="1200" baseline="0" dirty="0" smtClean="0">
                <a:solidFill>
                  <a:schemeClr val="tx1"/>
                </a:solidFill>
                <a:latin typeface="+mn-lt"/>
                <a:ea typeface="+mn-ea"/>
                <a:cs typeface="+mn-cs"/>
              </a:rPr>
              <a:t>Duncan P Thomas MD DPhil </a:t>
            </a:r>
            <a:r>
              <a:rPr lang="en-US" sz="1200" b="0" i="0" u="none" strike="noStrike" kern="1200" baseline="0" dirty="0" err="1" smtClean="0">
                <a:solidFill>
                  <a:schemeClr val="tx1"/>
                </a:solidFill>
                <a:latin typeface="+mn-lt"/>
                <a:ea typeface="+mn-ea"/>
                <a:cs typeface="+mn-cs"/>
              </a:rPr>
              <a:t>FRCPath</a:t>
            </a: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C8124F-9E4F-498E-895D-A3D663EE9766}" type="slidenum">
              <a:rPr lang="en-US" smtClean="0"/>
              <a:t>7</a:t>
            </a:fld>
            <a:endParaRPr lang="en-US"/>
          </a:p>
        </p:txBody>
      </p:sp>
    </p:spTree>
    <p:extLst>
      <p:ext uri="{BB962C8B-B14F-4D97-AF65-F5344CB8AC3E}">
        <p14:creationId xmlns:p14="http://schemas.microsoft.com/office/powerpoint/2010/main" val="803779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there’s a winner that changed several factors, everyone attributes the win to a different factor.</a:t>
            </a:r>
          </a:p>
          <a:p>
            <a:endParaRPr lang="en-US" baseline="0" dirty="0" smtClean="0"/>
          </a:p>
          <a:p>
            <a:endParaRPr lang="en-US" baseline="0" dirty="0" smtClean="0"/>
          </a:p>
          <a:p>
            <a:r>
              <a:rPr lang="en-US" sz="1200" b="0" i="0" u="none" strike="noStrike" kern="1200" baseline="0" dirty="0" smtClean="0">
                <a:solidFill>
                  <a:schemeClr val="tx1"/>
                </a:solidFill>
                <a:latin typeface="+mn-lt"/>
                <a:ea typeface="+mn-ea"/>
                <a:cs typeface="+mn-cs"/>
              </a:rPr>
              <a:t>http://dx.doi.org/10.1080/21533369.2002.9668317</a:t>
            </a:r>
          </a:p>
          <a:p>
            <a:r>
              <a:rPr lang="en-US" sz="1200" b="1" i="0" u="none" strike="noStrike" kern="1200" baseline="0" dirty="0" smtClean="0">
                <a:solidFill>
                  <a:schemeClr val="tx1"/>
                </a:solidFill>
                <a:latin typeface="+mn-lt"/>
                <a:ea typeface="+mn-ea"/>
                <a:cs typeface="+mn-cs"/>
              </a:rPr>
              <a:t>James Lind and scurvy: A revaluation</a:t>
            </a:r>
          </a:p>
          <a:p>
            <a:r>
              <a:rPr lang="en-US" sz="1200" b="0" i="0" u="none" strike="noStrike" kern="1200" baseline="0" dirty="0" smtClean="0">
                <a:solidFill>
                  <a:schemeClr val="tx1"/>
                </a:solidFill>
                <a:latin typeface="+mn-lt"/>
                <a:ea typeface="+mn-ea"/>
                <a:cs typeface="+mn-cs"/>
              </a:rPr>
              <a:t>Michael Bartholomew</a:t>
            </a:r>
          </a:p>
          <a:p>
            <a:r>
              <a:rPr lang="en-US" sz="1200" b="0" i="0" u="none" strike="noStrike" kern="1200" baseline="0" dirty="0" smtClean="0">
                <a:solidFill>
                  <a:schemeClr val="tx1"/>
                </a:solidFill>
                <a:latin typeface="+mn-lt"/>
                <a:ea typeface="+mn-ea"/>
                <a:cs typeface="+mn-cs"/>
              </a:rPr>
              <a:t>a The Open University</a:t>
            </a:r>
          </a:p>
          <a:p>
            <a:r>
              <a:rPr lang="en-US" sz="1200" b="0" i="0" u="none" strike="noStrike" kern="1200" baseline="0" dirty="0" smtClean="0">
                <a:solidFill>
                  <a:schemeClr val="tx1"/>
                </a:solidFill>
                <a:latin typeface="+mn-lt"/>
                <a:ea typeface="+mn-ea"/>
                <a:cs typeface="+mn-cs"/>
              </a:rPr>
              <a:t>Published online: 08 Feb 2011.</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JOURNAL OF THE ROYAL SOCIETY OF MEDICINE </a:t>
            </a:r>
            <a:r>
              <a:rPr lang="en-US" sz="1200" b="0" i="0" u="none" strike="noStrike" kern="1200" baseline="0" dirty="0" err="1" smtClean="0">
                <a:solidFill>
                  <a:schemeClr val="tx1"/>
                </a:solidFill>
                <a:latin typeface="+mn-lt"/>
                <a:ea typeface="+mn-ea"/>
                <a:cs typeface="+mn-cs"/>
              </a:rPr>
              <a:t>VoIume</a:t>
            </a:r>
            <a:r>
              <a:rPr lang="en-US" sz="1200" b="0" i="0" u="none" strike="noStrike" kern="1200" baseline="0" dirty="0" smtClean="0">
                <a:solidFill>
                  <a:schemeClr val="tx1"/>
                </a:solidFill>
                <a:latin typeface="+mn-lt"/>
                <a:ea typeface="+mn-ea"/>
                <a:cs typeface="+mn-cs"/>
              </a:rPr>
              <a:t> 90 January 1997</a:t>
            </a:r>
          </a:p>
          <a:p>
            <a:endParaRPr lang="en-US" dirty="0"/>
          </a:p>
        </p:txBody>
      </p:sp>
      <p:sp>
        <p:nvSpPr>
          <p:cNvPr id="4" name="Slide Number Placeholder 3"/>
          <p:cNvSpPr>
            <a:spLocks noGrp="1"/>
          </p:cNvSpPr>
          <p:nvPr>
            <p:ph type="sldNum" sz="quarter" idx="10"/>
          </p:nvPr>
        </p:nvSpPr>
        <p:spPr/>
        <p:txBody>
          <a:bodyPr/>
          <a:lstStyle/>
          <a:p>
            <a:fld id="{2EC8124F-9E4F-498E-895D-A3D663EE9766}" type="slidenum">
              <a:rPr lang="en-US" smtClean="0"/>
              <a:t>8</a:t>
            </a:fld>
            <a:endParaRPr lang="en-US"/>
          </a:p>
        </p:txBody>
      </p:sp>
    </p:spTree>
    <p:extLst>
      <p:ext uri="{BB962C8B-B14F-4D97-AF65-F5344CB8AC3E}">
        <p14:creationId xmlns:p14="http://schemas.microsoft.com/office/powerpoint/2010/main" val="65140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Bakshy, Eytan and </a:t>
            </a:r>
            <a:r>
              <a:rPr lang="en-US" sz="1200" b="1" kern="1200" dirty="0" err="1" smtClean="0">
                <a:solidFill>
                  <a:schemeClr val="tx1"/>
                </a:solidFill>
                <a:effectLst/>
                <a:latin typeface="+mn-lt"/>
                <a:ea typeface="+mn-ea"/>
                <a:cs typeface="+mn-cs"/>
              </a:rPr>
              <a:t>Eckles</a:t>
            </a:r>
            <a:r>
              <a:rPr lang="en-US" sz="1200" b="1" kern="1200" dirty="0" smtClean="0">
                <a:solidFill>
                  <a:schemeClr val="tx1"/>
                </a:solidFill>
                <a:effectLst/>
                <a:latin typeface="+mn-lt"/>
                <a:ea typeface="+mn-ea"/>
                <a:cs typeface="+mn-cs"/>
              </a:rPr>
              <a:t>, Dean.</a:t>
            </a:r>
            <a:r>
              <a:rPr lang="en-US" sz="1200" kern="1200" dirty="0" smtClean="0">
                <a:solidFill>
                  <a:schemeClr val="tx1"/>
                </a:solidFill>
                <a:effectLst/>
                <a:latin typeface="+mn-lt"/>
                <a:ea typeface="+mn-ea"/>
                <a:cs typeface="+mn-cs"/>
              </a:rPr>
              <a:t> Uncertainty in Online Experiments with Dependent Data: An Evaluation of Bootstrap Methods. </a:t>
            </a:r>
            <a:r>
              <a:rPr lang="en-US" sz="1200" i="1" kern="1200" dirty="0" smtClean="0">
                <a:solidFill>
                  <a:schemeClr val="tx1"/>
                </a:solidFill>
                <a:effectLst/>
                <a:latin typeface="+mn-lt"/>
                <a:ea typeface="+mn-ea"/>
                <a:cs typeface="+mn-cs"/>
              </a:rPr>
              <a:t>KDD 2013: Proceedings of the 19th ACM SIGKDD Conference on Knowledge Discovery and Data Mining. </a:t>
            </a:r>
            <a:r>
              <a:rPr lang="en-US" sz="1200" kern="1200" dirty="0" smtClean="0">
                <a:solidFill>
                  <a:schemeClr val="tx1"/>
                </a:solidFill>
                <a:effectLst/>
                <a:latin typeface="+mn-lt"/>
                <a:ea typeface="+mn-ea"/>
                <a:cs typeface="+mn-cs"/>
              </a:rPr>
              <a:t>2013.</a:t>
            </a:r>
          </a:p>
          <a:p>
            <a:endParaRPr lang="en-US" dirty="0"/>
          </a:p>
        </p:txBody>
      </p:sp>
      <p:sp>
        <p:nvSpPr>
          <p:cNvPr id="4" name="Slide Number Placeholder 3"/>
          <p:cNvSpPr>
            <a:spLocks noGrp="1"/>
          </p:cNvSpPr>
          <p:nvPr>
            <p:ph type="sldNum" sz="quarter" idx="10"/>
          </p:nvPr>
        </p:nvSpPr>
        <p:spPr/>
        <p:txBody>
          <a:bodyPr/>
          <a:lstStyle/>
          <a:p>
            <a:fld id="{2EC8124F-9E4F-498E-895D-A3D663EE9766}" type="slidenum">
              <a:rPr lang="en-US" smtClean="0"/>
              <a:t>9</a:t>
            </a:fld>
            <a:endParaRPr lang="en-US"/>
          </a:p>
        </p:txBody>
      </p:sp>
    </p:spTree>
    <p:extLst>
      <p:ext uri="{BB962C8B-B14F-4D97-AF65-F5344CB8AC3E}">
        <p14:creationId xmlns:p14="http://schemas.microsoft.com/office/powerpoint/2010/main" val="534260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Good Boss, Bad Boss: How to Be the Best... and Learn from the Worst  by Robert I. Sutton </a:t>
            </a:r>
          </a:p>
          <a:p>
            <a:r>
              <a:rPr lang="en-US" dirty="0" smtClean="0"/>
              <a:t>  </a:t>
            </a:r>
          </a:p>
          <a:p>
            <a:r>
              <a:rPr lang="en-US" dirty="0" smtClean="0"/>
              <a:t>  Most people suffer from “self-enhancement bias” and believe they are</a:t>
            </a:r>
            <a:r>
              <a:rPr lang="en-US" baseline="0" dirty="0" smtClean="0"/>
              <a:t> </a:t>
            </a:r>
            <a:r>
              <a:rPr lang="en-US" dirty="0" smtClean="0"/>
              <a:t>better than the rest—and they have a hard time accepting or remembering contrary facts. </a:t>
            </a:r>
          </a:p>
          <a:p>
            <a:r>
              <a:rPr lang="en-US" dirty="0" smtClean="0"/>
              <a:t>One study showed, for example, that 90 percent of drivers believe they have above-average driving skills.</a:t>
            </a:r>
          </a:p>
          <a:p>
            <a:endParaRPr lang="en-US" dirty="0"/>
          </a:p>
        </p:txBody>
      </p:sp>
      <p:sp>
        <p:nvSpPr>
          <p:cNvPr id="4" name="Slide Number Placeholder 3"/>
          <p:cNvSpPr>
            <a:spLocks noGrp="1"/>
          </p:cNvSpPr>
          <p:nvPr>
            <p:ph type="sldNum" sz="quarter" idx="10"/>
          </p:nvPr>
        </p:nvSpPr>
        <p:spPr/>
        <p:txBody>
          <a:bodyPr/>
          <a:lstStyle/>
          <a:p>
            <a:fld id="{2EC8124F-9E4F-498E-895D-A3D663EE9766}" type="slidenum">
              <a:rPr lang="en-US" smtClean="0"/>
              <a:t>10</a:t>
            </a:fld>
            <a:endParaRPr lang="en-US"/>
          </a:p>
        </p:txBody>
      </p:sp>
    </p:spTree>
    <p:extLst>
      <p:ext uri="{BB962C8B-B14F-4D97-AF65-F5344CB8AC3E}">
        <p14:creationId xmlns:p14="http://schemas.microsoft.com/office/powerpoint/2010/main" val="2755590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8124F-9E4F-498E-895D-A3D663EE9766}" type="slidenum">
              <a:rPr lang="en-US" smtClean="0"/>
              <a:t>11</a:t>
            </a:fld>
            <a:endParaRPr lang="en-US"/>
          </a:p>
        </p:txBody>
      </p:sp>
    </p:spTree>
    <p:extLst>
      <p:ext uri="{BB962C8B-B14F-4D97-AF65-F5344CB8AC3E}">
        <p14:creationId xmlns:p14="http://schemas.microsoft.com/office/powerpoint/2010/main" val="2360058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8124F-9E4F-498E-895D-A3D663EE9766}" type="slidenum">
              <a:rPr lang="en-US" smtClean="0"/>
              <a:t>13</a:t>
            </a:fld>
            <a:endParaRPr lang="en-US"/>
          </a:p>
        </p:txBody>
      </p:sp>
    </p:spTree>
    <p:extLst>
      <p:ext uri="{BB962C8B-B14F-4D97-AF65-F5344CB8AC3E}">
        <p14:creationId xmlns:p14="http://schemas.microsoft.com/office/powerpoint/2010/main" val="123098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smtClean="0"/>
              <a:t>Ronny Kohavi</a:t>
            </a:r>
            <a:endParaRPr lang="en-US"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867266" y="1667435"/>
            <a:ext cx="10680569" cy="550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867266" y="1527142"/>
            <a:ext cx="10680569" cy="218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2169" y="286603"/>
            <a:ext cx="11227324" cy="769199"/>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2169" y="1321080"/>
            <a:ext cx="11227324" cy="4725068"/>
          </a:xfrm>
          <a:solidFill>
            <a:schemeClr val="bg1"/>
          </a:solidFill>
        </p:spPr>
        <p:txBody>
          <a:bodyPr/>
          <a:lstStyle>
            <a:lvl1pPr marL="228600" indent="-228600">
              <a:buFont typeface="Wingdings" panose="05000000000000000000" pitchFamily="2" charset="2"/>
              <a:buChar char="Ø"/>
              <a:defRPr sz="2400"/>
            </a:lvl1pPr>
            <a:lvl2pPr marL="384048" indent="-182880">
              <a:buSzPct val="120000"/>
              <a:buFont typeface="Wingdings" panose="05000000000000000000" pitchFamily="2" charset="2"/>
              <a:buChar char="§"/>
              <a:defRPr sz="2000"/>
            </a:lvl2pPr>
            <a:lvl3pPr marL="566928" indent="-182880">
              <a:buFont typeface="Courier New" panose="02070309020205020404" pitchFamily="49" charset="0"/>
              <a:buChar char="o"/>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en-US" dirty="0" smtClean="0"/>
              <a:t>Ronny Kohavi</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29637A9-119A-49DA-BD12-AAC58B377D80}"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smtClean="0"/>
              <a:t>Ronny Kohavi</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Lst>
  <p:timing>
    <p:tnLst>
      <p:par>
        <p:cTn id="1" dur="indefinite" restart="never" nodeType="tmRoot"/>
      </p:par>
    </p:tnLst>
  </p:timing>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Ø"/>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120000"/>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120000"/>
        <a:buFont typeface="Courier New" panose="02070309020205020404" pitchFamily="49" charset="0"/>
        <a:buChar char="o"/>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it.ly/KDD2015Kohav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cid:image002.png@01C8DDCD.201413C0" TargetMode="External"/><Relationship Id="rId5" Type="http://schemas.openxmlformats.org/officeDocument/2006/relationships/image" Target="../media/image13.png"/><Relationship Id="rId4" Type="http://schemas.openxmlformats.org/officeDocument/2006/relationships/image" Target="cid:image001.png@01C8DDCD.201413C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xp-platform.com/expMicrosoft.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ted.com/talks/ken_robinson_says_schools_kill_creativity.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hyperlink" Target="http://www.slideshare.net/dmc500hats/startup-metrics-for-pirates-long-version" TargetMode="External"/><Relationship Id="rId5" Type="http://schemas.openxmlformats.org/officeDocument/2006/relationships/hyperlink" Target="http://www.amazon.com/Lean-Analytics-Better-Startup-Faster-ebook/dp/B00AG66LTM" TargetMode="External"/><Relationship Id="rId10" Type="http://schemas.openxmlformats.org/officeDocument/2006/relationships/image" Target="../media/image22.gif"/><Relationship Id="rId4" Type="http://schemas.openxmlformats.org/officeDocument/2006/relationships/notesSlide" Target="../notesSlides/notesSlide13.xml"/><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hyperlink" Target="http://bit.ly/expPuzzli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bit.ly/expSurve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amazon.com/Mastering-Metrics-Path-Cause-Effect/dp/0691152845" TargetMode="External"/><Relationship Id="rId5" Type="http://schemas.openxmlformats.org/officeDocument/2006/relationships/hyperlink" Target="http://bit.ly/expPuzzling" TargetMode="External"/><Relationship Id="rId4" Type="http://schemas.openxmlformats.org/officeDocument/2006/relationships/hyperlink" Target="http://bit.ly/expCUP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hyperlink" Target="http://bit.ly/ExPScal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bit.ly/expTrackingClick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en.wikipedia.org/wiki/Semmelweis_refle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bit.ly/expCUPE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journals.cambridge.org/action/displayAbstract?fromPage=online&amp;aid=7825833"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comp.hkbu.edu.hk/~fwang/files/srs_2015_papers/talk-ya.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exp-platform.co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hyperlink" Target="http://bit.ly/expSurve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linkedin.com/pulse/earliest-controlled-experiment-ab-test-ronny-kohav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s://play.google.com/store/books/details/James_Lind_A_Treatise_on_the_Scurvy?id=T1OT3tYmh5w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bit.ly/ExPScal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3144" y="1683945"/>
            <a:ext cx="11234056" cy="2535630"/>
          </a:xfrm>
        </p:spPr>
        <p:txBody>
          <a:bodyPr>
            <a:normAutofit/>
          </a:bodyPr>
          <a:lstStyle/>
          <a:p>
            <a:r>
              <a:rPr lang="en-US" sz="4800" b="1" dirty="0" smtClean="0"/>
              <a:t>Online Controlled Experiments:</a:t>
            </a:r>
            <a:br>
              <a:rPr lang="en-US" sz="4800" b="1" dirty="0" smtClean="0"/>
            </a:br>
            <a:r>
              <a:rPr lang="en-US" sz="4800" b="1" dirty="0" smtClean="0"/>
              <a:t>Lessons from Running A/B/n Tests for 12 years</a:t>
            </a:r>
            <a:br>
              <a:rPr lang="en-US" sz="4800" b="1" dirty="0" smtClean="0"/>
            </a:br>
            <a:r>
              <a:rPr lang="en-US" sz="4800" b="1" dirty="0" smtClean="0"/>
              <a:t/>
            </a:r>
            <a:br>
              <a:rPr lang="en-US" sz="4800" b="1" dirty="0" smtClean="0"/>
            </a:br>
            <a:r>
              <a:rPr lang="en-US" sz="3200" b="1" dirty="0" smtClean="0"/>
              <a:t>Slides at </a:t>
            </a:r>
            <a:r>
              <a:rPr lang="en-US" sz="3200" dirty="0" smtClean="0">
                <a:hlinkClick r:id="rId3"/>
              </a:rPr>
              <a:t>http://bit.ly/KDD2015Kohavi</a:t>
            </a:r>
            <a:r>
              <a:rPr lang="en-US" sz="3200" dirty="0" smtClean="0"/>
              <a:t>, @RonnyK</a:t>
            </a:r>
            <a:endParaRPr lang="en-US" sz="6600" dirty="0"/>
          </a:p>
        </p:txBody>
      </p:sp>
      <p:sp>
        <p:nvSpPr>
          <p:cNvPr id="5" name="TextBox 4"/>
          <p:cNvSpPr txBox="1"/>
          <p:nvPr/>
        </p:nvSpPr>
        <p:spPr>
          <a:xfrm>
            <a:off x="653144" y="4560962"/>
            <a:ext cx="10381038" cy="2123658"/>
          </a:xfrm>
          <a:prstGeom prst="rect">
            <a:avLst/>
          </a:prstGeom>
          <a:noFill/>
        </p:spPr>
        <p:txBody>
          <a:bodyPr wrap="square" rtlCol="0">
            <a:spAutoFit/>
          </a:bodyPr>
          <a:lstStyle/>
          <a:p>
            <a:r>
              <a:rPr lang="en-US" sz="2400" dirty="0"/>
              <a:t>Ron </a:t>
            </a:r>
            <a:r>
              <a:rPr lang="en-US" sz="2400" dirty="0" smtClean="0"/>
              <a:t>Kohavi, Distinguished </a:t>
            </a:r>
            <a:r>
              <a:rPr lang="en-US" sz="2400" dirty="0"/>
              <a:t>Engineer, </a:t>
            </a:r>
            <a:r>
              <a:rPr lang="en-US" sz="2400" dirty="0" smtClean="0"/>
              <a:t>General Manager,</a:t>
            </a:r>
            <a:br>
              <a:rPr lang="en-US" sz="2400" dirty="0" smtClean="0"/>
            </a:br>
            <a:r>
              <a:rPr lang="en-US" sz="2400" dirty="0" smtClean="0"/>
              <a:t>     Analysis </a:t>
            </a:r>
            <a:r>
              <a:rPr lang="en-US" sz="2400" dirty="0"/>
              <a:t>and Experimentation, </a:t>
            </a:r>
            <a:r>
              <a:rPr lang="en-US" sz="2400" dirty="0" smtClean="0"/>
              <a:t>Microsoft</a:t>
            </a:r>
            <a:br>
              <a:rPr lang="en-US" sz="2400" dirty="0" smtClean="0"/>
            </a:br>
            <a:r>
              <a:rPr lang="en-US" sz="3600" dirty="0"/>
              <a:t/>
            </a:r>
            <a:br>
              <a:rPr lang="en-US" sz="3600" dirty="0"/>
            </a:br>
            <a:r>
              <a:rPr lang="en-US" sz="2400" dirty="0"/>
              <a:t>Joint </a:t>
            </a:r>
            <a:r>
              <a:rPr lang="en-US" sz="2400" dirty="0" smtClean="0"/>
              <a:t>work with many members of the A&amp;E/ExP platform team</a:t>
            </a:r>
            <a:br>
              <a:rPr lang="en-US" sz="2400" dirty="0" smtClean="0"/>
            </a:br>
            <a:endParaRPr lang="en-US" sz="2400" dirty="0"/>
          </a:p>
        </p:txBody>
      </p:sp>
      <p:pic>
        <p:nvPicPr>
          <p:cNvPr id="4" name="Picture 3"/>
          <p:cNvPicPr>
            <a:picLocks noChangeAspect="1"/>
          </p:cNvPicPr>
          <p:nvPr/>
        </p:nvPicPr>
        <p:blipFill>
          <a:blip r:embed="rId4"/>
          <a:stretch>
            <a:fillRect/>
          </a:stretch>
        </p:blipFill>
        <p:spPr>
          <a:xfrm>
            <a:off x="9249143" y="0"/>
            <a:ext cx="2942857" cy="666667"/>
          </a:xfrm>
          <a:prstGeom prst="rect">
            <a:avLst/>
          </a:prstGeom>
        </p:spPr>
      </p:pic>
      <p:pic>
        <p:nvPicPr>
          <p:cNvPr id="6" name="Picture 5" descr="ExP_logo_noreflect_trans_PNG.png"/>
          <p:cNvPicPr>
            <a:picLocks noChangeAspect="1"/>
          </p:cNvPicPr>
          <p:nvPr/>
        </p:nvPicPr>
        <p:blipFill>
          <a:blip r:embed="rId5" cstate="print"/>
          <a:stretch>
            <a:fillRect/>
          </a:stretch>
        </p:blipFill>
        <p:spPr>
          <a:xfrm>
            <a:off x="8674993" y="4384319"/>
            <a:ext cx="3442724" cy="1955154"/>
          </a:xfrm>
          <a:prstGeom prst="rect">
            <a:avLst/>
          </a:prstGeom>
        </p:spPr>
      </p:pic>
    </p:spTree>
    <p:extLst>
      <p:ext uri="{BB962C8B-B14F-4D97-AF65-F5344CB8AC3E}">
        <p14:creationId xmlns:p14="http://schemas.microsoft.com/office/powerpoint/2010/main" val="2335425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Examples</a:t>
            </a:r>
            <a:endParaRPr lang="en-US" dirty="0"/>
          </a:p>
        </p:txBody>
      </p:sp>
      <p:sp>
        <p:nvSpPr>
          <p:cNvPr id="3" name="Text Placeholder 2"/>
          <p:cNvSpPr>
            <a:spLocks noGrp="1"/>
          </p:cNvSpPr>
          <p:nvPr>
            <p:ph idx="1"/>
          </p:nvPr>
        </p:nvSpPr>
        <p:spPr>
          <a:xfrm>
            <a:off x="527930" y="1191490"/>
            <a:ext cx="11376237" cy="4999989"/>
          </a:xfrm>
        </p:spPr>
        <p:txBody>
          <a:bodyPr>
            <a:normAutofit fontScale="92500" lnSpcReduction="20000"/>
          </a:bodyPr>
          <a:lstStyle/>
          <a:p>
            <a:r>
              <a:rPr lang="en-US" sz="2800" dirty="0" smtClean="0"/>
              <a:t>Four experiments that ran at Microsoft</a:t>
            </a:r>
          </a:p>
          <a:p>
            <a:r>
              <a:rPr lang="en-US" sz="2800" dirty="0" smtClean="0"/>
              <a:t>Each provides interesting lessons</a:t>
            </a:r>
          </a:p>
          <a:p>
            <a:r>
              <a:rPr lang="en-US" sz="2800" dirty="0" smtClean="0"/>
              <a:t>All had enough users for statistical validity</a:t>
            </a:r>
          </a:p>
          <a:p>
            <a:r>
              <a:rPr lang="en-US" sz="2800" dirty="0" smtClean="0"/>
              <a:t>For each experiment, we provide the OEC, the Overall Evaluation Criterion</a:t>
            </a:r>
          </a:p>
          <a:p>
            <a:pPr lvl="1"/>
            <a:r>
              <a:rPr lang="en-US" dirty="0" smtClean="0"/>
              <a:t>This is the criterion to determine which variant is the winner</a:t>
            </a:r>
          </a:p>
          <a:p>
            <a:r>
              <a:rPr lang="en-US" sz="2800" dirty="0" smtClean="0"/>
              <a:t>Game: see how many you get right </a:t>
            </a:r>
            <a:endParaRPr lang="en-US" sz="2800" dirty="0" smtClean="0">
              <a:solidFill>
                <a:srgbClr val="00B050"/>
              </a:solidFill>
            </a:endParaRPr>
          </a:p>
          <a:p>
            <a:pPr lvl="1"/>
            <a:r>
              <a:rPr lang="en-US" sz="2400" dirty="0" smtClean="0"/>
              <a:t>Everyone please stand up</a:t>
            </a:r>
          </a:p>
          <a:p>
            <a:pPr lvl="1"/>
            <a:r>
              <a:rPr lang="en-US" sz="2400" dirty="0" smtClean="0"/>
              <a:t>Three choices are:</a:t>
            </a:r>
          </a:p>
          <a:p>
            <a:pPr lvl="2"/>
            <a:r>
              <a:rPr lang="en-US" sz="2000" dirty="0" smtClean="0"/>
              <a:t>A wins  (the difference is statistically significant)</a:t>
            </a:r>
          </a:p>
          <a:p>
            <a:pPr lvl="2"/>
            <a:r>
              <a:rPr lang="en-US" sz="2000" dirty="0" smtClean="0"/>
              <a:t>A and B are approximately the same (no stat sig diff)</a:t>
            </a:r>
          </a:p>
          <a:p>
            <a:pPr lvl="2"/>
            <a:r>
              <a:rPr lang="en-US" sz="2000" dirty="0" smtClean="0"/>
              <a:t>B wins</a:t>
            </a:r>
          </a:p>
          <a:p>
            <a:r>
              <a:rPr lang="en-US" sz="2600" dirty="0" smtClean="0"/>
              <a:t>Since there are 3 choices for each question, random guessing implies</a:t>
            </a:r>
            <a:br>
              <a:rPr lang="en-US" sz="2600" dirty="0" smtClean="0"/>
            </a:br>
            <a:r>
              <a:rPr lang="en-US" sz="2600" dirty="0" smtClean="0"/>
              <a:t>100%/3^4 = 1.2% will get all four questions right.  </a:t>
            </a:r>
            <a:r>
              <a:rPr lang="en-US" sz="2600" dirty="0"/>
              <a:t/>
            </a:r>
            <a:br>
              <a:rPr lang="en-US" sz="2600" dirty="0"/>
            </a:br>
            <a:r>
              <a:rPr lang="en-US" sz="2600" dirty="0" smtClean="0"/>
              <a:t>Let’s see how much better than random we can get in this room</a:t>
            </a:r>
          </a:p>
          <a:p>
            <a:pPr>
              <a:buNone/>
            </a:pPr>
            <a:endParaRPr lang="en-US" dirty="0" smtClean="0"/>
          </a:p>
        </p:txBody>
      </p:sp>
      <p:sp>
        <p:nvSpPr>
          <p:cNvPr id="5" name="Slide Number Placeholder 4"/>
          <p:cNvSpPr>
            <a:spLocks noGrp="1"/>
          </p:cNvSpPr>
          <p:nvPr>
            <p:ph type="sldNum" sz="quarter" idx="4294967295"/>
          </p:nvPr>
        </p:nvSpPr>
        <p:spPr>
          <a:xfrm>
            <a:off x="11479399" y="0"/>
            <a:ext cx="711015" cy="304800"/>
          </a:xfrm>
          <a:prstGeom prst="rect">
            <a:avLst/>
          </a:prstGeom>
        </p:spPr>
        <p:txBody>
          <a:bodyPr/>
          <a:lstStyle/>
          <a:p>
            <a:pPr>
              <a:defRPr/>
            </a:pPr>
            <a:fld id="{B769C7A8-215E-4810-9B51-83186F3FC83D}" type="slidenum">
              <a:rPr lang="en-US" smtClean="0"/>
              <a:pPr>
                <a:defRPr/>
              </a:pPr>
              <a:t>10</a:t>
            </a:fld>
            <a:endParaRPr lang="en-US"/>
          </a:p>
        </p:txBody>
      </p:sp>
    </p:spTree>
    <p:extLst>
      <p:ext uri="{BB962C8B-B14F-4D97-AF65-F5344CB8AC3E}">
        <p14:creationId xmlns:p14="http://schemas.microsoft.com/office/powerpoint/2010/main" val="4033777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20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20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MSN </a:t>
            </a:r>
            <a:r>
              <a:rPr lang="en-US" dirty="0"/>
              <a:t>Home Page Search Box</a:t>
            </a:r>
          </a:p>
        </p:txBody>
      </p:sp>
      <p:sp>
        <p:nvSpPr>
          <p:cNvPr id="3" name="Content Placeholder 2"/>
          <p:cNvSpPr>
            <a:spLocks noGrp="1"/>
          </p:cNvSpPr>
          <p:nvPr>
            <p:ph idx="1"/>
          </p:nvPr>
        </p:nvSpPr>
        <p:spPr>
          <a:xfrm>
            <a:off x="622169" y="1527142"/>
            <a:ext cx="11227324" cy="4263637"/>
          </a:xfrm>
        </p:spPr>
        <p:txBody>
          <a:bodyPr/>
          <a:lstStyle/>
          <a:p>
            <a:r>
              <a:rPr lang="en-US" dirty="0"/>
              <a:t>OEC: Clickthrough rate for Search box and popular searches</a:t>
            </a:r>
          </a:p>
          <a:p>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11</a:t>
            </a:fld>
            <a:endParaRPr lang="en-US" dirty="0"/>
          </a:p>
        </p:txBody>
      </p:sp>
      <p:sp>
        <p:nvSpPr>
          <p:cNvPr id="6" name="TextBox 7"/>
          <p:cNvSpPr txBox="1">
            <a:spLocks noChangeArrowheads="1"/>
          </p:cNvSpPr>
          <p:nvPr/>
        </p:nvSpPr>
        <p:spPr bwMode="auto">
          <a:xfrm>
            <a:off x="891696" y="2406710"/>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8" name="TextBox 7"/>
          <p:cNvSpPr txBox="1"/>
          <p:nvPr/>
        </p:nvSpPr>
        <p:spPr>
          <a:xfrm>
            <a:off x="1055506" y="4774779"/>
            <a:ext cx="10550952" cy="1016000"/>
          </a:xfrm>
          <a:prstGeom prst="rect">
            <a:avLst/>
          </a:prstGeom>
          <a:noFill/>
        </p:spPr>
        <p:txBody>
          <a:bodyPr>
            <a:spAutoFit/>
          </a:bodyPr>
          <a:lstStyle/>
          <a:p>
            <a:pPr marL="228600" indent="-228600" algn="l" eaLnBrk="0" hangingPunct="0">
              <a:defRPr/>
            </a:pPr>
            <a:r>
              <a:rPr lang="en-US" sz="2000" dirty="0">
                <a:cs typeface="+mn-cs"/>
              </a:rPr>
              <a:t>Differences: A has taller search box (overall size is the same), </a:t>
            </a:r>
            <a:r>
              <a:rPr lang="en-US" sz="2000" dirty="0" smtClean="0">
                <a:cs typeface="+mn-cs"/>
              </a:rPr>
              <a:t/>
            </a:r>
            <a:br>
              <a:rPr lang="en-US" sz="2000" dirty="0" smtClean="0">
                <a:cs typeface="+mn-cs"/>
              </a:rPr>
            </a:br>
            <a:r>
              <a:rPr lang="en-US" sz="2000" dirty="0" smtClean="0">
                <a:cs typeface="+mn-cs"/>
              </a:rPr>
              <a:t>                   has </a:t>
            </a:r>
            <a:r>
              <a:rPr lang="en-US" sz="2000" dirty="0">
                <a:cs typeface="+mn-cs"/>
              </a:rPr>
              <a:t>magnifying glass icon, “popular searches” </a:t>
            </a:r>
          </a:p>
          <a:p>
            <a:pPr algn="l" eaLnBrk="0" hangingPunct="0">
              <a:defRPr/>
            </a:pPr>
            <a:r>
              <a:rPr lang="en-US" sz="2000" dirty="0" smtClean="0">
                <a:cs typeface="+mn-cs"/>
              </a:rPr>
              <a:t>                       B </a:t>
            </a:r>
            <a:r>
              <a:rPr lang="en-US" sz="2000" dirty="0">
                <a:cs typeface="+mn-cs"/>
              </a:rPr>
              <a:t>has big search </a:t>
            </a:r>
            <a:r>
              <a:rPr lang="en-US" sz="2000" dirty="0" smtClean="0">
                <a:cs typeface="+mn-cs"/>
              </a:rPr>
              <a:t>button, provides popular searches without calling them out</a:t>
            </a:r>
            <a:endParaRPr lang="en-US" sz="2000" dirty="0">
              <a:cs typeface="+mn-cs"/>
            </a:endParaRPr>
          </a:p>
        </p:txBody>
      </p:sp>
      <p:pic>
        <p:nvPicPr>
          <p:cNvPr id="9" name="Picture 5" descr="cid:image001.png@01C8DDCD.201413C0"/>
          <p:cNvPicPr>
            <a:picLocks noChangeAspect="1" noChangeArrowheads="1"/>
          </p:cNvPicPr>
          <p:nvPr/>
        </p:nvPicPr>
        <p:blipFill>
          <a:blip r:embed="rId3" r:link="rId4" cstate="print"/>
          <a:srcRect/>
          <a:stretch>
            <a:fillRect/>
          </a:stretch>
        </p:blipFill>
        <p:spPr bwMode="auto">
          <a:xfrm>
            <a:off x="1753323" y="2109219"/>
            <a:ext cx="8002588" cy="1147762"/>
          </a:xfrm>
          <a:prstGeom prst="rect">
            <a:avLst/>
          </a:prstGeom>
          <a:noFill/>
          <a:ln w="19050">
            <a:solidFill>
              <a:schemeClr val="tx1"/>
            </a:solidFill>
            <a:miter lim="800000"/>
            <a:headEnd/>
            <a:tailEnd/>
          </a:ln>
        </p:spPr>
      </p:pic>
      <p:pic>
        <p:nvPicPr>
          <p:cNvPr id="10" name="Picture 6" descr="cid:image002.png@01C8DDCD.201413C0"/>
          <p:cNvPicPr>
            <a:picLocks noChangeAspect="1" noChangeArrowheads="1"/>
          </p:cNvPicPr>
          <p:nvPr/>
        </p:nvPicPr>
        <p:blipFill>
          <a:blip r:embed="rId5" r:link="rId6" cstate="print"/>
          <a:srcRect/>
          <a:stretch>
            <a:fillRect/>
          </a:stretch>
        </p:blipFill>
        <p:spPr bwMode="auto">
          <a:xfrm>
            <a:off x="1759193" y="3556687"/>
            <a:ext cx="8008937" cy="1085850"/>
          </a:xfrm>
          <a:prstGeom prst="rect">
            <a:avLst/>
          </a:prstGeom>
          <a:noFill/>
          <a:ln w="19050">
            <a:solidFill>
              <a:schemeClr val="tx1"/>
            </a:solidFill>
            <a:miter lim="800000"/>
            <a:headEnd/>
            <a:tailEnd/>
          </a:ln>
        </p:spPr>
      </p:pic>
      <p:sp>
        <p:nvSpPr>
          <p:cNvPr id="13" name="Rectangle 12"/>
          <p:cNvSpPr>
            <a:spLocks noChangeArrowheads="1"/>
          </p:cNvSpPr>
          <p:nvPr/>
        </p:nvSpPr>
        <p:spPr bwMode="auto">
          <a:xfrm>
            <a:off x="3175" y="5876620"/>
            <a:ext cx="12188825" cy="1015663"/>
          </a:xfrm>
          <a:prstGeom prst="rect">
            <a:avLst/>
          </a:prstGeom>
          <a:solidFill>
            <a:schemeClr val="accent6">
              <a:lumMod val="40000"/>
              <a:lumOff val="60000"/>
            </a:schemeClr>
          </a:solidFill>
          <a:ln w="9525">
            <a:noFill/>
            <a:miter lim="800000"/>
            <a:headEnd/>
            <a:tailEnd/>
          </a:ln>
        </p:spPr>
        <p:txBody>
          <a:bodyPr wrap="square">
            <a:spAutoFit/>
          </a:bodyPr>
          <a:lstStyle/>
          <a:p>
            <a:pPr marL="171450" indent="-171450" algn="l" eaLnBrk="0" hangingPunct="0">
              <a:buFont typeface="Arial" pitchFamily="34" charset="0"/>
              <a:buChar char="•"/>
            </a:pPr>
            <a:r>
              <a:rPr lang="en-US" sz="2000" dirty="0"/>
              <a:t>Raise your </a:t>
            </a:r>
            <a:r>
              <a:rPr lang="en-US" sz="2000" dirty="0" smtClean="0"/>
              <a:t>left hand </a:t>
            </a:r>
            <a:r>
              <a:rPr lang="en-US" sz="2000" dirty="0"/>
              <a:t>if you think A </a:t>
            </a:r>
            <a:r>
              <a:rPr lang="en-US" sz="2000" dirty="0" smtClean="0"/>
              <a:t>Wins (top)</a:t>
            </a:r>
            <a:endParaRPr lang="en-US" sz="2000" dirty="0"/>
          </a:p>
          <a:p>
            <a:pPr marL="171450" indent="-171450" algn="l" eaLnBrk="0" hangingPunct="0">
              <a:buFont typeface="Arial" pitchFamily="34" charset="0"/>
              <a:buChar char="•"/>
            </a:pPr>
            <a:r>
              <a:rPr lang="en-US" sz="2000" dirty="0"/>
              <a:t>Raise your </a:t>
            </a:r>
            <a:r>
              <a:rPr lang="en-US" sz="2000" dirty="0" smtClean="0"/>
              <a:t>right hand </a:t>
            </a:r>
            <a:r>
              <a:rPr lang="en-US" sz="2000" dirty="0"/>
              <a:t>if you think B </a:t>
            </a:r>
            <a:r>
              <a:rPr lang="en-US" sz="2000" dirty="0" smtClean="0"/>
              <a:t>Wins (bottom)</a:t>
            </a:r>
            <a:endParaRPr lang="en-US" sz="2000" dirty="0"/>
          </a:p>
          <a:p>
            <a:pPr marL="171450" indent="-171450" algn="l" eaLnBrk="0" hangingPunct="0">
              <a:buFont typeface="Arial" pitchFamily="34" charset="0"/>
              <a:buChar char="•"/>
            </a:pPr>
            <a:r>
              <a:rPr lang="en-US" sz="2000" dirty="0"/>
              <a:t>Don’t raise your hand if they are the about the same</a:t>
            </a:r>
          </a:p>
        </p:txBody>
      </p:sp>
      <p:sp>
        <p:nvSpPr>
          <p:cNvPr id="12" name="TextBox 8"/>
          <p:cNvSpPr txBox="1">
            <a:spLocks noChangeArrowheads="1"/>
          </p:cNvSpPr>
          <p:nvPr/>
        </p:nvSpPr>
        <p:spPr bwMode="auto">
          <a:xfrm>
            <a:off x="884342" y="3751949"/>
            <a:ext cx="389850" cy="461665"/>
          </a:xfrm>
          <a:prstGeom prst="rect">
            <a:avLst/>
          </a:prstGeom>
          <a:noFill/>
          <a:ln w="9525">
            <a:noFill/>
            <a:miter lim="800000"/>
            <a:headEnd/>
            <a:tailEnd/>
          </a:ln>
        </p:spPr>
        <p:txBody>
          <a:bodyPr wrap="none">
            <a:spAutoFit/>
          </a:bodyPr>
          <a:lstStyle/>
          <a:p>
            <a:pPr algn="ctr" eaLnBrk="0" hangingPunct="0"/>
            <a:r>
              <a:rPr lang="en-US" sz="2400" dirty="0"/>
              <a:t>B</a:t>
            </a:r>
          </a:p>
        </p:txBody>
      </p:sp>
    </p:spTree>
    <p:extLst>
      <p:ext uri="{BB962C8B-B14F-4D97-AF65-F5344CB8AC3E}">
        <p14:creationId xmlns:p14="http://schemas.microsoft.com/office/powerpoint/2010/main" val="322619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Home Page Search Box</a:t>
            </a:r>
            <a:endParaRPr lang="en-US" dirty="0"/>
          </a:p>
        </p:txBody>
      </p:sp>
      <p:sp>
        <p:nvSpPr>
          <p:cNvPr id="3" name="Content Placeholder 2"/>
          <p:cNvSpPr>
            <a:spLocks noGrp="1"/>
          </p:cNvSpPr>
          <p:nvPr>
            <p:ph idx="1"/>
          </p:nvPr>
        </p:nvSpPr>
        <p:spPr/>
        <p:txBody>
          <a:bodyPr/>
          <a:lstStyle/>
          <a:p>
            <a:pPr marL="0" indent="0">
              <a:buNone/>
            </a:pPr>
            <a:r>
              <a:rPr lang="en-US" dirty="0" smtClean="0"/>
              <a:t>[You can’t cheat by looking for the answers here]</a:t>
            </a:r>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12</a:t>
            </a:fld>
            <a:endParaRPr lang="en-US" dirty="0"/>
          </a:p>
        </p:txBody>
      </p:sp>
    </p:spTree>
    <p:extLst>
      <p:ext uri="{BB962C8B-B14F-4D97-AF65-F5344CB8AC3E}">
        <p14:creationId xmlns:p14="http://schemas.microsoft.com/office/powerpoint/2010/main" val="2085935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a:t>
            </a:r>
            <a:r>
              <a:rPr lang="en-US" dirty="0"/>
              <a:t>Bing Ads with Site Links</a:t>
            </a:r>
          </a:p>
        </p:txBody>
      </p:sp>
      <p:sp>
        <p:nvSpPr>
          <p:cNvPr id="3" name="Content Placeholder 2"/>
          <p:cNvSpPr>
            <a:spLocks noGrp="1"/>
          </p:cNvSpPr>
          <p:nvPr>
            <p:ph idx="1"/>
          </p:nvPr>
        </p:nvSpPr>
        <p:spPr>
          <a:xfrm>
            <a:off x="622169" y="1527142"/>
            <a:ext cx="11227324" cy="4349478"/>
          </a:xfrm>
        </p:spPr>
        <p:txBody>
          <a:bodyPr>
            <a:normAutofit/>
          </a:bodyPr>
          <a:lstStyle/>
          <a:p>
            <a:r>
              <a:rPr lang="en-US" dirty="0"/>
              <a:t>Should Bing add “site links” to ads, which allow advertisers to offer several destinations on ads?</a:t>
            </a:r>
          </a:p>
          <a:p>
            <a:r>
              <a:rPr lang="en-US" dirty="0"/>
              <a:t>OEC: Revenue, ads constraint to same vertical pixels on </a:t>
            </a:r>
            <a:r>
              <a:rPr lang="en-US" dirty="0" err="1" smtClean="0"/>
              <a:t>avg</a:t>
            </a:r>
            <a:endParaRPr lang="en-US" dirty="0" smtClean="0"/>
          </a:p>
          <a:p>
            <a:endParaRPr lang="en-US" dirty="0"/>
          </a:p>
          <a:p>
            <a:endParaRPr lang="en-US" dirty="0" smtClean="0"/>
          </a:p>
          <a:p>
            <a:pPr marL="0" indent="0">
              <a:buNone/>
            </a:pPr>
            <a:endParaRPr lang="en-US" dirty="0"/>
          </a:p>
          <a:p>
            <a:r>
              <a:rPr lang="en-US" dirty="0" smtClean="0"/>
              <a:t>Pro adding: </a:t>
            </a:r>
            <a:r>
              <a:rPr lang="en-US" dirty="0"/>
              <a:t>richer ads, users better informed where they land</a:t>
            </a:r>
          </a:p>
          <a:p>
            <a:r>
              <a:rPr lang="en-US" dirty="0"/>
              <a:t>Cons: Constraint means on average 4 “A” ads vs. 3 “B” ads</a:t>
            </a:r>
            <a:br>
              <a:rPr lang="en-US" dirty="0"/>
            </a:br>
            <a:r>
              <a:rPr lang="en-US" dirty="0"/>
              <a:t>           Variant B is 5msc slower (compute + higher page weight)</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13</a:t>
            </a:fld>
            <a:endParaRPr lang="en-US" dirty="0"/>
          </a:p>
        </p:txBody>
      </p:sp>
      <p:pic>
        <p:nvPicPr>
          <p:cNvPr id="6" name="Picture 5"/>
          <p:cNvPicPr/>
          <p:nvPr/>
        </p:nvPicPr>
        <p:blipFill rotWithShape="1">
          <a:blip r:embed="rId3"/>
          <a:srcRect t="11639" b="57302"/>
          <a:stretch/>
        </p:blipFill>
        <p:spPr>
          <a:xfrm>
            <a:off x="322579" y="2806541"/>
            <a:ext cx="5771832" cy="822960"/>
          </a:xfrm>
          <a:prstGeom prst="rect">
            <a:avLst/>
          </a:prstGeom>
          <a:ln>
            <a:solidFill>
              <a:schemeClr val="tx1"/>
            </a:solidFill>
          </a:ln>
        </p:spPr>
      </p:pic>
      <p:pic>
        <p:nvPicPr>
          <p:cNvPr id="7" name="Picture 6"/>
          <p:cNvPicPr/>
          <p:nvPr/>
        </p:nvPicPr>
        <p:blipFill rotWithShape="1">
          <a:blip r:embed="rId3"/>
          <a:srcRect t="57769" b="821"/>
          <a:stretch/>
        </p:blipFill>
        <p:spPr>
          <a:xfrm>
            <a:off x="6180120" y="2813161"/>
            <a:ext cx="5771832" cy="1097280"/>
          </a:xfrm>
          <a:prstGeom prst="rect">
            <a:avLst/>
          </a:prstGeom>
          <a:ln>
            <a:solidFill>
              <a:schemeClr val="tx1"/>
            </a:solidFill>
          </a:ln>
        </p:spPr>
      </p:pic>
      <p:sp>
        <p:nvSpPr>
          <p:cNvPr id="8" name="TextBox 5"/>
          <p:cNvSpPr txBox="1">
            <a:spLocks noChangeArrowheads="1"/>
          </p:cNvSpPr>
          <p:nvPr/>
        </p:nvSpPr>
        <p:spPr bwMode="auto">
          <a:xfrm>
            <a:off x="2447685" y="3990319"/>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9" name="TextBox 12"/>
          <p:cNvSpPr txBox="1">
            <a:spLocks noChangeArrowheads="1"/>
          </p:cNvSpPr>
          <p:nvPr/>
        </p:nvSpPr>
        <p:spPr bwMode="auto">
          <a:xfrm>
            <a:off x="8545472" y="4004691"/>
            <a:ext cx="520564" cy="457200"/>
          </a:xfrm>
          <a:prstGeom prst="rect">
            <a:avLst/>
          </a:prstGeom>
          <a:noFill/>
          <a:ln w="9525">
            <a:noFill/>
            <a:miter lim="800000"/>
            <a:headEnd/>
            <a:tailEnd/>
          </a:ln>
        </p:spPr>
        <p:txBody>
          <a:bodyPr>
            <a:spAutoFit/>
          </a:bodyPr>
          <a:lstStyle/>
          <a:p>
            <a:pPr algn="ctr" eaLnBrk="0" hangingPunct="0"/>
            <a:r>
              <a:rPr lang="en-US" sz="2400" dirty="0"/>
              <a:t>B</a:t>
            </a:r>
          </a:p>
        </p:txBody>
      </p:sp>
      <p:sp>
        <p:nvSpPr>
          <p:cNvPr id="10" name="Rectangle 9"/>
          <p:cNvSpPr>
            <a:spLocks noChangeArrowheads="1"/>
          </p:cNvSpPr>
          <p:nvPr/>
        </p:nvSpPr>
        <p:spPr bwMode="auto">
          <a:xfrm>
            <a:off x="3175" y="5876620"/>
            <a:ext cx="12188825" cy="1015663"/>
          </a:xfrm>
          <a:prstGeom prst="rect">
            <a:avLst/>
          </a:prstGeom>
          <a:solidFill>
            <a:schemeClr val="accent6">
              <a:lumMod val="40000"/>
              <a:lumOff val="60000"/>
            </a:schemeClr>
          </a:solidFill>
          <a:ln w="9525">
            <a:noFill/>
            <a:miter lim="800000"/>
            <a:headEnd/>
            <a:tailEnd/>
          </a:ln>
        </p:spPr>
        <p:txBody>
          <a:bodyPr wrap="square">
            <a:spAutoFit/>
          </a:bodyPr>
          <a:lstStyle/>
          <a:p>
            <a:pPr marL="171450" indent="-171450" algn="l" eaLnBrk="0" hangingPunct="0">
              <a:buFont typeface="Arial" pitchFamily="34" charset="0"/>
              <a:buChar char="•"/>
            </a:pPr>
            <a:r>
              <a:rPr lang="en-US" sz="2000" dirty="0"/>
              <a:t>Raise your </a:t>
            </a:r>
            <a:r>
              <a:rPr lang="en-US" sz="2000" dirty="0" smtClean="0"/>
              <a:t>left hand </a:t>
            </a:r>
            <a:r>
              <a:rPr lang="en-US" sz="2000" dirty="0"/>
              <a:t>if you think A </a:t>
            </a:r>
            <a:r>
              <a:rPr lang="en-US" sz="2000" dirty="0" smtClean="0"/>
              <a:t>Wins (left)</a:t>
            </a:r>
            <a:endParaRPr lang="en-US" sz="2000" dirty="0"/>
          </a:p>
          <a:p>
            <a:pPr marL="171450" indent="-171450" algn="l" eaLnBrk="0" hangingPunct="0">
              <a:buFont typeface="Arial" pitchFamily="34" charset="0"/>
              <a:buChar char="•"/>
            </a:pPr>
            <a:r>
              <a:rPr lang="en-US" sz="2000" dirty="0"/>
              <a:t>Raise your </a:t>
            </a:r>
            <a:r>
              <a:rPr lang="en-US" sz="2000" dirty="0" smtClean="0"/>
              <a:t>right hand </a:t>
            </a:r>
            <a:r>
              <a:rPr lang="en-US" sz="2000" dirty="0"/>
              <a:t>if you think B </a:t>
            </a:r>
            <a:r>
              <a:rPr lang="en-US" sz="2000" dirty="0" smtClean="0"/>
              <a:t>Wins (right)</a:t>
            </a:r>
            <a:endParaRPr lang="en-US" sz="2000" dirty="0"/>
          </a:p>
          <a:p>
            <a:pPr marL="171450" indent="-171450" algn="l" eaLnBrk="0" hangingPunct="0">
              <a:buFont typeface="Arial" pitchFamily="34" charset="0"/>
              <a:buChar char="•"/>
            </a:pPr>
            <a:r>
              <a:rPr lang="en-US" sz="2000" dirty="0"/>
              <a:t>Don’t raise your hand if they are the about the same</a:t>
            </a:r>
          </a:p>
        </p:txBody>
      </p:sp>
    </p:spTree>
    <p:extLst>
      <p:ext uri="{BB962C8B-B14F-4D97-AF65-F5344CB8AC3E}">
        <p14:creationId xmlns:p14="http://schemas.microsoft.com/office/powerpoint/2010/main" val="1417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Bing </a:t>
            </a:r>
            <a:r>
              <a:rPr lang="en-US" dirty="0"/>
              <a:t>Ads with Site Links</a:t>
            </a:r>
          </a:p>
        </p:txBody>
      </p:sp>
      <p:sp>
        <p:nvSpPr>
          <p:cNvPr id="3" name="Content Placeholder 2"/>
          <p:cNvSpPr>
            <a:spLocks noGrp="1"/>
          </p:cNvSpPr>
          <p:nvPr>
            <p:ph idx="1"/>
          </p:nvPr>
        </p:nvSpPr>
        <p:spPr/>
        <p:txBody>
          <a:bodyPr/>
          <a:lstStyle/>
          <a:p>
            <a:pPr marL="0" indent="0">
              <a:buNone/>
            </a:pPr>
            <a:r>
              <a:rPr lang="en-US" dirty="0"/>
              <a:t>[You can’t cheat by looking for the answers here]</a:t>
            </a:r>
          </a:p>
          <a:p>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14</a:t>
            </a:fld>
            <a:endParaRPr lang="en-US" dirty="0"/>
          </a:p>
        </p:txBody>
      </p:sp>
    </p:spTree>
    <p:extLst>
      <p:ext uri="{BB962C8B-B14F-4D97-AF65-F5344CB8AC3E}">
        <p14:creationId xmlns:p14="http://schemas.microsoft.com/office/powerpoint/2010/main" val="3966763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169" y="286603"/>
            <a:ext cx="5721481" cy="1032964"/>
          </a:xfrm>
        </p:spPr>
        <p:txBody>
          <a:bodyPr>
            <a:normAutofit fontScale="90000"/>
          </a:bodyPr>
          <a:lstStyle/>
          <a:p>
            <a:r>
              <a:rPr lang="en-US" dirty="0" smtClean="0"/>
              <a:t>Example 3:</a:t>
            </a:r>
            <a:br>
              <a:rPr lang="en-US" dirty="0" smtClean="0"/>
            </a:br>
            <a:r>
              <a:rPr lang="en-US" dirty="0" smtClean="0"/>
              <a:t>SERP Truncation</a:t>
            </a:r>
            <a:endParaRPr lang="en-US" dirty="0"/>
          </a:p>
        </p:txBody>
      </p:sp>
      <p:sp>
        <p:nvSpPr>
          <p:cNvPr id="3" name="Content Placeholder 2"/>
          <p:cNvSpPr>
            <a:spLocks noGrp="1"/>
          </p:cNvSpPr>
          <p:nvPr>
            <p:ph idx="1"/>
          </p:nvPr>
        </p:nvSpPr>
        <p:spPr>
          <a:xfrm>
            <a:off x="349795" y="1410410"/>
            <a:ext cx="6654120" cy="4725068"/>
          </a:xfrm>
        </p:spPr>
        <p:txBody>
          <a:bodyPr/>
          <a:lstStyle/>
          <a:p>
            <a:r>
              <a:rPr lang="en-US" dirty="0" smtClean="0"/>
              <a:t>SERP is a </a:t>
            </a:r>
            <a:r>
              <a:rPr lang="en-US" u="sng" dirty="0" smtClean="0"/>
              <a:t>S</a:t>
            </a:r>
            <a:r>
              <a:rPr lang="en-US" dirty="0" smtClean="0"/>
              <a:t>earch </a:t>
            </a:r>
            <a:r>
              <a:rPr lang="en-US" u="sng" dirty="0" smtClean="0"/>
              <a:t>E</a:t>
            </a:r>
            <a:r>
              <a:rPr lang="en-US" dirty="0" smtClean="0"/>
              <a:t>ngine </a:t>
            </a:r>
            <a:r>
              <a:rPr lang="en-US" u="sng" dirty="0" smtClean="0"/>
              <a:t>R</a:t>
            </a:r>
            <a:r>
              <a:rPr lang="en-US" dirty="0" smtClean="0"/>
              <a:t>esult </a:t>
            </a:r>
            <a:r>
              <a:rPr lang="en-US" u="sng" dirty="0" smtClean="0"/>
              <a:t>P</a:t>
            </a:r>
            <a:r>
              <a:rPr lang="en-US" dirty="0" smtClean="0"/>
              <a:t>age</a:t>
            </a:r>
            <a:br>
              <a:rPr lang="en-US" dirty="0" smtClean="0"/>
            </a:br>
            <a:r>
              <a:rPr lang="en-US" dirty="0" smtClean="0"/>
              <a:t>(shown on the right for the query KDD 2015)</a:t>
            </a:r>
          </a:p>
          <a:p>
            <a:r>
              <a:rPr lang="en-US" dirty="0" smtClean="0"/>
              <a:t>OEC: Clickthrough Rate on 1</a:t>
            </a:r>
            <a:r>
              <a:rPr lang="en-US" baseline="30000" dirty="0" smtClean="0"/>
              <a:t>st</a:t>
            </a:r>
            <a:r>
              <a:rPr lang="en-US" dirty="0" smtClean="0"/>
              <a:t> SERP per query</a:t>
            </a:r>
            <a:br>
              <a:rPr lang="en-US" dirty="0" smtClean="0"/>
            </a:br>
            <a:r>
              <a:rPr lang="en-US" dirty="0" smtClean="0"/>
              <a:t>(ignore issues with click/back, page 2, etc.)</a:t>
            </a:r>
          </a:p>
          <a:p>
            <a:r>
              <a:rPr lang="en-US" dirty="0" smtClean="0"/>
              <a:t>Version A: show 10 algorithmic results</a:t>
            </a:r>
          </a:p>
          <a:p>
            <a:r>
              <a:rPr lang="en-US" dirty="0" smtClean="0"/>
              <a:t>Version B: show 8 algorithmic results by removing the last two results</a:t>
            </a:r>
          </a:p>
          <a:p>
            <a:r>
              <a:rPr lang="en-US" dirty="0" smtClean="0"/>
              <a:t>All else same: task pane, ads, related searches, etc.</a:t>
            </a:r>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15</a:t>
            </a:fld>
            <a:endParaRPr lang="en-US" dirty="0"/>
          </a:p>
        </p:txBody>
      </p:sp>
      <p:pic>
        <p:nvPicPr>
          <p:cNvPr id="7" name="Picture 6"/>
          <p:cNvPicPr>
            <a:picLocks noChangeAspect="1"/>
          </p:cNvPicPr>
          <p:nvPr/>
        </p:nvPicPr>
        <p:blipFill rotWithShape="1">
          <a:blip r:embed="rId2"/>
          <a:srcRect r="5462" b="9788"/>
          <a:stretch/>
        </p:blipFill>
        <p:spPr>
          <a:xfrm>
            <a:off x="7340927" y="1"/>
            <a:ext cx="4851073" cy="5876620"/>
          </a:xfrm>
          <a:prstGeom prst="rect">
            <a:avLst/>
          </a:prstGeom>
        </p:spPr>
      </p:pic>
      <p:sp>
        <p:nvSpPr>
          <p:cNvPr id="8" name="Rectangle 7"/>
          <p:cNvSpPr>
            <a:spLocks noChangeArrowheads="1"/>
          </p:cNvSpPr>
          <p:nvPr/>
        </p:nvSpPr>
        <p:spPr bwMode="auto">
          <a:xfrm>
            <a:off x="3175" y="5876620"/>
            <a:ext cx="12188825" cy="1015663"/>
          </a:xfrm>
          <a:prstGeom prst="rect">
            <a:avLst/>
          </a:prstGeom>
          <a:solidFill>
            <a:schemeClr val="accent6">
              <a:lumMod val="40000"/>
              <a:lumOff val="60000"/>
            </a:schemeClr>
          </a:solidFill>
          <a:ln w="9525">
            <a:noFill/>
            <a:miter lim="800000"/>
            <a:headEnd/>
            <a:tailEnd/>
          </a:ln>
        </p:spPr>
        <p:txBody>
          <a:bodyPr wrap="square">
            <a:spAutoFit/>
          </a:bodyPr>
          <a:lstStyle/>
          <a:p>
            <a:pPr marL="171450" indent="-171450" algn="l" eaLnBrk="0" hangingPunct="0">
              <a:buFont typeface="Arial" pitchFamily="34" charset="0"/>
              <a:buChar char="•"/>
            </a:pPr>
            <a:r>
              <a:rPr lang="en-US" sz="2000" dirty="0"/>
              <a:t>Raise your </a:t>
            </a:r>
            <a:r>
              <a:rPr lang="en-US" sz="2000" dirty="0" smtClean="0"/>
              <a:t>left hand </a:t>
            </a:r>
            <a:r>
              <a:rPr lang="en-US" sz="2000" dirty="0"/>
              <a:t>if you think A </a:t>
            </a:r>
            <a:r>
              <a:rPr lang="en-US" sz="2000" dirty="0" smtClean="0"/>
              <a:t>Wins (10 results)</a:t>
            </a:r>
            <a:endParaRPr lang="en-US" sz="2000" dirty="0"/>
          </a:p>
          <a:p>
            <a:pPr marL="171450" indent="-171450" algn="l" eaLnBrk="0" hangingPunct="0">
              <a:buFont typeface="Arial" pitchFamily="34" charset="0"/>
              <a:buChar char="•"/>
            </a:pPr>
            <a:r>
              <a:rPr lang="en-US" sz="2000" dirty="0"/>
              <a:t>Raise your </a:t>
            </a:r>
            <a:r>
              <a:rPr lang="en-US" sz="2000" dirty="0" smtClean="0"/>
              <a:t>right hand </a:t>
            </a:r>
            <a:r>
              <a:rPr lang="en-US" sz="2000" dirty="0"/>
              <a:t>if you think B </a:t>
            </a:r>
            <a:r>
              <a:rPr lang="en-US" sz="2000" dirty="0" smtClean="0"/>
              <a:t>Wins (8 results)</a:t>
            </a:r>
          </a:p>
          <a:p>
            <a:pPr marL="171450" indent="-171450" algn="l" eaLnBrk="0" hangingPunct="0">
              <a:buFont typeface="Arial" pitchFamily="34" charset="0"/>
              <a:buChar char="•"/>
            </a:pPr>
            <a:r>
              <a:rPr lang="en-US" sz="2000" dirty="0" smtClean="0"/>
              <a:t>Don’t raise your hand if they are the about the same</a:t>
            </a:r>
            <a:endParaRPr lang="en-US" sz="2000" dirty="0"/>
          </a:p>
        </p:txBody>
      </p:sp>
    </p:spTree>
    <p:extLst>
      <p:ext uri="{BB962C8B-B14F-4D97-AF65-F5344CB8AC3E}">
        <p14:creationId xmlns:p14="http://schemas.microsoft.com/office/powerpoint/2010/main" val="164991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SERP Truncation</a:t>
            </a:r>
            <a:endParaRPr lang="en-US" dirty="0"/>
          </a:p>
        </p:txBody>
      </p:sp>
      <p:sp>
        <p:nvSpPr>
          <p:cNvPr id="3" name="Content Placeholder 2"/>
          <p:cNvSpPr>
            <a:spLocks noGrp="1"/>
          </p:cNvSpPr>
          <p:nvPr>
            <p:ph idx="1"/>
          </p:nvPr>
        </p:nvSpPr>
        <p:spPr/>
        <p:txBody>
          <a:bodyPr>
            <a:normAutofit/>
          </a:bodyPr>
          <a:lstStyle/>
          <a:p>
            <a:pPr marL="0" indent="0">
              <a:buNone/>
            </a:pPr>
            <a:r>
              <a:rPr lang="en-US" dirty="0"/>
              <a:t>[You can’t cheat by looking for the answers here</a:t>
            </a:r>
            <a:r>
              <a:rPr lang="en-US" dirty="0" smtClean="0"/>
              <a:t>]</a:t>
            </a:r>
          </a:p>
          <a:p>
            <a:pPr marL="155448" lvl="1" indent="0">
              <a:buNone/>
            </a:pPr>
            <a:endParaRPr lang="en-US" dirty="0" smtClean="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16</a:t>
            </a:fld>
            <a:endParaRPr lang="en-US" dirty="0"/>
          </a:p>
        </p:txBody>
      </p:sp>
    </p:spTree>
    <p:extLst>
      <p:ext uri="{BB962C8B-B14F-4D97-AF65-F5344CB8AC3E}">
        <p14:creationId xmlns:p14="http://schemas.microsoft.com/office/powerpoint/2010/main" val="400369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Underlining Links</a:t>
            </a:r>
            <a:endParaRPr lang="en-US" dirty="0"/>
          </a:p>
        </p:txBody>
      </p:sp>
      <p:sp>
        <p:nvSpPr>
          <p:cNvPr id="3" name="Content Placeholder 2"/>
          <p:cNvSpPr>
            <a:spLocks noGrp="1"/>
          </p:cNvSpPr>
          <p:nvPr>
            <p:ph idx="1"/>
          </p:nvPr>
        </p:nvSpPr>
        <p:spPr>
          <a:xfrm>
            <a:off x="512068" y="1171269"/>
            <a:ext cx="11227324" cy="4725068"/>
          </a:xfrm>
        </p:spPr>
        <p:txBody>
          <a:bodyPr/>
          <a:lstStyle/>
          <a:p>
            <a:r>
              <a:rPr lang="en-US" dirty="0" smtClean="0"/>
              <a:t>Does underlining increase or decrease clickthrough-rate?</a:t>
            </a:r>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17</a:t>
            </a:fld>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196"/>
          <a:stretch/>
        </p:blipFill>
        <p:spPr>
          <a:xfrm>
            <a:off x="-19066" y="1619250"/>
            <a:ext cx="6067441" cy="5238751"/>
          </a:xfrm>
          <a:prstGeom prst="rect">
            <a:avLst/>
          </a:prstGeom>
          <a:ln w="12700">
            <a:solidFill>
              <a:schemeClr val="tx1"/>
            </a:solidFill>
          </a:ln>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8502"/>
          <a:stretch/>
        </p:blipFill>
        <p:spPr>
          <a:xfrm>
            <a:off x="6055227" y="1619250"/>
            <a:ext cx="6136773" cy="5238751"/>
          </a:xfrm>
          <a:prstGeom prst="rect">
            <a:avLst/>
          </a:prstGeom>
          <a:ln w="12700">
            <a:solidFill>
              <a:schemeClr val="tx1"/>
            </a:solidFill>
          </a:ln>
        </p:spPr>
      </p:pic>
    </p:spTree>
    <p:extLst>
      <p:ext uri="{BB962C8B-B14F-4D97-AF65-F5344CB8AC3E}">
        <p14:creationId xmlns:p14="http://schemas.microsoft.com/office/powerpoint/2010/main" val="2773014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Underlining Links</a:t>
            </a:r>
            <a:endParaRPr lang="en-US" dirty="0"/>
          </a:p>
        </p:txBody>
      </p:sp>
      <p:sp>
        <p:nvSpPr>
          <p:cNvPr id="3" name="Content Placeholder 2"/>
          <p:cNvSpPr>
            <a:spLocks noGrp="1"/>
          </p:cNvSpPr>
          <p:nvPr>
            <p:ph idx="1"/>
          </p:nvPr>
        </p:nvSpPr>
        <p:spPr>
          <a:xfrm>
            <a:off x="622169" y="1152775"/>
            <a:ext cx="11227324" cy="4725068"/>
          </a:xfrm>
        </p:spPr>
        <p:txBody>
          <a:bodyPr/>
          <a:lstStyle/>
          <a:p>
            <a:r>
              <a:rPr lang="en-US" dirty="0" smtClean="0"/>
              <a:t>Does underlining increase or decrease clickthrough-rate?</a:t>
            </a:r>
          </a:p>
          <a:p>
            <a:r>
              <a:rPr lang="en-US" dirty="0" smtClean="0"/>
              <a:t>OEC: </a:t>
            </a:r>
            <a:r>
              <a:rPr lang="en-US" dirty="0"/>
              <a:t>Clickthrough Rate on 1</a:t>
            </a:r>
            <a:r>
              <a:rPr lang="en-US" baseline="30000" dirty="0"/>
              <a:t>st</a:t>
            </a:r>
            <a:r>
              <a:rPr lang="en-US" dirty="0"/>
              <a:t> SERP per </a:t>
            </a:r>
            <a:r>
              <a:rPr lang="en-US" dirty="0" smtClean="0"/>
              <a:t>query</a:t>
            </a:r>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18</a:t>
            </a:fld>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8196"/>
          <a:stretch/>
        </p:blipFill>
        <p:spPr>
          <a:xfrm>
            <a:off x="1632815" y="2229227"/>
            <a:ext cx="3316430" cy="2863473"/>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8502"/>
          <a:stretch/>
        </p:blipFill>
        <p:spPr>
          <a:xfrm>
            <a:off x="5842233" y="2229227"/>
            <a:ext cx="3343169" cy="2853948"/>
          </a:xfrm>
          <a:prstGeom prst="rect">
            <a:avLst/>
          </a:prstGeom>
        </p:spPr>
      </p:pic>
      <p:sp>
        <p:nvSpPr>
          <p:cNvPr id="10" name="TextBox 5"/>
          <p:cNvSpPr txBox="1">
            <a:spLocks noChangeArrowheads="1"/>
          </p:cNvSpPr>
          <p:nvPr/>
        </p:nvSpPr>
        <p:spPr bwMode="auto">
          <a:xfrm>
            <a:off x="3045996" y="5092700"/>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11" name="TextBox 12"/>
          <p:cNvSpPr txBox="1">
            <a:spLocks noChangeArrowheads="1"/>
          </p:cNvSpPr>
          <p:nvPr/>
        </p:nvSpPr>
        <p:spPr bwMode="auto">
          <a:xfrm>
            <a:off x="7253535" y="5084586"/>
            <a:ext cx="520564" cy="457200"/>
          </a:xfrm>
          <a:prstGeom prst="rect">
            <a:avLst/>
          </a:prstGeom>
          <a:noFill/>
          <a:ln w="9525">
            <a:noFill/>
            <a:miter lim="800000"/>
            <a:headEnd/>
            <a:tailEnd/>
          </a:ln>
        </p:spPr>
        <p:txBody>
          <a:bodyPr>
            <a:spAutoFit/>
          </a:bodyPr>
          <a:lstStyle/>
          <a:p>
            <a:pPr algn="ctr" eaLnBrk="0" hangingPunct="0"/>
            <a:r>
              <a:rPr lang="en-US" sz="2400" dirty="0"/>
              <a:t>B</a:t>
            </a:r>
          </a:p>
        </p:txBody>
      </p:sp>
      <p:sp>
        <p:nvSpPr>
          <p:cNvPr id="12" name="Rectangle 11"/>
          <p:cNvSpPr>
            <a:spLocks noChangeArrowheads="1"/>
          </p:cNvSpPr>
          <p:nvPr/>
        </p:nvSpPr>
        <p:spPr bwMode="auto">
          <a:xfrm>
            <a:off x="3175" y="5876620"/>
            <a:ext cx="12188825" cy="1015663"/>
          </a:xfrm>
          <a:prstGeom prst="rect">
            <a:avLst/>
          </a:prstGeom>
          <a:solidFill>
            <a:schemeClr val="accent6">
              <a:lumMod val="40000"/>
              <a:lumOff val="60000"/>
            </a:schemeClr>
          </a:solidFill>
          <a:ln w="9525">
            <a:noFill/>
            <a:miter lim="800000"/>
            <a:headEnd/>
            <a:tailEnd/>
          </a:ln>
        </p:spPr>
        <p:txBody>
          <a:bodyPr wrap="square">
            <a:spAutoFit/>
          </a:bodyPr>
          <a:lstStyle/>
          <a:p>
            <a:pPr marL="171450" indent="-171450" algn="l" eaLnBrk="0" hangingPunct="0">
              <a:buFont typeface="Arial" pitchFamily="34" charset="0"/>
              <a:buChar char="•"/>
            </a:pPr>
            <a:r>
              <a:rPr lang="en-US" sz="2000" dirty="0"/>
              <a:t>Raise your </a:t>
            </a:r>
            <a:r>
              <a:rPr lang="en-US" sz="2000" dirty="0" smtClean="0"/>
              <a:t>left hand </a:t>
            </a:r>
            <a:r>
              <a:rPr lang="en-US" sz="2000" dirty="0"/>
              <a:t>if you think A </a:t>
            </a:r>
            <a:r>
              <a:rPr lang="en-US" sz="2000" dirty="0" smtClean="0"/>
              <a:t>Wins (left, with underlines)</a:t>
            </a:r>
            <a:endParaRPr lang="en-US" sz="2000" dirty="0"/>
          </a:p>
          <a:p>
            <a:pPr marL="171450" indent="-171450" algn="l" eaLnBrk="0" hangingPunct="0">
              <a:buFont typeface="Arial" pitchFamily="34" charset="0"/>
              <a:buChar char="•"/>
            </a:pPr>
            <a:r>
              <a:rPr lang="en-US" sz="2000" dirty="0"/>
              <a:t>Raise your </a:t>
            </a:r>
            <a:r>
              <a:rPr lang="en-US" sz="2000" dirty="0" smtClean="0"/>
              <a:t>right hand </a:t>
            </a:r>
            <a:r>
              <a:rPr lang="en-US" sz="2000" dirty="0"/>
              <a:t>if you think B </a:t>
            </a:r>
            <a:r>
              <a:rPr lang="en-US" sz="2000" dirty="0" smtClean="0"/>
              <a:t>Wins (right, without underlines)</a:t>
            </a:r>
            <a:endParaRPr lang="en-US" sz="2000" dirty="0"/>
          </a:p>
          <a:p>
            <a:pPr marL="171450" indent="-171450" algn="l" eaLnBrk="0" hangingPunct="0">
              <a:buFont typeface="Arial" pitchFamily="34" charset="0"/>
              <a:buChar char="•"/>
            </a:pPr>
            <a:r>
              <a:rPr lang="en-US" sz="2000" dirty="0"/>
              <a:t>Don’t raise your hand if they are the about the same</a:t>
            </a:r>
          </a:p>
        </p:txBody>
      </p:sp>
    </p:spTree>
    <p:extLst>
      <p:ext uri="{BB962C8B-B14F-4D97-AF65-F5344CB8AC3E}">
        <p14:creationId xmlns:p14="http://schemas.microsoft.com/office/powerpoint/2010/main" val="369107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Underlines</a:t>
            </a:r>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19</a:t>
            </a:fld>
            <a:endParaRPr lang="en-US" dirty="0"/>
          </a:p>
        </p:txBody>
      </p:sp>
      <p:sp>
        <p:nvSpPr>
          <p:cNvPr id="6" name="Content Placeholder 5"/>
          <p:cNvSpPr>
            <a:spLocks noGrp="1"/>
          </p:cNvSpPr>
          <p:nvPr>
            <p:ph idx="1"/>
          </p:nvPr>
        </p:nvSpPr>
        <p:spPr/>
        <p:txBody>
          <a:bodyPr/>
          <a:lstStyle/>
          <a:p>
            <a:pPr marL="0" indent="0">
              <a:buNone/>
            </a:pPr>
            <a:r>
              <a:rPr lang="en-US" dirty="0" smtClean="0"/>
              <a:t>[You </a:t>
            </a:r>
            <a:r>
              <a:rPr lang="en-US" dirty="0"/>
              <a:t>can’t cheat by looking for the answers here]</a:t>
            </a:r>
          </a:p>
          <a:p>
            <a:endParaRPr lang="en-US" dirty="0"/>
          </a:p>
        </p:txBody>
      </p:sp>
    </p:spTree>
    <p:extLst>
      <p:ext uri="{BB962C8B-B14F-4D97-AF65-F5344CB8AC3E}">
        <p14:creationId xmlns:p14="http://schemas.microsoft.com/office/powerpoint/2010/main" val="1485751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smtClean="0"/>
              <a:t>Introduction to controlled </a:t>
            </a:r>
            <a:r>
              <a:rPr lang="en-US" dirty="0"/>
              <a:t>e</a:t>
            </a:r>
            <a:r>
              <a:rPr lang="en-US" dirty="0" smtClean="0"/>
              <a:t>xperiments</a:t>
            </a:r>
            <a:endParaRPr lang="en-US" dirty="0"/>
          </a:p>
          <a:p>
            <a:r>
              <a:rPr lang="en-US" dirty="0" smtClean="0"/>
              <a:t>Four real examples: you’re the decision maker</a:t>
            </a:r>
            <a:br>
              <a:rPr lang="en-US" dirty="0" smtClean="0"/>
            </a:br>
            <a:r>
              <a:rPr lang="en-US" dirty="0" smtClean="0"/>
              <a:t>Examples chosen to share lessons</a:t>
            </a:r>
          </a:p>
          <a:p>
            <a:r>
              <a:rPr lang="en-US" dirty="0" smtClean="0"/>
              <a:t>Lessons and pitfalls</a:t>
            </a:r>
            <a:endParaRPr lang="en-US" dirty="0"/>
          </a:p>
          <a:p>
            <a:r>
              <a:rPr lang="en-US" dirty="0"/>
              <a:t>Cultural </a:t>
            </a:r>
            <a:r>
              <a:rPr lang="en-US" dirty="0" smtClean="0"/>
              <a:t>evolution towards a data-driven org</a:t>
            </a:r>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2</a:t>
            </a:fld>
            <a:endParaRPr lang="en-US" dirty="0"/>
          </a:p>
        </p:txBody>
      </p:sp>
    </p:spTree>
    <p:extLst>
      <p:ext uri="{BB962C8B-B14F-4D97-AF65-F5344CB8AC3E}">
        <p14:creationId xmlns:p14="http://schemas.microsoft.com/office/powerpoint/2010/main" val="460603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smtClean="0">
                <a:solidFill>
                  <a:srgbClr val="00B050"/>
                </a:solidFill>
              </a:rPr>
              <a:t>Introduction to controlled </a:t>
            </a:r>
            <a:r>
              <a:rPr lang="en-US" dirty="0">
                <a:solidFill>
                  <a:srgbClr val="00B050"/>
                </a:solidFill>
              </a:rPr>
              <a:t>e</a:t>
            </a:r>
            <a:r>
              <a:rPr lang="en-US" dirty="0" smtClean="0">
                <a:solidFill>
                  <a:srgbClr val="00B050"/>
                </a:solidFill>
              </a:rPr>
              <a:t>xperiments</a:t>
            </a:r>
            <a:endParaRPr lang="en-US" dirty="0">
              <a:solidFill>
                <a:srgbClr val="00B050"/>
              </a:solidFill>
            </a:endParaRPr>
          </a:p>
          <a:p>
            <a:r>
              <a:rPr lang="en-US" dirty="0" smtClean="0">
                <a:solidFill>
                  <a:srgbClr val="00B050"/>
                </a:solidFill>
              </a:rPr>
              <a:t>Four real examples: you’re the decision maker</a:t>
            </a:r>
          </a:p>
          <a:p>
            <a:r>
              <a:rPr lang="en-US" dirty="0" smtClean="0"/>
              <a:t>Lessons and pitfalls</a:t>
            </a:r>
            <a:endParaRPr lang="en-US" dirty="0"/>
          </a:p>
          <a:p>
            <a:r>
              <a:rPr lang="en-US" dirty="0"/>
              <a:t>Cultural </a:t>
            </a:r>
            <a:r>
              <a:rPr lang="en-US" dirty="0" smtClean="0"/>
              <a:t>evolution towards a data-driven org</a:t>
            </a:r>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20</a:t>
            </a:fld>
            <a:endParaRPr lang="en-US" dirty="0"/>
          </a:p>
        </p:txBody>
      </p:sp>
    </p:spTree>
    <p:extLst>
      <p:ext uri="{BB962C8B-B14F-4D97-AF65-F5344CB8AC3E}">
        <p14:creationId xmlns:p14="http://schemas.microsoft.com/office/powerpoint/2010/main" val="19213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169" y="112889"/>
            <a:ext cx="11227324" cy="1310465"/>
          </a:xfrm>
        </p:spPr>
        <p:txBody>
          <a:bodyPr>
            <a:normAutofit fontScale="90000"/>
          </a:bodyPr>
          <a:lstStyle/>
          <a:p>
            <a:r>
              <a:rPr lang="en-US" dirty="0"/>
              <a:t>Hard to Assess the Value of Ideas:</a:t>
            </a:r>
            <a:br>
              <a:rPr lang="en-US" dirty="0"/>
            </a:br>
            <a:r>
              <a:rPr lang="en-US" dirty="0"/>
              <a:t>Data Trumps Intuition</a:t>
            </a:r>
          </a:p>
        </p:txBody>
      </p:sp>
      <p:sp>
        <p:nvSpPr>
          <p:cNvPr id="3" name="Content Placeholder 2"/>
          <p:cNvSpPr>
            <a:spLocks noGrp="1"/>
          </p:cNvSpPr>
          <p:nvPr>
            <p:ph idx="1"/>
          </p:nvPr>
        </p:nvSpPr>
        <p:spPr/>
        <p:txBody>
          <a:bodyPr>
            <a:normAutofit/>
          </a:bodyPr>
          <a:lstStyle/>
          <a:p>
            <a:r>
              <a:rPr lang="en-US" dirty="0"/>
              <a:t>Features are built because teams believe they are useful.</a:t>
            </a:r>
            <a:br>
              <a:rPr lang="en-US" dirty="0"/>
            </a:br>
            <a:r>
              <a:rPr lang="en-US" dirty="0"/>
              <a:t>But most experiments show that features fail to move the metrics they </a:t>
            </a:r>
            <a:r>
              <a:rPr lang="en-US" dirty="0" smtClean="0"/>
              <a:t>were</a:t>
            </a:r>
            <a:br>
              <a:rPr lang="en-US" dirty="0" smtClean="0"/>
            </a:br>
            <a:r>
              <a:rPr lang="en-US" dirty="0" smtClean="0"/>
              <a:t>designed </a:t>
            </a:r>
            <a:r>
              <a:rPr lang="en-US" dirty="0"/>
              <a:t>to improve</a:t>
            </a:r>
          </a:p>
          <a:p>
            <a:r>
              <a:rPr lang="en-US" dirty="0"/>
              <a:t>We joke that our job is to tell clients that their new baby is ugly</a:t>
            </a:r>
          </a:p>
          <a:p>
            <a:r>
              <a:rPr lang="en-US" dirty="0"/>
              <a:t>Based on experiments at Microsoft (</a:t>
            </a:r>
            <a:r>
              <a:rPr lang="en-US" dirty="0">
                <a:hlinkClick r:id="rId3"/>
              </a:rPr>
              <a:t>paper</a:t>
            </a:r>
            <a:r>
              <a:rPr lang="en-US" dirty="0"/>
              <a:t>)</a:t>
            </a:r>
          </a:p>
          <a:p>
            <a:pPr lvl="1"/>
            <a:r>
              <a:rPr lang="en-US" dirty="0"/>
              <a:t>1/3 of ideas were positive ideas and statistically significant</a:t>
            </a:r>
          </a:p>
          <a:p>
            <a:pPr lvl="1"/>
            <a:r>
              <a:rPr lang="en-US" dirty="0"/>
              <a:t>1/3 of ideas were flat: no statistically significant difference</a:t>
            </a:r>
          </a:p>
          <a:p>
            <a:pPr lvl="1"/>
            <a:r>
              <a:rPr lang="en-US" dirty="0"/>
              <a:t>1/3 of ideas were negative and statistically significant</a:t>
            </a:r>
          </a:p>
          <a:p>
            <a:r>
              <a:rPr lang="en-US" dirty="0" smtClean="0"/>
              <a:t>At Bing, the success rate is lower</a:t>
            </a:r>
          </a:p>
          <a:p>
            <a:r>
              <a:rPr lang="en-US" dirty="0" smtClean="0"/>
              <a:t>The low success rate has been documented many times across multiple companies</a:t>
            </a:r>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21</a:t>
            </a:fld>
            <a:endParaRPr lang="en-US" dirty="0"/>
          </a:p>
        </p:txBody>
      </p:sp>
      <p:sp>
        <p:nvSpPr>
          <p:cNvPr id="6" name="TextBox 5"/>
          <p:cNvSpPr txBox="1"/>
          <p:nvPr/>
        </p:nvSpPr>
        <p:spPr>
          <a:xfrm>
            <a:off x="1097280" y="5802000"/>
            <a:ext cx="9968494" cy="36933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521208" lvl="3" indent="0" algn="ctr">
              <a:buNone/>
            </a:pPr>
            <a:r>
              <a:rPr lang="en-US" dirty="0" smtClean="0"/>
              <a:t>If you start running controlled experiments, you will be humbled!</a:t>
            </a:r>
            <a:endParaRPr lang="en-US" dirty="0"/>
          </a:p>
        </p:txBody>
      </p:sp>
    </p:spTree>
    <p:extLst>
      <p:ext uri="{BB962C8B-B14F-4D97-AF65-F5344CB8AC3E}">
        <p14:creationId xmlns:p14="http://schemas.microsoft.com/office/powerpoint/2010/main" val="33821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dirty="0" smtClean="0"/>
              <a:t>Lesson Given the Success Rate</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smtClean="0"/>
          </a:p>
          <a:p>
            <a:r>
              <a:rPr lang="en-US" dirty="0" smtClean="0"/>
              <a:t>Experiment </a:t>
            </a:r>
            <a:r>
              <a:rPr lang="en-US" dirty="0"/>
              <a:t>often</a:t>
            </a:r>
          </a:p>
          <a:p>
            <a:pPr lvl="1"/>
            <a:r>
              <a:rPr lang="en-US" i="1" dirty="0"/>
              <a:t>To have a great idea, have a lot of them -- </a:t>
            </a:r>
            <a:r>
              <a:rPr lang="en-US" dirty="0"/>
              <a:t>Thomas Edison</a:t>
            </a:r>
          </a:p>
          <a:p>
            <a:pPr lvl="1"/>
            <a:r>
              <a:rPr lang="en-US" i="1" dirty="0"/>
              <a:t>If you have to kiss a lot of frogs to find a prince, </a:t>
            </a:r>
            <a:br>
              <a:rPr lang="en-US" i="1" dirty="0"/>
            </a:br>
            <a:r>
              <a:rPr lang="en-US" i="1" dirty="0"/>
              <a:t>find more frogs and kiss them faster and faster </a:t>
            </a:r>
            <a:br>
              <a:rPr lang="en-US" i="1" dirty="0"/>
            </a:br>
            <a:r>
              <a:rPr lang="en-US" dirty="0"/>
              <a:t>  -- Mike Moran, Do it Wrong Quickly</a:t>
            </a:r>
          </a:p>
          <a:p>
            <a:r>
              <a:rPr lang="en-US" dirty="0"/>
              <a:t>Try radical ideas.  You may be surprised</a:t>
            </a:r>
          </a:p>
          <a:p>
            <a:pPr lvl="1"/>
            <a:r>
              <a:rPr lang="en-US" dirty="0"/>
              <a:t>Doubly true if it’s cheap to implement </a:t>
            </a:r>
          </a:p>
          <a:p>
            <a:pPr lvl="1"/>
            <a:r>
              <a:rPr lang="en-US" i="1" dirty="0" smtClean="0"/>
              <a:t>If </a:t>
            </a:r>
            <a:r>
              <a:rPr lang="en-US" i="1" dirty="0"/>
              <a:t>you're not prepared to be wrong, you'll never come up</a:t>
            </a:r>
            <a:br>
              <a:rPr lang="en-US" i="1" dirty="0"/>
            </a:br>
            <a:r>
              <a:rPr lang="en-US" i="1" dirty="0"/>
              <a:t>with  anything original</a:t>
            </a:r>
            <a:r>
              <a:rPr lang="en-US" dirty="0"/>
              <a:t> – </a:t>
            </a:r>
            <a:r>
              <a:rPr lang="en-US" dirty="0">
                <a:hlinkClick r:id="rId2"/>
              </a:rPr>
              <a:t>Sir Ken Robinson</a:t>
            </a:r>
            <a:r>
              <a:rPr lang="en-US" dirty="0"/>
              <a:t>, TED 2006 (#1 TED talk</a:t>
            </a:r>
            <a:r>
              <a:rPr lang="en-US" dirty="0" smtClean="0"/>
              <a:t>)</a:t>
            </a:r>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22</a:t>
            </a:fld>
            <a:endParaRPr lang="en-US" dirty="0"/>
          </a:p>
        </p:txBody>
      </p:sp>
      <p:pic>
        <p:nvPicPr>
          <p:cNvPr id="6" name="Picture 3"/>
          <p:cNvPicPr>
            <a:picLocks noChangeAspect="1" noChangeArrowheads="1"/>
          </p:cNvPicPr>
          <p:nvPr/>
        </p:nvPicPr>
        <p:blipFill>
          <a:blip r:embed="rId3"/>
          <a:srcRect/>
          <a:stretch>
            <a:fillRect/>
          </a:stretch>
        </p:blipFill>
        <p:spPr bwMode="auto">
          <a:xfrm>
            <a:off x="10377458" y="2460783"/>
            <a:ext cx="1670050" cy="2216664"/>
          </a:xfrm>
          <a:prstGeom prst="rect">
            <a:avLst/>
          </a:prstGeom>
          <a:noFill/>
          <a:ln w="9525">
            <a:noFill/>
            <a:miter lim="800000"/>
            <a:headEnd/>
            <a:tailEnd/>
          </a:ln>
        </p:spPr>
      </p:pic>
      <p:sp>
        <p:nvSpPr>
          <p:cNvPr id="7" name="TextBox 6"/>
          <p:cNvSpPr txBox="1"/>
          <p:nvPr/>
        </p:nvSpPr>
        <p:spPr>
          <a:xfrm>
            <a:off x="622169" y="1225358"/>
            <a:ext cx="10984372" cy="10772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3200" dirty="0"/>
              <a:t>Avoid the temptation to try and build optimal features through extensive planning without early testing of ideas</a:t>
            </a:r>
          </a:p>
        </p:txBody>
      </p:sp>
    </p:spTree>
    <p:extLst>
      <p:ext uri="{BB962C8B-B14F-4D97-AF65-F5344CB8AC3E}">
        <p14:creationId xmlns:p14="http://schemas.microsoft.com/office/powerpoint/2010/main" val="113313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Twyman’s Law</a:t>
            </a:r>
          </a:p>
        </p:txBody>
      </p:sp>
      <p:sp>
        <p:nvSpPr>
          <p:cNvPr id="3" name="Content Placeholder 2"/>
          <p:cNvSpPr>
            <a:spLocks noGrp="1"/>
          </p:cNvSpPr>
          <p:nvPr>
            <p:ph idx="1"/>
          </p:nvPr>
        </p:nvSpPr>
        <p:spPr>
          <a:xfrm>
            <a:off x="622169" y="2901244"/>
            <a:ext cx="11227324" cy="3350966"/>
          </a:xfrm>
        </p:spPr>
        <p:txBody>
          <a:bodyPr>
            <a:normAutofit lnSpcReduction="10000"/>
          </a:bodyPr>
          <a:lstStyle/>
          <a:p>
            <a:r>
              <a:rPr lang="en-US" dirty="0"/>
              <a:t>If something is “amazing,” find the flaw!</a:t>
            </a:r>
          </a:p>
          <a:p>
            <a:r>
              <a:rPr lang="en-US" dirty="0"/>
              <a:t>Examples</a:t>
            </a:r>
          </a:p>
          <a:p>
            <a:pPr lvl="1"/>
            <a:r>
              <a:rPr lang="en-US" dirty="0"/>
              <a:t>If you have a mandatory birth date field and people think it’s unnecessary, you’ll find lots of 11/11/11 or 01/01/01</a:t>
            </a:r>
          </a:p>
          <a:p>
            <a:pPr lvl="1"/>
            <a:r>
              <a:rPr lang="en-US" dirty="0"/>
              <a:t>If you have an optional drop down, do not default to the first alphabetical entry, or you’ll have lots of: jobs = Astronaut</a:t>
            </a:r>
          </a:p>
          <a:p>
            <a:pPr lvl="1"/>
            <a:r>
              <a:rPr lang="en-US" dirty="0"/>
              <a:t>Traffic to web sites doubled between 1-2AM November 2</a:t>
            </a:r>
            <a:r>
              <a:rPr lang="en-US" dirty="0" smtClean="0"/>
              <a:t>, 2014 </a:t>
            </a:r>
            <a:r>
              <a:rPr lang="en-US" dirty="0"/>
              <a:t>for many sites, relative to the same hour a week prior.  Why</a:t>
            </a:r>
            <a:r>
              <a:rPr lang="en-US" dirty="0" smtClean="0"/>
              <a:t>?</a:t>
            </a:r>
          </a:p>
          <a:p>
            <a:r>
              <a:rPr lang="en-US" dirty="0"/>
              <a:t>I</a:t>
            </a:r>
            <a:r>
              <a:rPr lang="en-US" dirty="0" smtClean="0"/>
              <a:t>f you see a massive improvement to your OEC, call Twyman’s law and find the flaw.</a:t>
            </a:r>
            <a:br>
              <a:rPr lang="en-US" dirty="0" smtClean="0"/>
            </a:br>
            <a:r>
              <a:rPr lang="en-US" dirty="0" smtClean="0"/>
              <a:t>Triple check things before you celebrate.</a:t>
            </a:r>
            <a:endParaRPr lang="en-US" dirty="0"/>
          </a:p>
          <a:p>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23</a:t>
            </a:fld>
            <a:endParaRPr lang="en-US" dirty="0"/>
          </a:p>
        </p:txBody>
      </p:sp>
      <p:sp>
        <p:nvSpPr>
          <p:cNvPr id="7" name="TextBox 6"/>
          <p:cNvSpPr txBox="1"/>
          <p:nvPr/>
        </p:nvSpPr>
        <p:spPr>
          <a:xfrm>
            <a:off x="733495" y="1658233"/>
            <a:ext cx="10984372" cy="5847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spcBef>
                <a:spcPct val="50000"/>
              </a:spcBef>
            </a:pPr>
            <a:r>
              <a:rPr lang="en-US" sz="3200" i="1" dirty="0"/>
              <a:t>Any figure that looks interesting or different is usually wrong</a:t>
            </a:r>
          </a:p>
        </p:txBody>
      </p:sp>
    </p:spTree>
    <p:extLst>
      <p:ext uri="{BB962C8B-B14F-4D97-AF65-F5344CB8AC3E}">
        <p14:creationId xmlns:p14="http://schemas.microsoft.com/office/powerpoint/2010/main" val="1650372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OEC</a:t>
            </a:r>
            <a:endParaRPr lang="en-US" dirty="0"/>
          </a:p>
        </p:txBody>
      </p:sp>
      <p:sp>
        <p:nvSpPr>
          <p:cNvPr id="3" name="Content Placeholder 2"/>
          <p:cNvSpPr>
            <a:spLocks noGrp="1"/>
          </p:cNvSpPr>
          <p:nvPr>
            <p:ph idx="1"/>
          </p:nvPr>
        </p:nvSpPr>
        <p:spPr>
          <a:xfrm>
            <a:off x="622169" y="1055801"/>
            <a:ext cx="11227324" cy="5403984"/>
          </a:xfrm>
        </p:spPr>
        <p:txBody>
          <a:bodyPr>
            <a:normAutofit fontScale="92500" lnSpcReduction="10000"/>
          </a:bodyPr>
          <a:lstStyle/>
          <a:p>
            <a:r>
              <a:rPr lang="en-US" dirty="0"/>
              <a:t>If you remember one thing from this talk, remember this </a:t>
            </a:r>
            <a:r>
              <a:rPr lang="en-US" dirty="0" smtClean="0"/>
              <a:t>point</a:t>
            </a:r>
            <a:br>
              <a:rPr lang="en-US" dirty="0" smtClean="0"/>
            </a:br>
            <a:r>
              <a:rPr lang="en-US" dirty="0" smtClean="0"/>
              <a:t/>
            </a:r>
            <a:br>
              <a:rPr lang="en-US" dirty="0" smtClean="0"/>
            </a:br>
            <a:endParaRPr lang="en-US" dirty="0" smtClean="0"/>
          </a:p>
          <a:p>
            <a:r>
              <a:rPr lang="en-US" dirty="0" smtClean="0"/>
              <a:t>OEC </a:t>
            </a:r>
            <a:r>
              <a:rPr lang="en-US" dirty="0"/>
              <a:t>= Overall Evaluation Criterion</a:t>
            </a:r>
          </a:p>
          <a:p>
            <a:pPr lvl="1"/>
            <a:r>
              <a:rPr lang="en-US" i="1" dirty="0">
                <a:hlinkClick r:id="rId5"/>
              </a:rPr>
              <a:t>Lean Analytics </a:t>
            </a:r>
            <a:r>
              <a:rPr lang="en-US" dirty="0" smtClean="0"/>
              <a:t>call it OMTM:  One </a:t>
            </a:r>
            <a:r>
              <a:rPr lang="en-US" dirty="0"/>
              <a:t>Metric That Matters (</a:t>
            </a:r>
            <a:r>
              <a:rPr lang="en-US" dirty="0" smtClean="0"/>
              <a:t>OMTM). </a:t>
            </a:r>
            <a:endParaRPr lang="en-US" dirty="0"/>
          </a:p>
          <a:p>
            <a:pPr lvl="1"/>
            <a:r>
              <a:rPr lang="en-US" dirty="0" smtClean="0"/>
              <a:t>Getting </a:t>
            </a:r>
            <a:r>
              <a:rPr lang="en-US" dirty="0"/>
              <a:t>agreement on the OEC in the org is  a huge step forward</a:t>
            </a:r>
          </a:p>
          <a:p>
            <a:pPr lvl="1"/>
            <a:r>
              <a:rPr lang="en-US" dirty="0"/>
              <a:t>Suggestion: optimize for </a:t>
            </a:r>
            <a:r>
              <a:rPr lang="en-US" b="1" dirty="0"/>
              <a:t>customer lifetime value</a:t>
            </a:r>
            <a:r>
              <a:rPr lang="en-US" dirty="0"/>
              <a:t>, not </a:t>
            </a:r>
            <a:r>
              <a:rPr lang="en-US" dirty="0" smtClean="0"/>
              <a:t>short-term revenue.  Ex: Amazon e-mail</a:t>
            </a:r>
            <a:br>
              <a:rPr lang="en-US" dirty="0" smtClean="0"/>
            </a:br>
            <a:r>
              <a:rPr lang="en-US" dirty="0" smtClean="0"/>
              <a:t>Look for success indicators/leading indicators, avoid lagging indicators and vanity metrics.</a:t>
            </a:r>
          </a:p>
          <a:p>
            <a:pPr lvl="1"/>
            <a:r>
              <a:rPr lang="en-US" dirty="0" smtClean="0"/>
              <a:t>Read Doug Hubbard’s </a:t>
            </a:r>
            <a:r>
              <a:rPr lang="en-US" i="1" dirty="0" smtClean="0"/>
              <a:t>How to Measure Anything</a:t>
            </a:r>
          </a:p>
          <a:p>
            <a:pPr lvl="1"/>
            <a:r>
              <a:rPr lang="en-US" dirty="0"/>
              <a:t>Funnels </a:t>
            </a:r>
            <a:r>
              <a:rPr lang="en-US" dirty="0" smtClean="0"/>
              <a:t>use </a:t>
            </a:r>
            <a:r>
              <a:rPr lang="en-US" dirty="0">
                <a:hlinkClick r:id="rId6"/>
              </a:rPr>
              <a:t>Pirate metrics</a:t>
            </a:r>
            <a:r>
              <a:rPr lang="en-US" dirty="0"/>
              <a:t>: acquisition, activation, retention, revenue, and referral — </a:t>
            </a:r>
            <a:r>
              <a:rPr lang="en-US" dirty="0" smtClean="0"/>
              <a:t>AARRR</a:t>
            </a:r>
            <a:endParaRPr lang="en-US" i="1" dirty="0"/>
          </a:p>
          <a:p>
            <a:pPr lvl="1"/>
            <a:r>
              <a:rPr lang="en-US" dirty="0"/>
              <a:t>Criterion could be weighted sum of factors, such </a:t>
            </a:r>
            <a:r>
              <a:rPr lang="en-US" dirty="0" smtClean="0"/>
              <a:t>as</a:t>
            </a:r>
            <a:endParaRPr lang="en-US" dirty="0"/>
          </a:p>
          <a:p>
            <a:pPr lvl="2"/>
            <a:r>
              <a:rPr lang="en-US" dirty="0" smtClean="0"/>
              <a:t>Conversion/action, Time to action, Visit </a:t>
            </a:r>
            <a:r>
              <a:rPr lang="en-US" dirty="0"/>
              <a:t>frequency </a:t>
            </a:r>
            <a:endParaRPr lang="en-US" dirty="0" smtClean="0"/>
          </a:p>
          <a:p>
            <a:pPr lvl="1"/>
            <a:r>
              <a:rPr lang="en-US" dirty="0" smtClean="0"/>
              <a:t>Use a few KEY metrics.  Beware of the Otis Redding problem (</a:t>
            </a:r>
            <a:r>
              <a:rPr lang="en-US" dirty="0" err="1" smtClean="0"/>
              <a:t>Pfeffer</a:t>
            </a:r>
            <a:r>
              <a:rPr lang="en-US" dirty="0" smtClean="0"/>
              <a:t> &amp; Sutton)</a:t>
            </a:r>
            <a:br>
              <a:rPr lang="en-US" dirty="0" smtClean="0"/>
            </a:br>
            <a:r>
              <a:rPr lang="en-US" dirty="0" smtClean="0"/>
              <a:t>“I can’t do what ten people tell me to do, so I guess I’ll remain the same.”</a:t>
            </a:r>
          </a:p>
          <a:p>
            <a:pPr lvl="1"/>
            <a:r>
              <a:rPr lang="en-US" dirty="0" smtClean="0"/>
              <a:t>Report </a:t>
            </a:r>
            <a:r>
              <a:rPr lang="en-US" dirty="0"/>
              <a:t>many other metrics for diagnostics, i.e., to understand the why the OEC </a:t>
            </a:r>
            <a:r>
              <a:rPr lang="en-US" dirty="0" smtClean="0"/>
              <a:t>changed,</a:t>
            </a:r>
            <a:br>
              <a:rPr lang="en-US" dirty="0" smtClean="0"/>
            </a:br>
            <a:r>
              <a:rPr lang="en-US" dirty="0" smtClean="0"/>
              <a:t>and </a:t>
            </a:r>
            <a:r>
              <a:rPr lang="en-US" dirty="0"/>
              <a:t>raise new </a:t>
            </a:r>
            <a:r>
              <a:rPr lang="en-US" dirty="0" smtClean="0"/>
              <a:t>hypotheses to iterate.  For example, clickthrough by area of page</a:t>
            </a:r>
            <a:endParaRPr lang="en-US" dirty="0"/>
          </a:p>
          <a:p>
            <a:pPr lvl="1"/>
            <a:r>
              <a:rPr lang="en-US" dirty="0"/>
              <a:t>See KDD 2015 papers by Henning </a:t>
            </a:r>
            <a:r>
              <a:rPr lang="en-US" dirty="0" err="1" smtClean="0"/>
              <a:t>etal</a:t>
            </a:r>
            <a:r>
              <a:rPr lang="en-US" dirty="0" smtClean="0"/>
              <a:t>. </a:t>
            </a:r>
            <a:r>
              <a:rPr lang="en-US" dirty="0"/>
              <a:t>o</a:t>
            </a:r>
            <a:r>
              <a:rPr lang="en-US" dirty="0" smtClean="0"/>
              <a:t>n Focusing </a:t>
            </a:r>
            <a:r>
              <a:rPr lang="en-US" dirty="0"/>
              <a:t>on the </a:t>
            </a:r>
            <a:r>
              <a:rPr lang="en-US" dirty="0" smtClean="0"/>
              <a:t>Long-term: It’s </a:t>
            </a:r>
            <a:r>
              <a:rPr lang="en-US" dirty="0"/>
              <a:t>Good for </a:t>
            </a:r>
            <a:r>
              <a:rPr lang="en-US" dirty="0" smtClean="0"/>
              <a:t>Users </a:t>
            </a:r>
            <a:r>
              <a:rPr lang="en-US" dirty="0"/>
              <a:t>and </a:t>
            </a:r>
            <a:r>
              <a:rPr lang="en-US" dirty="0" smtClean="0"/>
              <a:t>Business, and Kirill </a:t>
            </a:r>
            <a:r>
              <a:rPr lang="en-US" dirty="0" err="1" smtClean="0"/>
              <a:t>etal</a:t>
            </a:r>
            <a:r>
              <a:rPr lang="en-US" dirty="0" smtClean="0"/>
              <a:t>. on Extreme </a:t>
            </a:r>
            <a:r>
              <a:rPr lang="en-US" dirty="0"/>
              <a:t>States Distribution Decomposition Method</a:t>
            </a:r>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24</a:t>
            </a:fld>
            <a:endParaRPr lang="en-US" dirty="0"/>
          </a:p>
        </p:txBody>
      </p:sp>
      <p:pic>
        <p:nvPicPr>
          <p:cNvPr id="6" name="Picture 5"/>
          <p:cNvPicPr>
            <a:picLocks noChangeAspect="1" noChangeArrowheads="1"/>
          </p:cNvPicPr>
          <p:nvPr/>
        </p:nvPicPr>
        <p:blipFill>
          <a:blip r:embed="rId7"/>
          <a:srcRect/>
          <a:stretch>
            <a:fillRect/>
          </a:stretch>
        </p:blipFill>
        <p:spPr bwMode="auto">
          <a:xfrm>
            <a:off x="10930256" y="1988728"/>
            <a:ext cx="1261743" cy="1999378"/>
          </a:xfrm>
          <a:prstGeom prst="rect">
            <a:avLst/>
          </a:prstGeom>
          <a:noFill/>
          <a:ln w="9525">
            <a:noFill/>
            <a:miter lim="800000"/>
            <a:headEnd/>
            <a:tailEnd/>
          </a:ln>
        </p:spPr>
      </p:pic>
      <p:sp>
        <p:nvSpPr>
          <p:cNvPr id="7" name="TextBox 6"/>
          <p:cNvSpPr txBox="1"/>
          <p:nvPr/>
        </p:nvSpPr>
        <p:spPr>
          <a:xfrm>
            <a:off x="2333415" y="1456818"/>
            <a:ext cx="6929044"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lvl="1" algn="ctr">
              <a:spcBef>
                <a:spcPts val="1200"/>
              </a:spcBef>
              <a:spcAft>
                <a:spcPts val="200"/>
              </a:spcAft>
              <a:buSzPct val="100000"/>
            </a:pPr>
            <a:r>
              <a:rPr lang="en-US" sz="2400" dirty="0"/>
              <a:t>Agree early on what you are </a:t>
            </a:r>
            <a:r>
              <a:rPr lang="en-US" sz="2400" dirty="0" smtClean="0"/>
              <a:t>optimizing</a:t>
            </a:r>
            <a:endParaRPr lang="en-US" sz="2400" dirty="0"/>
          </a:p>
        </p:txBody>
      </p:sp>
      <p:pic>
        <p:nvPicPr>
          <p:cNvPr id="8" name="Picture 7"/>
          <p:cNvPicPr>
            <a:picLocks noChangeAspect="1"/>
          </p:cNvPicPr>
          <p:nvPr/>
        </p:nvPicPr>
        <p:blipFill>
          <a:blip r:embed="rId8"/>
          <a:stretch>
            <a:fillRect/>
          </a:stretch>
        </p:blipFill>
        <p:spPr>
          <a:xfrm>
            <a:off x="10950344" y="0"/>
            <a:ext cx="1241656" cy="1809709"/>
          </a:xfrm>
          <a:prstGeom prst="rect">
            <a:avLst/>
          </a:prstGeom>
        </p:spPr>
      </p:pic>
      <p:pic>
        <p:nvPicPr>
          <p:cNvPr id="9" name="otisReddingOEC">
            <a:hlinkClick r:id="" action="ppaction://media"/>
          </p:cNvPr>
          <p:cNvPicPr>
            <a:picLocks/>
          </p:cNvPicPr>
          <p:nvPr>
            <a:videoFile r:link="rId2"/>
            <p:extLst>
              <p:ext uri="{DAA4B4D4-6D71-4841-9C94-3DE7FCFB9230}">
                <p14:media xmlns:p14="http://schemas.microsoft.com/office/powerpoint/2010/main" r:embed="rId1"/>
              </p:ext>
            </p:extLst>
          </p:nvPr>
        </p:nvPicPr>
        <p:blipFill rotWithShape="1">
          <a:blip r:embed="rId9"/>
          <a:srcRect l="20871" t="852" r="20968" b="1800"/>
          <a:stretch/>
        </p:blipFill>
        <p:spPr>
          <a:xfrm>
            <a:off x="10704722" y="4105183"/>
            <a:ext cx="1487277" cy="1399142"/>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04722" y="4105183"/>
            <a:ext cx="1487278" cy="1467709"/>
          </a:xfrm>
          <a:prstGeom prst="rect">
            <a:avLst/>
          </a:prstGeom>
        </p:spPr>
      </p:pic>
    </p:spTree>
    <p:extLst>
      <p:ext uri="{BB962C8B-B14F-4D97-AF65-F5344CB8AC3E}">
        <p14:creationId xmlns:p14="http://schemas.microsoft.com/office/powerpoint/2010/main" val="7005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3183" fill="hold"/>
                                        <p:tgtEl>
                                          <p:spTgt spid="9"/>
                                        </p:tgtEl>
                                      </p:cBhvr>
                                    </p:cmd>
                                  </p:childTnLst>
                                </p:cTn>
                              </p:par>
                            </p:childTnLst>
                          </p:cTn>
                        </p:par>
                        <p:par>
                          <p:cTn id="43" fill="hold">
                            <p:stCondLst>
                              <p:cond delay="13183"/>
                            </p:stCondLst>
                            <p:childTnLst>
                              <p:par>
                                <p:cTn id="44" presetID="1"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54" fill="remove" display="0">
                  <p:stCondLst>
                    <p:cond delay="indefinite"/>
                  </p:stCondLst>
                </p:cTn>
                <p:tgtEl>
                  <p:spTgt spid="9"/>
                </p:tgtEl>
              </p:cMediaNode>
            </p:video>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OEC for Search</a:t>
            </a:r>
          </a:p>
        </p:txBody>
      </p:sp>
      <p:sp>
        <p:nvSpPr>
          <p:cNvPr id="3" name="Content Placeholder 2"/>
          <p:cNvSpPr>
            <a:spLocks noGrp="1"/>
          </p:cNvSpPr>
          <p:nvPr>
            <p:ph idx="1"/>
          </p:nvPr>
        </p:nvSpPr>
        <p:spPr/>
        <p:txBody>
          <a:bodyPr/>
          <a:lstStyle/>
          <a:p>
            <a:r>
              <a:rPr lang="en-US" dirty="0">
                <a:hlinkClick r:id="rId2"/>
              </a:rPr>
              <a:t>KDD </a:t>
            </a:r>
            <a:r>
              <a:rPr lang="en-US" dirty="0" smtClean="0">
                <a:hlinkClick r:id="rId2"/>
              </a:rPr>
              <a:t>2012</a:t>
            </a:r>
            <a:r>
              <a:rPr lang="en-US" dirty="0"/>
              <a:t> Paper: </a:t>
            </a:r>
            <a:r>
              <a:rPr lang="en-US" i="1" dirty="0" smtClean="0"/>
              <a:t>Trustworthy Online Controlled Experiments: </a:t>
            </a:r>
            <a:br>
              <a:rPr lang="en-US" i="1" dirty="0" smtClean="0"/>
            </a:br>
            <a:r>
              <a:rPr lang="en-US" i="1" dirty="0" smtClean="0"/>
              <a:t>Five Puzzling Outcomes Explained</a:t>
            </a:r>
          </a:p>
          <a:p>
            <a:r>
              <a:rPr lang="en-US" dirty="0" smtClean="0"/>
              <a:t>Search engines (Bing, Google) are evaluated on query share (distinct queries) and revenue as long-term goals</a:t>
            </a:r>
          </a:p>
          <a:p>
            <a:r>
              <a:rPr lang="en-US" dirty="0" smtClean="0"/>
              <a:t>Puzzle</a:t>
            </a:r>
            <a:endParaRPr lang="en-US" dirty="0"/>
          </a:p>
          <a:p>
            <a:pPr lvl="1"/>
            <a:r>
              <a:rPr lang="en-US" dirty="0"/>
              <a:t>A ranking bug in an experiment resulted in very poor search </a:t>
            </a:r>
            <a:r>
              <a:rPr lang="en-US" dirty="0" smtClean="0"/>
              <a:t>results</a:t>
            </a:r>
          </a:p>
          <a:p>
            <a:pPr lvl="1"/>
            <a:r>
              <a:rPr lang="en-US" dirty="0"/>
              <a:t>Degraded (algorithmic) search results cause users to search more to complete their task, and ads appear more </a:t>
            </a:r>
            <a:r>
              <a:rPr lang="en-US" dirty="0" smtClean="0"/>
              <a:t>relevant</a:t>
            </a:r>
            <a:endParaRPr lang="en-US" dirty="0"/>
          </a:p>
          <a:p>
            <a:pPr lvl="1"/>
            <a:r>
              <a:rPr lang="en-US" dirty="0"/>
              <a:t>Distinct queries went up over 10%, and revenue went up over 30%</a:t>
            </a:r>
          </a:p>
          <a:p>
            <a:r>
              <a:rPr lang="en-US" dirty="0"/>
              <a:t>What metrics should be in the OEC for a search engine?</a:t>
            </a:r>
          </a:p>
          <a:p>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25</a:t>
            </a:fld>
            <a:endParaRPr lang="en-US" dirty="0"/>
          </a:p>
        </p:txBody>
      </p:sp>
    </p:spTree>
    <p:extLst>
      <p:ext uri="{BB962C8B-B14F-4D97-AF65-F5344CB8AC3E}">
        <p14:creationId xmlns:p14="http://schemas.microsoft.com/office/powerpoint/2010/main" val="41838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Puzzle Explained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800" dirty="0"/>
                  <a:t>Analyzing queries per month, we have</a:t>
                </a:r>
                <a:br>
                  <a:rPr lang="en-US" sz="2800" dirty="0"/>
                </a:br>
                <a:r>
                  <a:rPr lang="en-US" sz="2800" dirty="0"/>
                  <a:t/>
                </a:r>
                <a:br>
                  <a:rPr lang="en-US" sz="2800" dirty="0"/>
                </a:br>
                <a14:m>
                  <m:oMath xmlns:m="http://schemas.openxmlformats.org/officeDocument/2006/math">
                    <m:f>
                      <m:fPr>
                        <m:ctrlPr>
                          <a:rPr lang="en-US" sz="2800" i="1">
                            <a:latin typeface="Cambria Math" panose="02040503050406030204" pitchFamily="18" charset="0"/>
                          </a:rPr>
                        </m:ctrlPr>
                      </m:fPr>
                      <m:num>
                        <m:r>
                          <a:rPr lang="en-US" sz="2800" i="1">
                            <a:latin typeface="Cambria Math"/>
                          </a:rPr>
                          <m:t>𝑄𝑢𝑒𝑟𝑖𝑒𝑠</m:t>
                        </m:r>
                      </m:num>
                      <m:den>
                        <m:r>
                          <a:rPr lang="en-US" sz="2800" i="1">
                            <a:latin typeface="Cambria Math"/>
                          </a:rPr>
                          <m:t>𝑀𝑜𝑛𝑡h</m:t>
                        </m:r>
                      </m:den>
                    </m:f>
                    <m:r>
                      <a:rPr lang="en-US" sz="2800" i="1">
                        <a:latin typeface="Cambria Math"/>
                      </a:rPr>
                      <m:t> =</m:t>
                    </m:r>
                    <m:f>
                      <m:fPr>
                        <m:ctrlPr>
                          <a:rPr lang="en-US" sz="2800" i="1">
                            <a:latin typeface="Cambria Math" panose="02040503050406030204" pitchFamily="18" charset="0"/>
                          </a:rPr>
                        </m:ctrlPr>
                      </m:fPr>
                      <m:num>
                        <m:r>
                          <a:rPr lang="en-US" sz="2800" i="1">
                            <a:latin typeface="Cambria Math"/>
                          </a:rPr>
                          <m:t>𝑄𝑢𝑒𝑟𝑖𝑒𝑠</m:t>
                        </m:r>
                      </m:num>
                      <m:den>
                        <m:r>
                          <a:rPr lang="en-US" sz="2800" i="1">
                            <a:latin typeface="Cambria Math"/>
                          </a:rPr>
                          <m:t>𝑆𝑒𝑠𝑠𝑖𝑜𝑛</m:t>
                        </m:r>
                      </m:den>
                    </m:f>
                    <m:r>
                      <a:rPr lang="en-US" sz="2800" i="1">
                        <a:latin typeface="Cambria Math"/>
                      </a:rPr>
                      <m:t>× </m:t>
                    </m:r>
                    <m:f>
                      <m:fPr>
                        <m:ctrlPr>
                          <a:rPr lang="en-US" sz="2800" i="1">
                            <a:latin typeface="Cambria Math" panose="02040503050406030204" pitchFamily="18" charset="0"/>
                          </a:rPr>
                        </m:ctrlPr>
                      </m:fPr>
                      <m:num>
                        <m:r>
                          <a:rPr lang="en-US" sz="2800" i="1">
                            <a:latin typeface="Cambria Math"/>
                          </a:rPr>
                          <m:t>𝑆𝑒𝑠𝑠𝑖𝑜𝑛𝑠</m:t>
                        </m:r>
                      </m:num>
                      <m:den>
                        <m:r>
                          <a:rPr lang="en-US" sz="2800" i="1">
                            <a:latin typeface="Cambria Math"/>
                          </a:rPr>
                          <m:t>𝑈𝑠𝑒𝑟</m:t>
                        </m:r>
                      </m:den>
                    </m:f>
                    <m:r>
                      <a:rPr lang="en-US" sz="2800" i="1">
                        <a:latin typeface="Cambria Math"/>
                      </a:rPr>
                      <m:t>×</m:t>
                    </m:r>
                    <m:f>
                      <m:fPr>
                        <m:ctrlPr>
                          <a:rPr lang="en-US" sz="2800" i="1">
                            <a:latin typeface="Cambria Math" panose="02040503050406030204" pitchFamily="18" charset="0"/>
                          </a:rPr>
                        </m:ctrlPr>
                      </m:fPr>
                      <m:num>
                        <m:r>
                          <a:rPr lang="en-US" sz="2800" i="1">
                            <a:latin typeface="Cambria Math"/>
                          </a:rPr>
                          <m:t>𝑈𝑠𝑒𝑟𝑠</m:t>
                        </m:r>
                      </m:num>
                      <m:den>
                        <m:r>
                          <a:rPr lang="en-US" sz="2800" i="1">
                            <a:latin typeface="Cambria Math"/>
                          </a:rPr>
                          <m:t>𝑀𝑜𝑛𝑡h</m:t>
                        </m:r>
                      </m:den>
                    </m:f>
                  </m:oMath>
                </a14:m>
                <a:endParaRPr lang="en-US" sz="2800" dirty="0"/>
              </a:p>
              <a:p>
                <a:pPr marL="517525" lvl="1" indent="0">
                  <a:buFontTx/>
                  <a:buNone/>
                </a:pPr>
                <a:r>
                  <a:rPr lang="en-US" sz="2400" dirty="0"/>
                  <a:t/>
                </a:r>
                <a:br>
                  <a:rPr lang="en-US" sz="2400" dirty="0"/>
                </a:br>
                <a:r>
                  <a:rPr lang="en-US" sz="2400" dirty="0"/>
                  <a:t>where a session begins with a query and ends with 30-minutes of inactivity. </a:t>
                </a:r>
                <a:r>
                  <a:rPr lang="en-US" sz="2400" dirty="0" smtClean="0"/>
                  <a:t/>
                </a:r>
                <a:br>
                  <a:rPr lang="en-US" sz="2400" dirty="0" smtClean="0"/>
                </a:br>
                <a:r>
                  <a:rPr lang="en-US" sz="2400" dirty="0" smtClean="0"/>
                  <a:t> (</a:t>
                </a:r>
                <a:r>
                  <a:rPr lang="en-US" sz="2400" dirty="0"/>
                  <a:t>Ideally, we would look at tasks, not sessions).</a:t>
                </a:r>
              </a:p>
              <a:p>
                <a:r>
                  <a:rPr lang="en-US" sz="2800" dirty="0"/>
                  <a:t>Key observation: we want users to find answers and complete tasks quickly, so queries/session should be smaller</a:t>
                </a:r>
              </a:p>
              <a:p>
                <a:r>
                  <a:rPr lang="en-US" sz="2800" dirty="0"/>
                  <a:t>In a controlled experiment, the variants get (approximately) the same number of users by design, so the last term is about equal</a:t>
                </a:r>
              </a:p>
              <a:p>
                <a:r>
                  <a:rPr lang="en-US" sz="2800" dirty="0"/>
                  <a:t>The OEC should therefore include the middle term: sessions/user</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37" t="-2968" r="-1900" b="-141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26</a:t>
            </a:fld>
            <a:endParaRPr lang="en-US" dirty="0"/>
          </a:p>
        </p:txBody>
      </p:sp>
      <p:sp>
        <p:nvSpPr>
          <p:cNvPr id="6" name="Oval 5"/>
          <p:cNvSpPr/>
          <p:nvPr/>
        </p:nvSpPr>
        <p:spPr bwMode="auto">
          <a:xfrm>
            <a:off x="6379035" y="1492323"/>
            <a:ext cx="1573334" cy="1550947"/>
          </a:xfrm>
          <a:prstGeom prst="ellipse">
            <a:avLst/>
          </a:prstGeom>
          <a:solidFill>
            <a:srgbClr val="92D050">
              <a:alpha val="65000"/>
            </a:srgbClr>
          </a:solidFill>
          <a:ln w="3175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26254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the Stats Right</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r>
              <a:rPr lang="en-US" dirty="0" smtClean="0"/>
              <a:t>Two very good books on A/B testing (A/B Testing from Optimizely founders </a:t>
            </a:r>
            <a:br>
              <a:rPr lang="en-US" dirty="0" smtClean="0"/>
            </a:br>
            <a:r>
              <a:rPr lang="en-US" dirty="0" smtClean="0"/>
              <a:t>Dan </a:t>
            </a:r>
            <a:r>
              <a:rPr lang="en-US" dirty="0" err="1" smtClean="0"/>
              <a:t>Siroker</a:t>
            </a:r>
            <a:r>
              <a:rPr lang="en-US" dirty="0" smtClean="0"/>
              <a:t> and </a:t>
            </a:r>
            <a:r>
              <a:rPr lang="en-US" dirty="0"/>
              <a:t>P</a:t>
            </a:r>
            <a:r>
              <a:rPr lang="en-US" dirty="0" smtClean="0"/>
              <a:t>eter Koomen; and You Should Test That by </a:t>
            </a:r>
            <a:r>
              <a:rPr lang="en-US" dirty="0" err="1" smtClean="0"/>
              <a:t>WiderFunnel’s</a:t>
            </a:r>
            <a:r>
              <a:rPr lang="en-US" dirty="0" smtClean="0"/>
              <a:t/>
            </a:r>
            <a:br>
              <a:rPr lang="en-US" dirty="0" smtClean="0"/>
            </a:br>
            <a:r>
              <a:rPr lang="en-US" dirty="0" smtClean="0"/>
              <a:t>CEO Chris Goward) get the stats wrong (see Amazon reviews).</a:t>
            </a:r>
            <a:endParaRPr lang="en-US" dirty="0"/>
          </a:p>
          <a:p>
            <a:r>
              <a:rPr lang="en-US" dirty="0" smtClean="0"/>
              <a:t>Optimizely recently updated their stats in the product to correct for this</a:t>
            </a:r>
          </a:p>
          <a:p>
            <a:pPr lvl="0"/>
            <a:r>
              <a:rPr lang="en-US" dirty="0" smtClean="0"/>
              <a:t>Best techniques to find issues: run </a:t>
            </a:r>
            <a:r>
              <a:rPr lang="en-US" dirty="0"/>
              <a:t>A/A </a:t>
            </a:r>
            <a:r>
              <a:rPr lang="en-US" dirty="0" smtClean="0"/>
              <a:t>tests</a:t>
            </a:r>
            <a:endParaRPr lang="en-US" dirty="0"/>
          </a:p>
          <a:p>
            <a:pPr lvl="1"/>
            <a:r>
              <a:rPr lang="en-US" dirty="0" smtClean="0"/>
              <a:t>Like an A/B test, but both variants are exactly the same</a:t>
            </a:r>
            <a:endParaRPr lang="en-US" dirty="0"/>
          </a:p>
          <a:p>
            <a:pPr lvl="1"/>
            <a:r>
              <a:rPr lang="en-US" dirty="0" smtClean="0"/>
              <a:t>Are </a:t>
            </a:r>
            <a:r>
              <a:rPr lang="en-US" dirty="0"/>
              <a:t>users split according to the planned </a:t>
            </a:r>
            <a:r>
              <a:rPr lang="en-US" dirty="0" smtClean="0"/>
              <a:t>percentages?</a:t>
            </a:r>
          </a:p>
          <a:p>
            <a:pPr lvl="1"/>
            <a:r>
              <a:rPr lang="en-US" dirty="0" smtClean="0"/>
              <a:t>Is </a:t>
            </a:r>
            <a:r>
              <a:rPr lang="en-US" dirty="0"/>
              <a:t>the data collected matching the system of </a:t>
            </a:r>
            <a:r>
              <a:rPr lang="en-US" dirty="0" smtClean="0"/>
              <a:t>record?</a:t>
            </a:r>
          </a:p>
          <a:p>
            <a:pPr lvl="1"/>
            <a:r>
              <a:rPr lang="en-US" dirty="0" smtClean="0"/>
              <a:t>Are </a:t>
            </a:r>
            <a:r>
              <a:rPr lang="en-US" dirty="0"/>
              <a:t>the results showing non-significant results 95% of the time?</a:t>
            </a:r>
          </a:p>
          <a:p>
            <a:endParaRPr lang="en-US" dirty="0" smtClean="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27</a:t>
            </a:fld>
            <a:endParaRPr lang="en-US" dirty="0"/>
          </a:p>
        </p:txBody>
      </p:sp>
      <p:pic>
        <p:nvPicPr>
          <p:cNvPr id="7" name="Picture 6"/>
          <p:cNvPicPr>
            <a:picLocks noChangeAspect="1"/>
          </p:cNvPicPr>
          <p:nvPr/>
        </p:nvPicPr>
        <p:blipFill>
          <a:blip r:embed="rId2"/>
          <a:stretch>
            <a:fillRect/>
          </a:stretch>
        </p:blipFill>
        <p:spPr>
          <a:xfrm>
            <a:off x="10219843" y="671202"/>
            <a:ext cx="1762815" cy="2648651"/>
          </a:xfrm>
          <a:prstGeom prst="rect">
            <a:avLst/>
          </a:prstGeom>
        </p:spPr>
      </p:pic>
      <p:pic>
        <p:nvPicPr>
          <p:cNvPr id="8" name="Picture 7"/>
          <p:cNvPicPr>
            <a:picLocks noChangeAspect="1"/>
          </p:cNvPicPr>
          <p:nvPr/>
        </p:nvPicPr>
        <p:blipFill>
          <a:blip r:embed="rId3"/>
          <a:stretch>
            <a:fillRect/>
          </a:stretch>
        </p:blipFill>
        <p:spPr>
          <a:xfrm>
            <a:off x="10204672" y="3704452"/>
            <a:ext cx="1793156" cy="2274002"/>
          </a:xfrm>
          <a:prstGeom prst="rect">
            <a:avLst/>
          </a:prstGeom>
        </p:spPr>
      </p:pic>
      <p:sp>
        <p:nvSpPr>
          <p:cNvPr id="9" name="TextBox 8"/>
          <p:cNvSpPr txBox="1"/>
          <p:nvPr/>
        </p:nvSpPr>
        <p:spPr>
          <a:xfrm>
            <a:off x="1007045" y="1055802"/>
            <a:ext cx="8317578" cy="10772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spcBef>
                <a:spcPct val="50000"/>
              </a:spcBef>
            </a:pPr>
            <a:r>
              <a:rPr lang="en-US" sz="3200" dirty="0" smtClean="0"/>
              <a:t>Getting </a:t>
            </a:r>
            <a:r>
              <a:rPr lang="en-US" sz="3200" dirty="0"/>
              <a:t>numbers is easy; </a:t>
            </a:r>
            <a:r>
              <a:rPr lang="en-US" sz="3200" dirty="0" smtClean="0"/>
              <a:t/>
            </a:r>
            <a:br>
              <a:rPr lang="en-US" sz="3200" dirty="0" smtClean="0"/>
            </a:br>
            <a:r>
              <a:rPr lang="en-US" sz="3200" dirty="0" smtClean="0"/>
              <a:t>getting </a:t>
            </a:r>
            <a:r>
              <a:rPr lang="en-US" sz="3200" dirty="0"/>
              <a:t>numbers you can trust is hard</a:t>
            </a:r>
            <a:endParaRPr lang="en-US" sz="3200" i="1" dirty="0"/>
          </a:p>
        </p:txBody>
      </p:sp>
    </p:spTree>
    <p:extLst>
      <p:ext uri="{BB962C8B-B14F-4D97-AF65-F5344CB8AC3E}">
        <p14:creationId xmlns:p14="http://schemas.microsoft.com/office/powerpoint/2010/main" val="47333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on (Almost) All Users</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a:p>
          <a:p>
            <a:r>
              <a:rPr lang="en-US" dirty="0" smtClean="0"/>
              <a:t>To </a:t>
            </a:r>
            <a:r>
              <a:rPr lang="en-US" dirty="0"/>
              <a:t>detect an effect, you need to expose a certain number of users to the treatment (based on </a:t>
            </a:r>
            <a:r>
              <a:rPr lang="en-US" dirty="0" smtClean="0"/>
              <a:t>statistical power </a:t>
            </a:r>
            <a:r>
              <a:rPr lang="en-US" dirty="0"/>
              <a:t>calculations</a:t>
            </a:r>
            <a:r>
              <a:rPr lang="en-US" dirty="0" smtClean="0"/>
              <a:t>). </a:t>
            </a:r>
            <a:r>
              <a:rPr lang="en-US" dirty="0"/>
              <a:t/>
            </a:r>
            <a:br>
              <a:rPr lang="en-US" dirty="0"/>
            </a:br>
            <a:r>
              <a:rPr lang="en-US" dirty="0" smtClean="0"/>
              <a:t>We usually want more users than are available</a:t>
            </a:r>
            <a:endParaRPr lang="en-US" dirty="0"/>
          </a:p>
          <a:p>
            <a:r>
              <a:rPr lang="en-US" dirty="0" smtClean="0"/>
              <a:t>Larger user </a:t>
            </a:r>
            <a:r>
              <a:rPr lang="en-US" dirty="0"/>
              <a:t>samples increase </a:t>
            </a:r>
            <a:r>
              <a:rPr lang="en-US" dirty="0" smtClean="0"/>
              <a:t>sensitivity</a:t>
            </a:r>
            <a:r>
              <a:rPr lang="en-US" dirty="0"/>
              <a:t> </a:t>
            </a:r>
            <a:r>
              <a:rPr lang="en-US" dirty="0" smtClean="0"/>
              <a:t>(lower </a:t>
            </a:r>
            <a:r>
              <a:rPr lang="en-US" dirty="0"/>
              <a:t>p-values for same effect size</a:t>
            </a:r>
            <a:r>
              <a:rPr lang="en-US" dirty="0" smtClean="0"/>
              <a:t>) and allows evaluating segments</a:t>
            </a:r>
            <a:endParaRPr lang="en-US" dirty="0"/>
          </a:p>
          <a:p>
            <a:r>
              <a:rPr lang="en-US" dirty="0"/>
              <a:t>Fastest way to achieve that exposure is to run equal-probability </a:t>
            </a:r>
            <a:r>
              <a:rPr lang="en-US" dirty="0" smtClean="0"/>
              <a:t>variants</a:t>
            </a:r>
            <a:br>
              <a:rPr lang="en-US" dirty="0" smtClean="0"/>
            </a:br>
            <a:r>
              <a:rPr lang="en-US" dirty="0" smtClean="0"/>
              <a:t>(</a:t>
            </a:r>
            <a:r>
              <a:rPr lang="en-US" dirty="0"/>
              <a:t>e.g., 50/50% for A/B)</a:t>
            </a:r>
          </a:p>
          <a:p>
            <a:r>
              <a:rPr lang="en-US" dirty="0"/>
              <a:t>Exception: biggest sites in the world.  On the Bing, we run experiments on 10-20% of users instead of 50/50</a:t>
            </a:r>
            <a:r>
              <a:rPr lang="en-US" dirty="0" smtClean="0"/>
              <a:t>%.  </a:t>
            </a:r>
            <a:br>
              <a:rPr lang="en-US" dirty="0" smtClean="0"/>
            </a:br>
            <a:r>
              <a:rPr lang="en-US" dirty="0" smtClean="0"/>
              <a:t>At 20%, we could only run 5 disjoint variants, which is why users are in multiple experiments (equivalent to full-factorial designs)</a:t>
            </a:r>
            <a:endParaRPr lang="en-US" dirty="0"/>
          </a:p>
          <a:p>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28</a:t>
            </a:fld>
            <a:endParaRPr lang="en-US" dirty="0"/>
          </a:p>
        </p:txBody>
      </p:sp>
      <p:sp>
        <p:nvSpPr>
          <p:cNvPr id="6" name="TextBox 5"/>
          <p:cNvSpPr txBox="1"/>
          <p:nvPr/>
        </p:nvSpPr>
        <p:spPr>
          <a:xfrm>
            <a:off x="1582880" y="1157402"/>
            <a:ext cx="8317578" cy="5847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spcBef>
                <a:spcPct val="50000"/>
              </a:spcBef>
            </a:pPr>
            <a:r>
              <a:rPr lang="en-US" sz="3200" dirty="0" smtClean="0"/>
              <a:t>Run Experiments on Large Percentages: 50/50%</a:t>
            </a:r>
            <a:endParaRPr lang="en-US" sz="3200" i="1" dirty="0"/>
          </a:p>
        </p:txBody>
      </p:sp>
    </p:spTree>
    <p:extLst>
      <p:ext uri="{BB962C8B-B14F-4D97-AF65-F5344CB8AC3E}">
        <p14:creationId xmlns:p14="http://schemas.microsoft.com/office/powerpoint/2010/main" val="281243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the Variance of Metrics </a:t>
            </a:r>
            <a:endParaRPr lang="en-US" dirty="0"/>
          </a:p>
        </p:txBody>
      </p:sp>
      <p:sp>
        <p:nvSpPr>
          <p:cNvPr id="3" name="Content Placeholder 2"/>
          <p:cNvSpPr>
            <a:spLocks noGrp="1"/>
          </p:cNvSpPr>
          <p:nvPr>
            <p:ph idx="1"/>
          </p:nvPr>
        </p:nvSpPr>
        <p:spPr>
          <a:xfrm>
            <a:off x="622169" y="1321080"/>
            <a:ext cx="11227324" cy="4925484"/>
          </a:xfrm>
        </p:spPr>
        <p:txBody>
          <a:bodyPr>
            <a:normAutofit fontScale="92500" lnSpcReduction="20000"/>
          </a:bodyPr>
          <a:lstStyle/>
          <a:p>
            <a:pPr marL="228600" lvl="1" indent="-228600">
              <a:spcBef>
                <a:spcPts val="1200"/>
              </a:spcBef>
              <a:spcAft>
                <a:spcPts val="200"/>
              </a:spcAft>
              <a:buSzPct val="100000"/>
              <a:buFont typeface="Wingdings" panose="05000000000000000000" pitchFamily="2" charset="2"/>
              <a:buChar char="Ø"/>
            </a:pPr>
            <a:r>
              <a:rPr lang="en-US" sz="2400" dirty="0"/>
              <a:t>At </a:t>
            </a:r>
            <a:r>
              <a:rPr lang="en-US" sz="2400" dirty="0" smtClean="0"/>
              <a:t>Bing, </a:t>
            </a:r>
            <a:r>
              <a:rPr lang="en-US" sz="2400" dirty="0"/>
              <a:t>1% change in the revenue/user in an experiment = </a:t>
            </a:r>
            <a:r>
              <a:rPr lang="en-US" sz="2400" dirty="0" smtClean="0"/>
              <a:t>tens of millions/year</a:t>
            </a:r>
            <a:br>
              <a:rPr lang="en-US" sz="2400" dirty="0" smtClean="0"/>
            </a:br>
            <a:r>
              <a:rPr lang="en-US" sz="2400" dirty="0" smtClean="0"/>
              <a:t>If we run an experiment that can only detect 1% change, we might lose tens of millions without realizing it!   Before shipping a feature, a sufficiently large experiment must run</a:t>
            </a:r>
            <a:endParaRPr lang="en-US" sz="2400" dirty="0"/>
          </a:p>
          <a:p>
            <a:r>
              <a:rPr lang="en-US" dirty="0" smtClean="0"/>
              <a:t>To improve sensitivity of experiments, you can either get more users or reduce the variance of metrics</a:t>
            </a:r>
          </a:p>
          <a:p>
            <a:r>
              <a:rPr lang="en-US" dirty="0" smtClean="0"/>
              <a:t>Good techniques for reducing the variance of metrics</a:t>
            </a:r>
          </a:p>
          <a:p>
            <a:pPr lvl="1"/>
            <a:r>
              <a:rPr lang="en-US" dirty="0" smtClean="0">
                <a:hlinkClick r:id="rId3"/>
              </a:rPr>
              <a:t>Triggering</a:t>
            </a:r>
            <a:r>
              <a:rPr lang="en-US" dirty="0"/>
              <a:t>: analyze only users who were actually exposed to </a:t>
            </a:r>
            <a:r>
              <a:rPr lang="en-US" dirty="0" smtClean="0"/>
              <a:t>change.</a:t>
            </a:r>
            <a:br>
              <a:rPr lang="en-US" dirty="0" smtClean="0"/>
            </a:br>
            <a:r>
              <a:rPr lang="en-US" dirty="0" smtClean="0"/>
              <a:t>Important sanity check: the complement users should look like an A/A experiment</a:t>
            </a:r>
            <a:endParaRPr lang="en-US" dirty="0"/>
          </a:p>
          <a:p>
            <a:pPr lvl="1"/>
            <a:r>
              <a:rPr lang="en-US" dirty="0"/>
              <a:t>Use lower-variance metrics (e.g., trim revenue, or look at Boolean metrics like </a:t>
            </a:r>
            <a:r>
              <a:rPr lang="en-US" dirty="0" smtClean="0"/>
              <a:t>conversion </a:t>
            </a:r>
            <a:r>
              <a:rPr lang="en-US" dirty="0"/>
              <a:t>rate vs. revenue; see </a:t>
            </a:r>
            <a:r>
              <a:rPr lang="en-US" dirty="0">
                <a:hlinkClick r:id="rId3"/>
              </a:rPr>
              <a:t>paper </a:t>
            </a:r>
            <a:r>
              <a:rPr lang="en-US" dirty="0"/>
              <a:t>Section 3.2.1)</a:t>
            </a:r>
          </a:p>
          <a:p>
            <a:pPr lvl="1"/>
            <a:r>
              <a:rPr lang="en-US" dirty="0"/>
              <a:t>Use pre-experiment period: before the experiment started, there was no difference between the control and treatment.  We can use the deltas in the pre-experiment period to reduce the variance.  </a:t>
            </a:r>
            <a:r>
              <a:rPr lang="en-US" dirty="0" smtClean="0"/>
              <a:t/>
            </a:r>
            <a:br>
              <a:rPr lang="en-US" dirty="0" smtClean="0"/>
            </a:br>
            <a:r>
              <a:rPr lang="en-US" dirty="0" smtClean="0"/>
              <a:t>Nice </a:t>
            </a:r>
            <a:r>
              <a:rPr lang="en-US" dirty="0"/>
              <a:t>trick called </a:t>
            </a:r>
            <a:r>
              <a:rPr lang="en-US" dirty="0" smtClean="0">
                <a:hlinkClick r:id="rId4"/>
              </a:rPr>
              <a:t>CUPED</a:t>
            </a:r>
            <a:endParaRPr lang="en-US" dirty="0"/>
          </a:p>
          <a:p>
            <a:pPr lvl="1"/>
            <a:r>
              <a:rPr lang="en-US" dirty="0" smtClean="0"/>
              <a:t>Rejecting </a:t>
            </a:r>
            <a:r>
              <a:rPr lang="en-US" dirty="0"/>
              <a:t>randomizations that fail the pre-experiment A/A test (see </a:t>
            </a:r>
            <a:r>
              <a:rPr lang="en-US" dirty="0">
                <a:hlinkClick r:id="rId5"/>
              </a:rPr>
              <a:t>paper</a:t>
            </a:r>
            <a:r>
              <a:rPr lang="en-US" dirty="0"/>
              <a:t> Section 3.5</a:t>
            </a:r>
            <a:r>
              <a:rPr lang="en-US" dirty="0" smtClean="0"/>
              <a:t>).</a:t>
            </a:r>
            <a:br>
              <a:rPr lang="en-US" dirty="0" smtClean="0"/>
            </a:br>
            <a:r>
              <a:rPr lang="en-US" dirty="0" smtClean="0"/>
              <a:t>When you start an experiment, you generate a random hash function to distribute users to variants.</a:t>
            </a:r>
            <a:br>
              <a:rPr lang="en-US" dirty="0" smtClean="0"/>
            </a:br>
            <a:r>
              <a:rPr lang="en-US" dirty="0" smtClean="0"/>
              <a:t>If you look back in time (before the experiment started), does the pre-experiment split look like an A/A?</a:t>
            </a:r>
            <a:br>
              <a:rPr lang="en-US" dirty="0" smtClean="0"/>
            </a:br>
            <a:r>
              <a:rPr lang="en-US" dirty="0" smtClean="0"/>
              <a:t>In the </a:t>
            </a:r>
            <a:r>
              <a:rPr lang="en-US" dirty="0" smtClean="0">
                <a:hlinkClick r:id="rId6"/>
              </a:rPr>
              <a:t>Mastering ‘Metrics</a:t>
            </a:r>
            <a:r>
              <a:rPr lang="en-US" dirty="0" smtClean="0"/>
              <a:t> book, they call it “checking for balance.” </a:t>
            </a:r>
            <a:br>
              <a:rPr lang="en-US" dirty="0" smtClean="0"/>
            </a:br>
            <a:r>
              <a:rPr lang="en-US" dirty="0" smtClean="0"/>
              <a:t>We automated it and try multiple “seeds” to optimize the balance in the randomization</a:t>
            </a:r>
            <a:endParaRPr lang="en-US" dirty="0"/>
          </a:p>
          <a:p>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29</a:t>
            </a:fld>
            <a:endParaRPr lang="en-US" dirty="0"/>
          </a:p>
        </p:txBody>
      </p:sp>
    </p:spTree>
    <p:extLst>
      <p:ext uri="{BB962C8B-B14F-4D97-AF65-F5344CB8AC3E}">
        <p14:creationId xmlns:p14="http://schemas.microsoft.com/office/powerpoint/2010/main" val="110489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Product Development</a:t>
            </a:r>
            <a:endParaRPr lang="en-US" dirty="0"/>
          </a:p>
        </p:txBody>
      </p:sp>
      <p:sp>
        <p:nvSpPr>
          <p:cNvPr id="3" name="Content Placeholder 2"/>
          <p:cNvSpPr>
            <a:spLocks noGrp="1"/>
          </p:cNvSpPr>
          <p:nvPr>
            <p:ph idx="1"/>
          </p:nvPr>
        </p:nvSpPr>
        <p:spPr>
          <a:xfrm>
            <a:off x="622169" y="2357526"/>
            <a:ext cx="11227324" cy="3953900"/>
          </a:xfrm>
        </p:spPr>
        <p:txBody>
          <a:bodyPr>
            <a:normAutofit fontScale="85000" lnSpcReduction="20000"/>
          </a:bodyPr>
          <a:lstStyle/>
          <a:p>
            <a:r>
              <a:rPr lang="en-US" dirty="0" smtClean="0"/>
              <a:t>Classical software development: spec-&gt;dev-&gt;test-&gt;release</a:t>
            </a:r>
            <a:endParaRPr lang="en-US" sz="1900" dirty="0" smtClean="0"/>
          </a:p>
          <a:p>
            <a:r>
              <a:rPr lang="en-US" dirty="0" smtClean="0"/>
              <a:t>Customer-driven Development: Build-&gt;Measure-&gt;Learn (continuous deployment cycles)</a:t>
            </a:r>
          </a:p>
          <a:p>
            <a:pPr lvl="1"/>
            <a:r>
              <a:rPr lang="en-US" sz="2400" dirty="0" smtClean="0"/>
              <a:t>Described in Steve Blank’s </a:t>
            </a:r>
            <a:r>
              <a:rPr lang="en-US" sz="2400" i="1" dirty="0"/>
              <a:t>The Four Steps to the </a:t>
            </a:r>
            <a:r>
              <a:rPr lang="en-US" sz="2400" i="1" dirty="0" smtClean="0"/>
              <a:t>Epiphany (2005)</a:t>
            </a:r>
          </a:p>
          <a:p>
            <a:pPr lvl="1"/>
            <a:r>
              <a:rPr lang="en-US" sz="2400" dirty="0" smtClean="0"/>
              <a:t>Popularized by Eric Ries’ </a:t>
            </a:r>
            <a:r>
              <a:rPr lang="en-US" sz="2400" i="1" dirty="0" smtClean="0"/>
              <a:t>The Lean Startup (2011)</a:t>
            </a:r>
          </a:p>
          <a:p>
            <a:pPr lvl="1"/>
            <a:r>
              <a:rPr lang="en-US" sz="2400" dirty="0" smtClean="0"/>
              <a:t>Build a Minimum Viable Product (MVP), or feature, cheaply</a:t>
            </a:r>
          </a:p>
          <a:p>
            <a:pPr lvl="1"/>
            <a:r>
              <a:rPr lang="en-US" sz="2400" dirty="0"/>
              <a:t>E</a:t>
            </a:r>
            <a:r>
              <a:rPr lang="en-US" sz="2400" dirty="0" smtClean="0"/>
              <a:t>valuate it with real users in a </a:t>
            </a:r>
            <a:r>
              <a:rPr lang="en-US" sz="2400" b="1" dirty="0" smtClean="0"/>
              <a:t>controlled experiment (e.g., A/B test)</a:t>
            </a:r>
          </a:p>
          <a:p>
            <a:pPr lvl="1"/>
            <a:r>
              <a:rPr lang="en-US" sz="2400" dirty="0" smtClean="0"/>
              <a:t>Iterate (or pivot) based on learnings</a:t>
            </a:r>
          </a:p>
          <a:p>
            <a:r>
              <a:rPr lang="en-US" dirty="0" smtClean="0"/>
              <a:t>Why use Customer-driven Development?</a:t>
            </a:r>
            <a:br>
              <a:rPr lang="en-US" dirty="0" smtClean="0"/>
            </a:br>
            <a:r>
              <a:rPr lang="en-US" dirty="0" smtClean="0"/>
              <a:t>Because we are poor at assessing the value of our ideas</a:t>
            </a:r>
            <a:br>
              <a:rPr lang="en-US" dirty="0" smtClean="0"/>
            </a:br>
            <a:r>
              <a:rPr lang="en-US" sz="1900" dirty="0" smtClean="0"/>
              <a:t> (more about this later in the talk)</a:t>
            </a:r>
          </a:p>
          <a:p>
            <a:r>
              <a:rPr lang="en-US" dirty="0" smtClean="0"/>
              <a:t>Why I love controlled experiments</a:t>
            </a:r>
          </a:p>
          <a:p>
            <a:pPr marL="384048" lvl="2" indent="0">
              <a:buNone/>
            </a:pPr>
            <a:r>
              <a:rPr lang="en-US" sz="2100" dirty="0" smtClean="0"/>
              <a:t>In many data mining scenarios, interesting discoveries are made and promptly ignored.</a:t>
            </a:r>
            <a:br>
              <a:rPr lang="en-US" sz="2100" dirty="0" smtClean="0"/>
            </a:br>
            <a:r>
              <a:rPr lang="en-US" sz="2100" dirty="0" smtClean="0"/>
              <a:t>In customer-driven development, the mining of data from the controlled experiments </a:t>
            </a:r>
            <a:br>
              <a:rPr lang="en-US" sz="2100" dirty="0" smtClean="0"/>
            </a:br>
            <a:r>
              <a:rPr lang="en-US" sz="2100" dirty="0" smtClean="0"/>
              <a:t>and insight generation is part of the critical path to the product release</a:t>
            </a:r>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3</a:t>
            </a:fld>
            <a:endParaRPr lang="en-US" dirty="0"/>
          </a:p>
        </p:txBody>
      </p:sp>
      <p:pic>
        <p:nvPicPr>
          <p:cNvPr id="6" name="Picture 5"/>
          <p:cNvPicPr>
            <a:picLocks noChangeAspect="1"/>
          </p:cNvPicPr>
          <p:nvPr/>
        </p:nvPicPr>
        <p:blipFill>
          <a:blip r:embed="rId3"/>
          <a:stretch>
            <a:fillRect/>
          </a:stretch>
        </p:blipFill>
        <p:spPr>
          <a:xfrm>
            <a:off x="10838340" y="2046510"/>
            <a:ext cx="1339955" cy="1788344"/>
          </a:xfrm>
          <a:prstGeom prst="rect">
            <a:avLst/>
          </a:prstGeom>
        </p:spPr>
      </p:pic>
      <p:pic>
        <p:nvPicPr>
          <p:cNvPr id="8" name="Picture 7"/>
          <p:cNvPicPr>
            <a:picLocks noChangeAspect="1"/>
          </p:cNvPicPr>
          <p:nvPr/>
        </p:nvPicPr>
        <p:blipFill>
          <a:blip r:embed="rId4"/>
          <a:stretch>
            <a:fillRect/>
          </a:stretch>
        </p:blipFill>
        <p:spPr>
          <a:xfrm>
            <a:off x="10858973" y="4257652"/>
            <a:ext cx="1333027" cy="2044374"/>
          </a:xfrm>
          <a:prstGeom prst="rect">
            <a:avLst/>
          </a:prstGeom>
        </p:spPr>
      </p:pic>
      <p:sp>
        <p:nvSpPr>
          <p:cNvPr id="9" name="TextBox 8"/>
          <p:cNvSpPr txBox="1"/>
          <p:nvPr/>
        </p:nvSpPr>
        <p:spPr>
          <a:xfrm>
            <a:off x="7459402" y="1055802"/>
            <a:ext cx="4776665" cy="1477328"/>
          </a:xfrm>
          <a:prstGeom prst="rect">
            <a:avLst/>
          </a:prstGeom>
          <a:noFill/>
        </p:spPr>
        <p:txBody>
          <a:bodyPr wrap="square" rtlCol="0">
            <a:spAutoFit/>
          </a:bodyPr>
          <a:lstStyle/>
          <a:p>
            <a:r>
              <a:rPr lang="en-US" i="1" dirty="0"/>
              <a:t>It doesn't matter how beautiful your theory is, </a:t>
            </a:r>
            <a:br>
              <a:rPr lang="en-US" i="1" dirty="0"/>
            </a:br>
            <a:r>
              <a:rPr lang="en-US" i="1" dirty="0"/>
              <a:t>it doesn't matter how smart you are. </a:t>
            </a:r>
            <a:br>
              <a:rPr lang="en-US" i="1" dirty="0"/>
            </a:br>
            <a:r>
              <a:rPr lang="en-US" i="1" dirty="0"/>
              <a:t>If it doesn't agree with experiment[s], it's wrong</a:t>
            </a:r>
            <a:br>
              <a:rPr lang="en-US" i="1" dirty="0"/>
            </a:br>
            <a:r>
              <a:rPr lang="en-US" i="1" dirty="0"/>
              <a:t> -- Richard Feynman </a:t>
            </a:r>
            <a:endParaRPr lang="en-US" dirty="0"/>
          </a:p>
          <a:p>
            <a:endParaRPr lang="en-US" dirty="0"/>
          </a:p>
        </p:txBody>
      </p:sp>
    </p:spTree>
    <p:extLst>
      <p:ext uri="{BB962C8B-B14F-4D97-AF65-F5344CB8AC3E}">
        <p14:creationId xmlns:p14="http://schemas.microsoft.com/office/powerpoint/2010/main" val="276737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is Different than Offline</a:t>
            </a:r>
            <a:endParaRPr lang="en-US" dirty="0"/>
          </a:p>
        </p:txBody>
      </p:sp>
      <p:sp>
        <p:nvSpPr>
          <p:cNvPr id="3" name="Content Placeholder 2"/>
          <p:cNvSpPr>
            <a:spLocks noGrp="1"/>
          </p:cNvSpPr>
          <p:nvPr>
            <p:ph idx="1"/>
          </p:nvPr>
        </p:nvSpPr>
        <p:spPr>
          <a:xfrm>
            <a:off x="361244" y="1304925"/>
            <a:ext cx="11488249" cy="4943475"/>
          </a:xfrm>
        </p:spPr>
        <p:txBody>
          <a:bodyPr>
            <a:normAutofit/>
          </a:bodyPr>
          <a:lstStyle/>
          <a:p>
            <a:r>
              <a:rPr lang="en-US" dirty="0" smtClean="0"/>
              <a:t>The theory of controlled experiments was formalized by S</a:t>
            </a:r>
            <a:r>
              <a:rPr lang="en-US" dirty="0" smtClean="0">
                <a:solidFill>
                  <a:schemeClr val="tx1"/>
                </a:solidFill>
              </a:rPr>
              <a:t>ir </a:t>
            </a:r>
            <a:r>
              <a:rPr lang="en-US" dirty="0">
                <a:solidFill>
                  <a:schemeClr val="tx1"/>
                </a:solidFill>
              </a:rPr>
              <a:t>Ronald A. Fisher’s </a:t>
            </a:r>
            <a:r>
              <a:rPr lang="en-US" dirty="0" smtClean="0">
                <a:solidFill>
                  <a:schemeClr val="tx1"/>
                </a:solidFill>
              </a:rPr>
              <a:t>in the 1920s, but as the saying goes</a:t>
            </a:r>
          </a:p>
          <a:p>
            <a:pPr marL="521208" lvl="3" indent="0">
              <a:buNone/>
            </a:pPr>
            <a:r>
              <a:rPr lang="en-US" sz="2400" i="1" dirty="0" smtClean="0"/>
              <a:t>The </a:t>
            </a:r>
            <a:r>
              <a:rPr lang="en-US" sz="2400" i="1" dirty="0"/>
              <a:t>difference between theory and practice is larger in practice than </a:t>
            </a:r>
            <a:r>
              <a:rPr lang="en-US" sz="2400" i="1" dirty="0" smtClean="0"/>
              <a:t>the</a:t>
            </a:r>
            <a:br>
              <a:rPr lang="en-US" sz="2400" i="1" dirty="0" smtClean="0"/>
            </a:br>
            <a:r>
              <a:rPr lang="en-US" sz="2400" i="1" dirty="0" smtClean="0"/>
              <a:t>difference </a:t>
            </a:r>
            <a:r>
              <a:rPr lang="en-US" sz="2400" i="1" dirty="0"/>
              <a:t>between theory and practice in theory </a:t>
            </a:r>
            <a:endParaRPr lang="en-US" dirty="0" smtClean="0">
              <a:solidFill>
                <a:schemeClr val="tx1"/>
              </a:solidFill>
            </a:endParaRPr>
          </a:p>
          <a:p>
            <a:r>
              <a:rPr lang="en-US" dirty="0" smtClean="0">
                <a:solidFill>
                  <a:schemeClr val="tx1"/>
                </a:solidFill>
              </a:rPr>
              <a:t>Key differences from Offline to Online</a:t>
            </a:r>
          </a:p>
          <a:p>
            <a:pPr lvl="1"/>
            <a:r>
              <a:rPr lang="en-US" dirty="0" smtClean="0">
                <a:solidFill>
                  <a:schemeClr val="tx1"/>
                </a:solidFill>
              </a:rPr>
              <a:t>Ramp-up: tens of experiments start every day at Bing, but initial code tends to be buggy.</a:t>
            </a:r>
          </a:p>
          <a:p>
            <a:pPr lvl="2"/>
            <a:r>
              <a:rPr lang="en-US" dirty="0">
                <a:solidFill>
                  <a:schemeClr val="tx1"/>
                </a:solidFill>
              </a:rPr>
              <a:t>Experiments start small, the system looks for egregious effects, and if there’s a problem, it shuts down the experiment automatically; </a:t>
            </a:r>
          </a:p>
          <a:p>
            <a:pPr lvl="2"/>
            <a:r>
              <a:rPr lang="en-US" dirty="0">
                <a:solidFill>
                  <a:schemeClr val="tx1"/>
                </a:solidFill>
              </a:rPr>
              <a:t>Conversely, if there are no alerts, it ramps up automatically to a large percentage</a:t>
            </a:r>
          </a:p>
          <a:p>
            <a:pPr lvl="1"/>
            <a:r>
              <a:rPr lang="en-US" dirty="0">
                <a:solidFill>
                  <a:schemeClr val="tx1"/>
                </a:solidFill>
              </a:rPr>
              <a:t>Massive </a:t>
            </a:r>
            <a:r>
              <a:rPr lang="en-US" dirty="0" smtClean="0">
                <a:solidFill>
                  <a:schemeClr val="tx1"/>
                </a:solidFill>
              </a:rPr>
              <a:t>data logged</a:t>
            </a:r>
            <a:r>
              <a:rPr lang="en-US" dirty="0">
                <a:solidFill>
                  <a:schemeClr val="tx1"/>
                </a:solidFill>
              </a:rPr>
              <a:t>: tens of terabytes per day, thousands of </a:t>
            </a:r>
            <a:r>
              <a:rPr lang="en-US" dirty="0" smtClean="0">
                <a:solidFill>
                  <a:schemeClr val="tx1"/>
                </a:solidFill>
              </a:rPr>
              <a:t>attributes for </a:t>
            </a:r>
            <a:r>
              <a:rPr lang="en-US" dirty="0">
                <a:solidFill>
                  <a:schemeClr val="tx1"/>
                </a:solidFill>
              </a:rPr>
              <a:t>every </a:t>
            </a:r>
            <a:r>
              <a:rPr lang="en-US" dirty="0" smtClean="0">
                <a:solidFill>
                  <a:schemeClr val="tx1"/>
                </a:solidFill>
              </a:rPr>
              <a:t>page shown</a:t>
            </a:r>
            <a:endParaRPr lang="en-US" dirty="0">
              <a:solidFill>
                <a:schemeClr val="tx1"/>
              </a:solidFill>
            </a:endParaRPr>
          </a:p>
          <a:p>
            <a:pPr lvl="2"/>
            <a:r>
              <a:rPr lang="en-US" dirty="0">
                <a:solidFill>
                  <a:schemeClr val="tx1"/>
                </a:solidFill>
              </a:rPr>
              <a:t>Data quality </a:t>
            </a:r>
            <a:r>
              <a:rPr lang="en-US" dirty="0" smtClean="0">
                <a:solidFill>
                  <a:schemeClr val="tx1"/>
                </a:solidFill>
              </a:rPr>
              <a:t>challenges, big data challenges</a:t>
            </a:r>
            <a:endParaRPr lang="en-US" dirty="0">
              <a:solidFill>
                <a:schemeClr val="tx1"/>
              </a:solidFill>
            </a:endParaRPr>
          </a:p>
          <a:p>
            <a:pPr lvl="2"/>
            <a:r>
              <a:rPr lang="en-US" dirty="0">
                <a:solidFill>
                  <a:schemeClr val="tx1"/>
                </a:solidFill>
              </a:rPr>
              <a:t>New </a:t>
            </a:r>
            <a:r>
              <a:rPr lang="en-US" dirty="0" smtClean="0">
                <a:solidFill>
                  <a:schemeClr val="tx1"/>
                </a:solidFill>
              </a:rPr>
              <a:t>metrics created every week (</a:t>
            </a:r>
            <a:r>
              <a:rPr lang="en-US" dirty="0">
                <a:solidFill>
                  <a:schemeClr val="tx1"/>
                </a:solidFill>
              </a:rPr>
              <a:t>although OEC stays </a:t>
            </a:r>
            <a:r>
              <a:rPr lang="en-US" dirty="0" smtClean="0">
                <a:solidFill>
                  <a:schemeClr val="tx1"/>
                </a:solidFill>
              </a:rPr>
              <a:t>stable)</a:t>
            </a:r>
          </a:p>
          <a:p>
            <a:pPr lvl="1"/>
            <a:r>
              <a:rPr lang="en-US" dirty="0" smtClean="0">
                <a:solidFill>
                  <a:schemeClr val="tx1"/>
                </a:solidFill>
              </a:rPr>
              <a:t>False positives issues and multiple testing (scale </a:t>
            </a:r>
            <a:r>
              <a:rPr lang="en-US" dirty="0" smtClean="0">
                <a:solidFill>
                  <a:schemeClr val="tx1"/>
                </a:solidFill>
                <a:hlinkClick r:id="rId2"/>
              </a:rPr>
              <a:t>paper</a:t>
            </a:r>
            <a:r>
              <a:rPr lang="en-US" dirty="0" smtClean="0">
                <a:solidFill>
                  <a:schemeClr val="tx1"/>
                </a:solidFill>
              </a:rPr>
              <a:t>).  Replication is key.</a:t>
            </a:r>
            <a:br>
              <a:rPr lang="en-US" dirty="0" smtClean="0">
                <a:solidFill>
                  <a:schemeClr val="tx1"/>
                </a:solidFill>
              </a:rPr>
            </a:br>
            <a:r>
              <a:rPr lang="en-US" dirty="0" smtClean="0">
                <a:solidFill>
                  <a:schemeClr val="tx1"/>
                </a:solidFill>
              </a:rPr>
              <a:t>Credit is assigned by running a reverse/holdback experiment (ship, test in reverse)</a:t>
            </a:r>
          </a:p>
          <a:p>
            <a:pPr lvl="2"/>
            <a:endParaRPr lang="en-US" dirty="0" smtClean="0">
              <a:solidFill>
                <a:schemeClr val="tx1"/>
              </a:solidFill>
            </a:endParaRPr>
          </a:p>
          <a:p>
            <a:pPr lvl="1"/>
            <a:endParaRPr lang="en-US" dirty="0" smtClean="0">
              <a:solidFill>
                <a:schemeClr val="tx1"/>
              </a:solidFill>
            </a:endParaRPr>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30</a:t>
            </a:fld>
            <a:endParaRPr lang="en-US" dirty="0"/>
          </a:p>
        </p:txBody>
      </p:sp>
      <p:pic>
        <p:nvPicPr>
          <p:cNvPr id="6" name="Picture 4" descr="C:\IETemp\Temporary Internet Files\Content.IE5\0JMHPXXZ\MCSL00652_0000[1].wmf"/>
          <p:cNvPicPr>
            <a:picLocks noChangeAspect="1" noChangeArrowheads="1"/>
          </p:cNvPicPr>
          <p:nvPr/>
        </p:nvPicPr>
        <p:blipFill>
          <a:blip r:embed="rId3" cstate="print"/>
          <a:srcRect/>
          <a:stretch>
            <a:fillRect/>
          </a:stretch>
        </p:blipFill>
        <p:spPr bwMode="auto">
          <a:xfrm>
            <a:off x="10064184" y="2656227"/>
            <a:ext cx="2127816" cy="794502"/>
          </a:xfrm>
          <a:prstGeom prst="rect">
            <a:avLst/>
          </a:prstGeom>
          <a:noFill/>
        </p:spPr>
      </p:pic>
    </p:spTree>
    <p:extLst>
      <p:ext uri="{BB962C8B-B14F-4D97-AF65-F5344CB8AC3E}">
        <p14:creationId xmlns:p14="http://schemas.microsoft.com/office/powerpoint/2010/main" val="284928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is Different than </a:t>
            </a:r>
            <a:r>
              <a:rPr lang="en-US" dirty="0" smtClean="0"/>
              <a:t>Offline (2)</a:t>
            </a:r>
            <a:endParaRPr lang="en-US" dirty="0"/>
          </a:p>
        </p:txBody>
      </p:sp>
      <p:sp>
        <p:nvSpPr>
          <p:cNvPr id="3" name="Content Placeholder 2"/>
          <p:cNvSpPr>
            <a:spLocks noGrp="1"/>
          </p:cNvSpPr>
          <p:nvPr>
            <p:ph idx="1"/>
          </p:nvPr>
        </p:nvSpPr>
        <p:spPr/>
        <p:txBody>
          <a:bodyPr>
            <a:normAutofit/>
          </a:bodyPr>
          <a:lstStyle/>
          <a:p>
            <a:r>
              <a:rPr lang="en-US" sz="3200" dirty="0">
                <a:solidFill>
                  <a:schemeClr val="tx1"/>
                </a:solidFill>
              </a:rPr>
              <a:t>Key differences from Offline to </a:t>
            </a:r>
            <a:r>
              <a:rPr lang="en-US" sz="3200" dirty="0" smtClean="0">
                <a:solidFill>
                  <a:schemeClr val="tx1"/>
                </a:solidFill>
              </a:rPr>
              <a:t>Online (</a:t>
            </a:r>
            <a:r>
              <a:rPr lang="en-US" sz="3200" dirty="0" err="1" smtClean="0">
                <a:solidFill>
                  <a:schemeClr val="tx1"/>
                </a:solidFill>
              </a:rPr>
              <a:t>cont</a:t>
            </a:r>
            <a:r>
              <a:rPr lang="en-US" sz="3200" dirty="0" smtClean="0">
                <a:solidFill>
                  <a:schemeClr val="tx1"/>
                </a:solidFill>
              </a:rPr>
              <a:t>)</a:t>
            </a:r>
            <a:endParaRPr lang="en-US" sz="2800" dirty="0" smtClean="0"/>
          </a:p>
          <a:p>
            <a:pPr lvl="1"/>
            <a:r>
              <a:rPr lang="en-US" sz="2800" dirty="0" smtClean="0"/>
              <a:t>Click </a:t>
            </a:r>
            <a:r>
              <a:rPr lang="en-US" sz="2800" dirty="0"/>
              <a:t>instrumentation is either reliable or fast (but not both; see </a:t>
            </a:r>
            <a:r>
              <a:rPr lang="en-US" sz="2800" dirty="0">
                <a:hlinkClick r:id="rId2"/>
              </a:rPr>
              <a:t>paper</a:t>
            </a:r>
            <a:r>
              <a:rPr lang="en-US" sz="2800" dirty="0"/>
              <a:t>)</a:t>
            </a:r>
          </a:p>
          <a:p>
            <a:pPr lvl="1"/>
            <a:r>
              <a:rPr lang="en-US" sz="2800" dirty="0"/>
              <a:t>Bots can cause significant skews. </a:t>
            </a:r>
            <a:r>
              <a:rPr lang="en-US" sz="2800" dirty="0" smtClean="0"/>
              <a:t/>
            </a:r>
            <a:br>
              <a:rPr lang="en-US" sz="2800" dirty="0" smtClean="0"/>
            </a:br>
            <a:r>
              <a:rPr lang="en-US" sz="2800" dirty="0" smtClean="0"/>
              <a:t>At </a:t>
            </a:r>
            <a:r>
              <a:rPr lang="en-US" sz="2800" dirty="0"/>
              <a:t>Bing over 50% of traffic is bot </a:t>
            </a:r>
            <a:r>
              <a:rPr lang="en-US" sz="2800" dirty="0" smtClean="0"/>
              <a:t>generated!</a:t>
            </a:r>
          </a:p>
          <a:p>
            <a:pPr lvl="1"/>
            <a:r>
              <a:rPr lang="en-US" sz="2800" dirty="0" smtClean="0"/>
              <a:t>Beware of carryover effects: segments of users exposed to a bad experience will carry over to the next experiment.</a:t>
            </a:r>
            <a:br>
              <a:rPr lang="en-US" sz="2800" dirty="0" smtClean="0"/>
            </a:br>
            <a:r>
              <a:rPr lang="en-US" sz="2800" dirty="0" smtClean="0"/>
              <a:t>Shuffle users all the time (easy for backend experiments; harder in UX)</a:t>
            </a:r>
          </a:p>
          <a:p>
            <a:pPr lvl="1"/>
            <a:r>
              <a:rPr lang="en-US" sz="2800" dirty="0" smtClean="0"/>
              <a:t>Performance matters a lot!  We run “slowdown” experiments.</a:t>
            </a:r>
          </a:p>
          <a:p>
            <a:pPr marL="749808" lvl="4" indent="0">
              <a:buNone/>
            </a:pPr>
            <a:r>
              <a:rPr lang="en-US" sz="2200" i="1" dirty="0" smtClean="0"/>
              <a:t>A Bing engineer </a:t>
            </a:r>
            <a:r>
              <a:rPr lang="en-US" sz="2200" i="1" dirty="0"/>
              <a:t>that improves server performance by 10msec (that’s 1/30 of the speed that our eyes blink) more than pays for his fully-loaded annual </a:t>
            </a:r>
            <a:r>
              <a:rPr lang="en-US" sz="2200" i="1" dirty="0" smtClean="0"/>
              <a:t>costs</a:t>
            </a:r>
            <a:r>
              <a:rPr lang="en-US" sz="2200" dirty="0" smtClean="0"/>
              <a:t>.</a:t>
            </a:r>
          </a:p>
          <a:p>
            <a:pPr marL="384048" lvl="2" indent="0">
              <a:buNone/>
            </a:pPr>
            <a:r>
              <a:rPr lang="en-US" sz="2600" dirty="0" smtClean="0"/>
              <a:t>Every </a:t>
            </a:r>
            <a:r>
              <a:rPr lang="en-US" sz="2600" dirty="0"/>
              <a:t>millisecond </a:t>
            </a:r>
            <a:r>
              <a:rPr lang="en-US" sz="2600" dirty="0" smtClean="0"/>
              <a:t>counts</a:t>
            </a:r>
            <a:endParaRPr lang="en-US" sz="2600" dirty="0"/>
          </a:p>
          <a:p>
            <a:pPr lvl="1"/>
            <a:endParaRPr lang="en-US" sz="2800" dirty="0"/>
          </a:p>
          <a:p>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31</a:t>
            </a:fld>
            <a:endParaRPr lang="en-US" dirty="0"/>
          </a:p>
        </p:txBody>
      </p:sp>
      <p:pic>
        <p:nvPicPr>
          <p:cNvPr id="7" name="Picture 6"/>
          <p:cNvPicPr>
            <a:picLocks noChangeAspect="1"/>
          </p:cNvPicPr>
          <p:nvPr/>
        </p:nvPicPr>
        <p:blipFill>
          <a:blip r:embed="rId3"/>
          <a:stretch>
            <a:fillRect/>
          </a:stretch>
        </p:blipFill>
        <p:spPr>
          <a:xfrm>
            <a:off x="9010371" y="2367423"/>
            <a:ext cx="3181629" cy="781452"/>
          </a:xfrm>
          <a:prstGeom prst="rect">
            <a:avLst/>
          </a:prstGeom>
          <a:ln>
            <a:solidFill>
              <a:schemeClr val="tx1"/>
            </a:solidFill>
          </a:ln>
        </p:spPr>
      </p:pic>
    </p:spTree>
    <p:extLst>
      <p:ext uri="{BB962C8B-B14F-4D97-AF65-F5344CB8AC3E}">
        <p14:creationId xmlns:p14="http://schemas.microsoft.com/office/powerpoint/2010/main" val="388441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Cultural Challenge</a:t>
            </a:r>
            <a:endParaRPr lang="en-US" dirty="0"/>
          </a:p>
        </p:txBody>
      </p:sp>
      <p:sp>
        <p:nvSpPr>
          <p:cNvPr id="3" name="Content Placeholder 2"/>
          <p:cNvSpPr>
            <a:spLocks noGrp="1"/>
          </p:cNvSpPr>
          <p:nvPr>
            <p:ph idx="1"/>
          </p:nvPr>
        </p:nvSpPr>
        <p:spPr>
          <a:xfrm>
            <a:off x="622169" y="1686840"/>
            <a:ext cx="11397402" cy="4380473"/>
          </a:xfrm>
        </p:spPr>
        <p:txBody>
          <a:bodyPr>
            <a:normAutofit fontScale="92500" lnSpcReduction="20000"/>
          </a:bodyPr>
          <a:lstStyle/>
          <a:p>
            <a:pPr marL="0" indent="0">
              <a:buNone/>
            </a:pPr>
            <a:endParaRPr lang="en-US" sz="3200" dirty="0"/>
          </a:p>
          <a:p>
            <a:r>
              <a:rPr lang="en-US" sz="3200" dirty="0" smtClean="0"/>
              <a:t>Why people/orgs avoid controlled experiments</a:t>
            </a:r>
          </a:p>
          <a:p>
            <a:pPr lvl="1"/>
            <a:r>
              <a:rPr lang="en-US" sz="2800" dirty="0" smtClean="0"/>
              <a:t>Some believe it threatens their job as decision makers</a:t>
            </a:r>
          </a:p>
          <a:p>
            <a:pPr lvl="1"/>
            <a:r>
              <a:rPr lang="en-US" sz="2800" dirty="0" smtClean="0"/>
              <a:t>At Microsoft, program managers select the next set of features to develop. Proposing several alternatives and admitting you don’t know which is best is hard</a:t>
            </a:r>
          </a:p>
          <a:p>
            <a:pPr lvl="1"/>
            <a:r>
              <a:rPr lang="en-US" sz="2800" dirty="0" smtClean="0"/>
              <a:t>Editors and designers get paid to select a great design</a:t>
            </a:r>
          </a:p>
          <a:p>
            <a:pPr lvl="1"/>
            <a:r>
              <a:rPr lang="en-US" sz="2800" dirty="0" smtClean="0"/>
              <a:t>Failures of ideas may hurt image and professional standing.</a:t>
            </a:r>
            <a:br>
              <a:rPr lang="en-US" sz="2800" dirty="0" smtClean="0"/>
            </a:br>
            <a:r>
              <a:rPr lang="en-US" sz="2800" dirty="0" smtClean="0"/>
              <a:t>It’s easier to declare success when the feature launches</a:t>
            </a:r>
          </a:p>
          <a:p>
            <a:pPr lvl="1"/>
            <a:r>
              <a:rPr lang="en-US" sz="2800" dirty="0" smtClean="0"/>
              <a:t>We’ve heard: “we know what to do.  It’s in our DNA,” and</a:t>
            </a:r>
            <a:br>
              <a:rPr lang="en-US" sz="2800" dirty="0" smtClean="0"/>
            </a:br>
            <a:r>
              <a:rPr lang="en-US" sz="2800" dirty="0" smtClean="0"/>
              <a:t>“why don’t we just do the right thing?”</a:t>
            </a:r>
          </a:p>
          <a:p>
            <a:r>
              <a:rPr lang="en-US" sz="3200" dirty="0" smtClean="0"/>
              <a:t>The next few slides show a four-step cultural progression towards becoming data-driven</a:t>
            </a:r>
          </a:p>
          <a:p>
            <a:pPr lvl="1"/>
            <a:endParaRPr lang="en-US" dirty="0" smtClean="0"/>
          </a:p>
          <a:p>
            <a:pPr>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32</a:t>
            </a:fld>
            <a:endParaRPr lang="en-US" dirty="0"/>
          </a:p>
        </p:txBody>
      </p:sp>
      <p:sp>
        <p:nvSpPr>
          <p:cNvPr id="6" name="TextBox 5"/>
          <p:cNvSpPr txBox="1"/>
          <p:nvPr/>
        </p:nvSpPr>
        <p:spPr>
          <a:xfrm>
            <a:off x="4801502" y="1055802"/>
            <a:ext cx="7218069" cy="1323439"/>
          </a:xfrm>
          <a:prstGeom prst="rect">
            <a:avLst/>
          </a:prstGeom>
          <a:noFill/>
        </p:spPr>
        <p:txBody>
          <a:bodyPr wrap="square" rtlCol="0">
            <a:spAutoFit/>
          </a:bodyPr>
          <a:lstStyle/>
          <a:p>
            <a:pPr algn="r"/>
            <a:r>
              <a:rPr lang="en-US" sz="2000" i="1" dirty="0" smtClean="0"/>
              <a:t>It is difficult to get a man to understand something when his salary depends upon his not understanding it. </a:t>
            </a:r>
            <a:br>
              <a:rPr lang="en-US" sz="2000" i="1" dirty="0" smtClean="0"/>
            </a:br>
            <a:r>
              <a:rPr lang="en-US" sz="2000" dirty="0" smtClean="0"/>
              <a:t>-- Upton Sinclair     </a:t>
            </a:r>
            <a:r>
              <a:rPr lang="en-US" sz="2000" b="1" i="1" dirty="0" smtClean="0"/>
              <a:t/>
            </a:r>
            <a:br>
              <a:rPr lang="en-US" sz="2000" b="1" i="1" dirty="0" smtClean="0"/>
            </a:br>
            <a:endParaRPr lang="en-US" sz="2000" b="1" i="1" dirty="0"/>
          </a:p>
        </p:txBody>
      </p:sp>
    </p:spTree>
    <p:extLst>
      <p:ext uri="{BB962C8B-B14F-4D97-AF65-F5344CB8AC3E}">
        <p14:creationId xmlns:p14="http://schemas.microsoft.com/office/powerpoint/2010/main" val="69919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Stage 1: Hubris</a:t>
            </a:r>
            <a:endParaRPr lang="en-US" dirty="0"/>
          </a:p>
        </p:txBody>
      </p:sp>
      <p:sp>
        <p:nvSpPr>
          <p:cNvPr id="3" name="Content Placeholder 2"/>
          <p:cNvSpPr>
            <a:spLocks noGrp="1"/>
          </p:cNvSpPr>
          <p:nvPr>
            <p:ph idx="1"/>
          </p:nvPr>
        </p:nvSpPr>
        <p:spPr/>
        <p:txBody>
          <a:bodyPr/>
          <a:lstStyle/>
          <a:p>
            <a:r>
              <a:rPr lang="en-US" dirty="0" smtClean="0"/>
              <a:t>Stage </a:t>
            </a:r>
            <a:r>
              <a:rPr lang="en-US" dirty="0"/>
              <a:t>1: we know what to do and we’re sure of it</a:t>
            </a:r>
          </a:p>
          <a:p>
            <a:pPr lvl="1"/>
            <a:r>
              <a:rPr lang="en-US" dirty="0"/>
              <a:t>True story from 1849</a:t>
            </a:r>
          </a:p>
          <a:p>
            <a:pPr lvl="1"/>
            <a:r>
              <a:rPr lang="en-US" dirty="0"/>
              <a:t>John Snow claimed that Cholera was caused by polluted </a:t>
            </a:r>
            <a:r>
              <a:rPr lang="en-US" dirty="0" smtClean="0"/>
              <a:t>water, </a:t>
            </a:r>
            <a:br>
              <a:rPr lang="en-US" dirty="0" smtClean="0"/>
            </a:br>
            <a:r>
              <a:rPr lang="en-US" dirty="0" smtClean="0"/>
              <a:t>although prevailing theory at the time was that it was caused by miasma: bad air</a:t>
            </a:r>
            <a:endParaRPr lang="en-US" dirty="0"/>
          </a:p>
          <a:p>
            <a:pPr lvl="1"/>
            <a:r>
              <a:rPr lang="en-US" dirty="0"/>
              <a:t>A landlord dismissed his tenants’ complaints that their water stank</a:t>
            </a:r>
          </a:p>
          <a:p>
            <a:pPr lvl="2"/>
            <a:r>
              <a:rPr lang="en-US" dirty="0"/>
              <a:t>Even when Cholera was frequent among the tenants</a:t>
            </a:r>
          </a:p>
          <a:p>
            <a:pPr lvl="1"/>
            <a:r>
              <a:rPr lang="en-US" dirty="0"/>
              <a:t>One day he drank a glass of his tenants’ water to show there was nothing wrong with it</a:t>
            </a:r>
          </a:p>
          <a:p>
            <a:r>
              <a:rPr lang="en-US" dirty="0"/>
              <a:t>He died three days later</a:t>
            </a:r>
          </a:p>
          <a:p>
            <a:r>
              <a:rPr lang="en-US" dirty="0"/>
              <a:t>That’s hubris.  Even if we’re sure of our ideas, evaluate them</a:t>
            </a:r>
          </a:p>
          <a:p>
            <a:pPr marL="0" indent="0">
              <a:buNone/>
            </a:pPr>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33</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6520" y="3208369"/>
            <a:ext cx="2113351" cy="304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831567" y="547970"/>
            <a:ext cx="4268304" cy="1015663"/>
          </a:xfrm>
          <a:prstGeom prst="rect">
            <a:avLst/>
          </a:prstGeom>
          <a:noFill/>
        </p:spPr>
        <p:txBody>
          <a:bodyPr wrap="square" rtlCol="0">
            <a:spAutoFit/>
          </a:bodyPr>
          <a:lstStyle/>
          <a:p>
            <a:pPr algn="r"/>
            <a:r>
              <a:rPr lang="en-US" sz="2000" i="1" dirty="0"/>
              <a:t>Experimentation is the least arrogant method of </a:t>
            </a:r>
            <a:r>
              <a:rPr lang="en-US" sz="2000" i="1" dirty="0" smtClean="0"/>
              <a:t>gaining knowledge</a:t>
            </a:r>
            <a:endParaRPr lang="en-US" sz="2000" i="1" dirty="0"/>
          </a:p>
          <a:p>
            <a:pPr algn="r"/>
            <a:r>
              <a:rPr lang="en-US" sz="2000" i="1" dirty="0" smtClean="0"/>
              <a:t> </a:t>
            </a:r>
            <a:r>
              <a:rPr lang="en-US" sz="2000" i="1" dirty="0"/>
              <a:t>—</a:t>
            </a:r>
            <a:r>
              <a:rPr lang="en-US" sz="2000" i="1" dirty="0" smtClean="0"/>
              <a:t>Isaac </a:t>
            </a:r>
            <a:r>
              <a:rPr lang="en-US" sz="2000" i="1" dirty="0"/>
              <a:t>Asimov</a:t>
            </a:r>
          </a:p>
        </p:txBody>
      </p:sp>
    </p:spTree>
    <p:extLst>
      <p:ext uri="{BB962C8B-B14F-4D97-AF65-F5344CB8AC3E}">
        <p14:creationId xmlns:p14="http://schemas.microsoft.com/office/powerpoint/2010/main" val="354944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169" y="286603"/>
            <a:ext cx="11227324" cy="1124508"/>
          </a:xfrm>
        </p:spPr>
        <p:txBody>
          <a:bodyPr>
            <a:normAutofit fontScale="90000"/>
          </a:bodyPr>
          <a:lstStyle/>
          <a:p>
            <a:r>
              <a:rPr lang="en-US" dirty="0"/>
              <a:t>Cultural Stage 2: Insight </a:t>
            </a:r>
            <a:r>
              <a:rPr lang="en-US" dirty="0" smtClean="0"/>
              <a:t>through</a:t>
            </a:r>
            <a:br>
              <a:rPr lang="en-US" dirty="0" smtClean="0"/>
            </a:br>
            <a:r>
              <a:rPr lang="en-US" dirty="0" smtClean="0">
                <a:solidFill>
                  <a:srgbClr val="92D050"/>
                </a:solidFill>
              </a:rPr>
              <a:t>Measurement</a:t>
            </a:r>
            <a:r>
              <a:rPr lang="en-US" dirty="0" smtClean="0"/>
              <a:t> </a:t>
            </a:r>
            <a:r>
              <a:rPr lang="en-US" dirty="0"/>
              <a:t>and </a:t>
            </a:r>
            <a:r>
              <a:rPr lang="en-US" dirty="0" smtClean="0"/>
              <a:t>Control</a:t>
            </a:r>
            <a:endParaRPr lang="en-US" dirty="0"/>
          </a:p>
        </p:txBody>
      </p:sp>
      <p:sp>
        <p:nvSpPr>
          <p:cNvPr id="3" name="Content Placeholder 2"/>
          <p:cNvSpPr>
            <a:spLocks noGrp="1"/>
          </p:cNvSpPr>
          <p:nvPr>
            <p:ph idx="1"/>
          </p:nvPr>
        </p:nvSpPr>
        <p:spPr/>
        <p:txBody>
          <a:bodyPr/>
          <a:lstStyle/>
          <a:p>
            <a:pPr>
              <a:spcAft>
                <a:spcPts val="0"/>
              </a:spcAft>
              <a:defRPr/>
            </a:pPr>
            <a:r>
              <a:rPr lang="en-US" dirty="0" err="1" smtClean="0"/>
              <a:t>Semmelweis</a:t>
            </a:r>
            <a:r>
              <a:rPr lang="en-US" dirty="0" smtClean="0"/>
              <a:t> </a:t>
            </a:r>
            <a:r>
              <a:rPr lang="en-US" dirty="0"/>
              <a:t>worked at Vienna’s General Hospital, an</a:t>
            </a:r>
            <a:br>
              <a:rPr lang="en-US" dirty="0"/>
            </a:br>
            <a:r>
              <a:rPr lang="en-US" dirty="0"/>
              <a:t>important teaching/research hospital, in the </a:t>
            </a:r>
            <a:r>
              <a:rPr lang="en-US" dirty="0" smtClean="0"/>
              <a:t>1830s-40s</a:t>
            </a:r>
          </a:p>
          <a:p>
            <a:pPr>
              <a:spcAft>
                <a:spcPts val="0"/>
              </a:spcAft>
              <a:defRPr/>
            </a:pPr>
            <a:r>
              <a:rPr lang="en-US" dirty="0" smtClean="0"/>
              <a:t>In </a:t>
            </a:r>
            <a:r>
              <a:rPr lang="en-US" dirty="0"/>
              <a:t>19th-century Europe, childbed fever killed more than a million </a:t>
            </a:r>
            <a:r>
              <a:rPr lang="en-US" dirty="0" smtClean="0"/>
              <a:t>women</a:t>
            </a:r>
          </a:p>
          <a:p>
            <a:pPr>
              <a:spcAft>
                <a:spcPts val="0"/>
              </a:spcAft>
              <a:defRPr/>
            </a:pPr>
            <a:r>
              <a:rPr lang="en-US" dirty="0" smtClean="0">
                <a:solidFill>
                  <a:srgbClr val="92D050"/>
                </a:solidFill>
              </a:rPr>
              <a:t>Measurement</a:t>
            </a:r>
            <a:r>
              <a:rPr lang="en-US" dirty="0"/>
              <a:t>: the mortality rate for women giving birth was</a:t>
            </a:r>
          </a:p>
          <a:p>
            <a:pPr lvl="1">
              <a:buFont typeface="Arial" pitchFamily="34" charset="0"/>
              <a:buChar char="•"/>
              <a:defRPr/>
            </a:pPr>
            <a:r>
              <a:rPr lang="en-US" dirty="0"/>
              <a:t>15% in his ward, staffed by doctors and students</a:t>
            </a:r>
          </a:p>
          <a:p>
            <a:pPr lvl="1">
              <a:buFont typeface="Arial" pitchFamily="34" charset="0"/>
              <a:buChar char="•"/>
              <a:defRPr/>
            </a:pPr>
            <a:r>
              <a:rPr lang="en-US" dirty="0"/>
              <a:t>2% in the ward at the hospital, attended by midwives</a:t>
            </a:r>
          </a:p>
          <a:p>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34</a:t>
            </a:fld>
            <a:endParaRPr lang="en-US" dirty="0"/>
          </a:p>
        </p:txBody>
      </p:sp>
      <p:pic>
        <p:nvPicPr>
          <p:cNvPr id="6" name="Picture 5" descr="semmelweis185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41025" y="0"/>
            <a:ext cx="14478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6032" y="3738021"/>
            <a:ext cx="1665968" cy="2514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93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169" y="286603"/>
            <a:ext cx="11227324" cy="1240539"/>
          </a:xfrm>
        </p:spPr>
        <p:txBody>
          <a:bodyPr>
            <a:normAutofit fontScale="90000"/>
          </a:bodyPr>
          <a:lstStyle/>
          <a:p>
            <a:r>
              <a:rPr lang="en-US" dirty="0"/>
              <a:t>Cultural Stage 2: </a:t>
            </a:r>
            <a:r>
              <a:rPr lang="en-US" dirty="0">
                <a:solidFill>
                  <a:srgbClr val="92D050"/>
                </a:solidFill>
              </a:rPr>
              <a:t>Insight</a:t>
            </a:r>
            <a:r>
              <a:rPr lang="en-US" dirty="0"/>
              <a:t> through </a:t>
            </a:r>
            <a:r>
              <a:rPr lang="en-US" dirty="0" smtClean="0"/>
              <a:t/>
            </a:r>
            <a:br>
              <a:rPr lang="en-US" dirty="0" smtClean="0"/>
            </a:br>
            <a:r>
              <a:rPr lang="en-US" dirty="0" smtClean="0"/>
              <a:t>Measurement </a:t>
            </a:r>
            <a:r>
              <a:rPr lang="en-US" dirty="0"/>
              <a:t>and </a:t>
            </a:r>
            <a:r>
              <a:rPr lang="en-US" dirty="0" smtClean="0">
                <a:solidFill>
                  <a:srgbClr val="92D050"/>
                </a:solidFill>
              </a:rPr>
              <a:t>Control</a:t>
            </a:r>
            <a:endParaRPr lang="en-US" dirty="0"/>
          </a:p>
        </p:txBody>
      </p:sp>
      <p:sp>
        <p:nvSpPr>
          <p:cNvPr id="3" name="Content Placeholder 2"/>
          <p:cNvSpPr>
            <a:spLocks noGrp="1"/>
          </p:cNvSpPr>
          <p:nvPr>
            <p:ph idx="1"/>
          </p:nvPr>
        </p:nvSpPr>
        <p:spPr/>
        <p:txBody>
          <a:bodyPr>
            <a:normAutofit/>
          </a:bodyPr>
          <a:lstStyle/>
          <a:p>
            <a:pPr>
              <a:defRPr/>
            </a:pPr>
            <a:endParaRPr lang="en-US" dirty="0" smtClean="0"/>
          </a:p>
          <a:p>
            <a:pPr>
              <a:defRPr/>
            </a:pPr>
            <a:r>
              <a:rPr lang="en-US" dirty="0" smtClean="0"/>
              <a:t>He</a:t>
            </a:r>
            <a:r>
              <a:rPr lang="en-US" dirty="0"/>
              <a:t> </a:t>
            </a:r>
            <a:r>
              <a:rPr lang="en-US" dirty="0" smtClean="0"/>
              <a:t>tries </a:t>
            </a:r>
            <a:r>
              <a:rPr lang="en-US" dirty="0"/>
              <a:t>to </a:t>
            </a:r>
            <a:r>
              <a:rPr lang="en-US" dirty="0">
                <a:solidFill>
                  <a:srgbClr val="92D050"/>
                </a:solidFill>
              </a:rPr>
              <a:t>control</a:t>
            </a:r>
            <a:r>
              <a:rPr lang="en-US" dirty="0"/>
              <a:t> all differences</a:t>
            </a:r>
          </a:p>
          <a:p>
            <a:pPr lvl="1">
              <a:buFont typeface="Arial" pitchFamily="34" charset="0"/>
              <a:buChar char="•"/>
              <a:defRPr/>
            </a:pPr>
            <a:r>
              <a:rPr lang="en-US" dirty="0"/>
              <a:t>Birthing positions, ventilation, diet, even the way laundry was </a:t>
            </a:r>
            <a:r>
              <a:rPr lang="en-US" dirty="0" smtClean="0"/>
              <a:t>done</a:t>
            </a:r>
          </a:p>
          <a:p>
            <a:pPr>
              <a:defRPr/>
            </a:pPr>
            <a:r>
              <a:rPr lang="en-US" dirty="0" smtClean="0"/>
              <a:t>He </a:t>
            </a:r>
            <a:r>
              <a:rPr lang="en-US" dirty="0"/>
              <a:t>was away for 4 months and death rate fell significantly when he was away.  Could it be related to </a:t>
            </a:r>
            <a:r>
              <a:rPr lang="en-US" dirty="0" smtClean="0"/>
              <a:t>him?</a:t>
            </a:r>
          </a:p>
          <a:p>
            <a:pPr>
              <a:defRPr/>
            </a:pPr>
            <a:r>
              <a:rPr lang="en-US" dirty="0" smtClean="0"/>
              <a:t>Insight</a:t>
            </a:r>
            <a:r>
              <a:rPr lang="en-US" dirty="0"/>
              <a:t>:</a:t>
            </a:r>
          </a:p>
          <a:p>
            <a:pPr lvl="1">
              <a:buFont typeface="Arial" pitchFamily="34" charset="0"/>
              <a:buChar char="•"/>
              <a:defRPr/>
            </a:pPr>
            <a:r>
              <a:rPr lang="en-US" dirty="0"/>
              <a:t>Doctors were performing autopsies each morning on cadavers</a:t>
            </a:r>
          </a:p>
          <a:p>
            <a:pPr lvl="1">
              <a:buFont typeface="Arial" pitchFamily="34" charset="0"/>
              <a:buChar char="•"/>
              <a:defRPr/>
            </a:pPr>
            <a:r>
              <a:rPr lang="en-US" dirty="0"/>
              <a:t>Conjecture: particles (called germs today) were being transmitted to healthy patients </a:t>
            </a:r>
            <a:r>
              <a:rPr lang="en-US" i="1" dirty="0"/>
              <a:t>on the hands of the physicians</a:t>
            </a:r>
          </a:p>
          <a:p>
            <a:r>
              <a:rPr lang="en-US" dirty="0"/>
              <a:t>He experiments with cleansing agents</a:t>
            </a:r>
          </a:p>
          <a:p>
            <a:pPr lvl="1">
              <a:buFont typeface="Arial" pitchFamily="34" charset="0"/>
              <a:buChar char="•"/>
            </a:pPr>
            <a:r>
              <a:rPr lang="en-US" dirty="0"/>
              <a:t>Chlorine and lime was effective: death rate fell from 18% to 1% </a:t>
            </a:r>
            <a:endParaRPr lang="en-US" i="1" dirty="0"/>
          </a:p>
          <a:p>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35</a:t>
            </a:fld>
            <a:endParaRPr lang="en-US" dirty="0"/>
          </a:p>
        </p:txBody>
      </p:sp>
    </p:spTree>
    <p:extLst>
      <p:ext uri="{BB962C8B-B14F-4D97-AF65-F5344CB8AC3E}">
        <p14:creationId xmlns:p14="http://schemas.microsoft.com/office/powerpoint/2010/main" val="417156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Stage 3: </a:t>
            </a:r>
            <a:r>
              <a:rPr lang="en-US" dirty="0" err="1"/>
              <a:t>Semmelweis</a:t>
            </a:r>
            <a:r>
              <a:rPr lang="en-US" dirty="0"/>
              <a:t> Reflex</a:t>
            </a:r>
          </a:p>
        </p:txBody>
      </p:sp>
      <p:sp>
        <p:nvSpPr>
          <p:cNvPr id="3" name="Content Placeholder 2"/>
          <p:cNvSpPr>
            <a:spLocks noGrp="1"/>
          </p:cNvSpPr>
          <p:nvPr>
            <p:ph idx="1"/>
          </p:nvPr>
        </p:nvSpPr>
        <p:spPr/>
        <p:txBody>
          <a:bodyPr>
            <a:normAutofit fontScale="92500" lnSpcReduction="10000"/>
          </a:bodyPr>
          <a:lstStyle/>
          <a:p>
            <a:r>
              <a:rPr lang="en-US" sz="2800" dirty="0"/>
              <a:t>Success?  No!  Disbelief.  Where/what are these particles?</a:t>
            </a:r>
          </a:p>
          <a:p>
            <a:pPr lvl="1"/>
            <a:r>
              <a:rPr lang="en-US" sz="2400" dirty="0" err="1"/>
              <a:t>Semmelweis</a:t>
            </a:r>
            <a:r>
              <a:rPr lang="en-US" sz="2400" dirty="0"/>
              <a:t> was dropped from his post at the hospital</a:t>
            </a:r>
          </a:p>
          <a:p>
            <a:pPr lvl="1"/>
            <a:r>
              <a:rPr lang="en-US" sz="2400" dirty="0"/>
              <a:t>He goes to Hungary and reduced mortality rate in obstetrics to 0.85%</a:t>
            </a:r>
          </a:p>
          <a:p>
            <a:pPr lvl="1"/>
            <a:r>
              <a:rPr lang="en-US" sz="2400" dirty="0"/>
              <a:t>His student published a paper about the success. The editor wrote</a:t>
            </a:r>
          </a:p>
          <a:p>
            <a:pPr marL="914400" lvl="2" indent="0">
              <a:buFont typeface="Arial" charset="0"/>
              <a:buNone/>
            </a:pPr>
            <a:r>
              <a:rPr lang="en-US" i="1" dirty="0"/>
              <a:t>We believe that this chlorine-washing theory has long outlived its usefulness… It is time we are no longer to be deceived by this theory</a:t>
            </a:r>
          </a:p>
          <a:p>
            <a:r>
              <a:rPr lang="en-US" sz="2800" dirty="0"/>
              <a:t>In 1865, he suffered a nervous breakdown and was beaten at a mental hospital, where he died</a:t>
            </a:r>
          </a:p>
          <a:p>
            <a:r>
              <a:rPr lang="en-US" sz="2800" u="sng" dirty="0" err="1">
                <a:hlinkClick r:id="rId2"/>
              </a:rPr>
              <a:t>Semmelweis</a:t>
            </a:r>
            <a:r>
              <a:rPr lang="en-US" sz="2800" u="sng" dirty="0">
                <a:hlinkClick r:id="rId2"/>
              </a:rPr>
              <a:t> Reflex</a:t>
            </a:r>
            <a:r>
              <a:rPr lang="en-US" sz="2800" dirty="0"/>
              <a:t> is a reflex-like rejection of new knowledge because it contradicts entrenched norms, beliefs or paradigms</a:t>
            </a:r>
          </a:p>
          <a:p>
            <a:r>
              <a:rPr lang="en-US" sz="2800" dirty="0"/>
              <a:t>Only in 1800s?  No!  A 2005 study: inadequate hand washing is one of the prime contributors to the 2 million health-care-associated infections and 90,000 related deaths annually in the United States</a:t>
            </a:r>
          </a:p>
          <a:p>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36</a:t>
            </a:fld>
            <a:endParaRPr lang="en-US" dirty="0"/>
          </a:p>
        </p:txBody>
      </p:sp>
    </p:spTree>
    <p:extLst>
      <p:ext uri="{BB962C8B-B14F-4D97-AF65-F5344CB8AC3E}">
        <p14:creationId xmlns:p14="http://schemas.microsoft.com/office/powerpoint/2010/main" val="318801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Stage 4: Fundamental Understanding</a:t>
            </a:r>
          </a:p>
        </p:txBody>
      </p:sp>
      <p:sp>
        <p:nvSpPr>
          <p:cNvPr id="3" name="Content Placeholder 2"/>
          <p:cNvSpPr>
            <a:spLocks noGrp="1"/>
          </p:cNvSpPr>
          <p:nvPr>
            <p:ph idx="1"/>
          </p:nvPr>
        </p:nvSpPr>
        <p:spPr/>
        <p:txBody>
          <a:bodyPr/>
          <a:lstStyle/>
          <a:p>
            <a:r>
              <a:rPr lang="en-US" dirty="0"/>
              <a:t>In 1879, Louis Pasteur showed the presence of Streptococcus in the blood of women with child fever</a:t>
            </a:r>
          </a:p>
          <a:p>
            <a:r>
              <a:rPr lang="en-US" dirty="0"/>
              <a:t>2008, 143 years after he died</a:t>
            </a:r>
            <a:r>
              <a:rPr lang="en-US" dirty="0" smtClean="0"/>
              <a:t>, </a:t>
            </a:r>
            <a:r>
              <a:rPr lang="en-US" dirty="0"/>
              <a:t>a 50 Euro coin commemorating </a:t>
            </a:r>
            <a:r>
              <a:rPr lang="en-US" dirty="0" err="1" smtClean="0"/>
              <a:t>Semmelweis</a:t>
            </a:r>
            <a:r>
              <a:rPr lang="en-US" dirty="0" smtClean="0"/>
              <a:t> was issued</a:t>
            </a:r>
            <a:r>
              <a:rPr lang="en-US" dirty="0"/>
              <a:t/>
            </a:r>
            <a:br>
              <a:rPr lang="en-US" dirty="0"/>
            </a:br>
            <a:endParaRPr lang="en-US" dirty="0"/>
          </a:p>
          <a:p>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37</a:t>
            </a:fld>
            <a:endParaRPr lang="en-US" dirty="0"/>
          </a:p>
        </p:txBody>
      </p:sp>
      <p:pic>
        <p:nvPicPr>
          <p:cNvPr id="6" name="Picture 5" descr="semmelweis_co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4540" y="3027660"/>
            <a:ext cx="2874826" cy="287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73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5" presetClass="entr" presetSubtype="1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checkerboard(across)">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22169" y="1569156"/>
            <a:ext cx="11227324" cy="790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Summary: Evolve the Culture</a:t>
            </a:r>
          </a:p>
        </p:txBody>
      </p:sp>
      <p:sp>
        <p:nvSpPr>
          <p:cNvPr id="3" name="Content Placeholder 2"/>
          <p:cNvSpPr>
            <a:spLocks noGrp="1"/>
          </p:cNvSpPr>
          <p:nvPr>
            <p:ph idx="1"/>
          </p:nvPr>
        </p:nvSpPr>
        <p:spPr>
          <a:xfrm>
            <a:off x="622169" y="3751053"/>
            <a:ext cx="11227324" cy="1791791"/>
          </a:xfrm>
        </p:spPr>
        <p:txBody>
          <a:bodyPr/>
          <a:lstStyle/>
          <a:p>
            <a:r>
              <a:rPr lang="en-US" dirty="0" smtClean="0"/>
              <a:t>In many areas we’re in the 1800s in terms of our understanding, so controlled experiments can help</a:t>
            </a:r>
          </a:p>
          <a:p>
            <a:pPr lvl="1"/>
            <a:r>
              <a:rPr lang="en-US" dirty="0" smtClean="0"/>
              <a:t>First in doing the right thing, even if we don’t understand the fundamentals</a:t>
            </a:r>
          </a:p>
          <a:p>
            <a:pPr lvl="1"/>
            <a:r>
              <a:rPr lang="en-US" dirty="0" smtClean="0"/>
              <a:t>Then developing the underlying fundamental theories</a:t>
            </a:r>
          </a:p>
          <a:p>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38</a:t>
            </a:fld>
            <a:endParaRPr lang="en-US" dirty="0"/>
          </a:p>
        </p:txBody>
      </p:sp>
      <p:grpSp>
        <p:nvGrpSpPr>
          <p:cNvPr id="19" name="Group 18"/>
          <p:cNvGrpSpPr/>
          <p:nvPr/>
        </p:nvGrpSpPr>
        <p:grpSpPr>
          <a:xfrm>
            <a:off x="344290" y="1818348"/>
            <a:ext cx="11638886" cy="1258257"/>
            <a:chOff x="276557" y="2799871"/>
            <a:chExt cx="11638886" cy="1258257"/>
          </a:xfrm>
        </p:grpSpPr>
        <p:grpSp>
          <p:nvGrpSpPr>
            <p:cNvPr id="6" name="Group 5"/>
            <p:cNvGrpSpPr/>
            <p:nvPr/>
          </p:nvGrpSpPr>
          <p:grpSpPr>
            <a:xfrm>
              <a:off x="276557" y="2799871"/>
              <a:ext cx="3145644" cy="1258257"/>
              <a:chOff x="5403" y="671218"/>
              <a:chExt cx="3145644" cy="1258257"/>
            </a:xfrm>
          </p:grpSpPr>
          <p:sp>
            <p:nvSpPr>
              <p:cNvPr id="16" name="Chevron 15"/>
              <p:cNvSpPr/>
              <p:nvPr/>
            </p:nvSpPr>
            <p:spPr>
              <a:xfrm>
                <a:off x="5403" y="671218"/>
                <a:ext cx="3145644" cy="1258257"/>
              </a:xfrm>
              <a:prstGeom prst="chevron">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Chevron 4"/>
              <p:cNvSpPr/>
              <p:nvPr/>
            </p:nvSpPr>
            <p:spPr>
              <a:xfrm>
                <a:off x="634532" y="671218"/>
                <a:ext cx="1887387" cy="12582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Hubris</a:t>
                </a:r>
                <a:endParaRPr lang="en-US" sz="2100" kern="1200" dirty="0"/>
              </a:p>
            </p:txBody>
          </p:sp>
        </p:grpSp>
        <p:grpSp>
          <p:nvGrpSpPr>
            <p:cNvPr id="7" name="Group 6"/>
            <p:cNvGrpSpPr/>
            <p:nvPr/>
          </p:nvGrpSpPr>
          <p:grpSpPr>
            <a:xfrm>
              <a:off x="3107638" y="2799871"/>
              <a:ext cx="3145644" cy="1258257"/>
              <a:chOff x="2836484" y="671218"/>
              <a:chExt cx="3145644" cy="1258257"/>
            </a:xfrm>
          </p:grpSpPr>
          <p:sp>
            <p:nvSpPr>
              <p:cNvPr id="14" name="Chevron 13"/>
              <p:cNvSpPr/>
              <p:nvPr/>
            </p:nvSpPr>
            <p:spPr>
              <a:xfrm>
                <a:off x="2836484" y="671218"/>
                <a:ext cx="3145644" cy="1258257"/>
              </a:xfrm>
              <a:prstGeom prst="chevron">
                <a:avLst/>
              </a:prstGeom>
              <a:solidFill>
                <a:srgbClr val="F6AE1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Chevron 6"/>
              <p:cNvSpPr/>
              <p:nvPr/>
            </p:nvSpPr>
            <p:spPr>
              <a:xfrm>
                <a:off x="3465613" y="671218"/>
                <a:ext cx="1887387" cy="12582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Measure and Control</a:t>
                </a:r>
                <a:endParaRPr lang="en-US" sz="2100" kern="1200" dirty="0"/>
              </a:p>
            </p:txBody>
          </p:sp>
        </p:grpSp>
        <p:grpSp>
          <p:nvGrpSpPr>
            <p:cNvPr id="8" name="Group 7"/>
            <p:cNvGrpSpPr/>
            <p:nvPr/>
          </p:nvGrpSpPr>
          <p:grpSpPr>
            <a:xfrm>
              <a:off x="5938718" y="2799871"/>
              <a:ext cx="3145644" cy="1258257"/>
              <a:chOff x="5667564" y="671218"/>
              <a:chExt cx="3145644" cy="1258257"/>
            </a:xfrm>
          </p:grpSpPr>
          <p:sp>
            <p:nvSpPr>
              <p:cNvPr id="12" name="Chevron 11"/>
              <p:cNvSpPr/>
              <p:nvPr/>
            </p:nvSpPr>
            <p:spPr>
              <a:xfrm>
                <a:off x="5667564" y="671218"/>
                <a:ext cx="3145644" cy="1258257"/>
              </a:xfrm>
              <a:prstGeom prst="chevron">
                <a:avLst/>
              </a:pr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Chevron 8"/>
              <p:cNvSpPr/>
              <p:nvPr/>
            </p:nvSpPr>
            <p:spPr>
              <a:xfrm>
                <a:off x="6296693" y="671218"/>
                <a:ext cx="1887387" cy="12582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Accept Results avoid Semmelweis Reflex</a:t>
                </a:r>
                <a:endParaRPr lang="en-US" sz="1800" kern="1200" dirty="0">
                  <a:solidFill>
                    <a:schemeClr val="bg1"/>
                  </a:solidFill>
                </a:endParaRPr>
              </a:p>
            </p:txBody>
          </p:sp>
        </p:grpSp>
        <p:grpSp>
          <p:nvGrpSpPr>
            <p:cNvPr id="9" name="Group 8"/>
            <p:cNvGrpSpPr/>
            <p:nvPr/>
          </p:nvGrpSpPr>
          <p:grpSpPr>
            <a:xfrm>
              <a:off x="8769799" y="2799871"/>
              <a:ext cx="3145644" cy="1258257"/>
              <a:chOff x="8498645" y="671218"/>
              <a:chExt cx="3145644" cy="1258257"/>
            </a:xfrm>
          </p:grpSpPr>
          <p:sp>
            <p:nvSpPr>
              <p:cNvPr id="10" name="Chevron 9"/>
              <p:cNvSpPr/>
              <p:nvPr/>
            </p:nvSpPr>
            <p:spPr>
              <a:xfrm>
                <a:off x="8498645" y="671218"/>
                <a:ext cx="3145644" cy="1258257"/>
              </a:xfrm>
              <a:prstGeom prst="chevron">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Chevron 10"/>
              <p:cNvSpPr/>
              <p:nvPr/>
            </p:nvSpPr>
            <p:spPr>
              <a:xfrm>
                <a:off x="9127774" y="671218"/>
                <a:ext cx="1887387" cy="12582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Fundamental Understanding</a:t>
                </a:r>
                <a:endParaRPr lang="en-US" sz="2100" kern="1200" dirty="0"/>
              </a:p>
            </p:txBody>
          </p:sp>
        </p:grpSp>
      </p:grpSp>
      <p:sp>
        <p:nvSpPr>
          <p:cNvPr id="20" name="Rectangle 19"/>
          <p:cNvSpPr/>
          <p:nvPr/>
        </p:nvSpPr>
        <p:spPr>
          <a:xfrm>
            <a:off x="3048000" y="3013502"/>
            <a:ext cx="6096000" cy="830997"/>
          </a:xfrm>
          <a:prstGeom prst="rect">
            <a:avLst/>
          </a:prstGeom>
        </p:spPr>
        <p:txBody>
          <a:bodyPr>
            <a:spAutoFit/>
          </a:bodyPr>
          <a:lstStyle/>
          <a:p>
            <a:pPr marL="685800" lvl="1" indent="-342900"/>
            <a:r>
              <a:rPr lang="en-US" sz="2400">
                <a:solidFill>
                  <a:srgbClr val="FFFFFF"/>
                </a:solidFill>
              </a:rPr>
              <a:t>Hippos kill more humans than any other (non-human) mammal (really)</a:t>
            </a:r>
            <a:endParaRPr lang="en-US" sz="2400" dirty="0"/>
          </a:p>
        </p:txBody>
      </p:sp>
    </p:spTree>
    <p:extLst>
      <p:ext uri="{BB962C8B-B14F-4D97-AF65-F5344CB8AC3E}">
        <p14:creationId xmlns:p14="http://schemas.microsoft.com/office/powerpoint/2010/main" val="5771595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(1 of 2)</a:t>
            </a:r>
            <a:endParaRPr lang="en-US" dirty="0"/>
          </a:p>
        </p:txBody>
      </p:sp>
      <p:sp>
        <p:nvSpPr>
          <p:cNvPr id="3" name="Content Placeholder 2"/>
          <p:cNvSpPr>
            <a:spLocks noGrp="1"/>
          </p:cNvSpPr>
          <p:nvPr>
            <p:ph idx="1"/>
          </p:nvPr>
        </p:nvSpPr>
        <p:spPr/>
        <p:txBody>
          <a:bodyPr>
            <a:normAutofit lnSpcReduction="10000"/>
          </a:bodyPr>
          <a:lstStyle/>
          <a:p>
            <a:r>
              <a:rPr lang="en-US" dirty="0" smtClean="0"/>
              <a:t>OEC: Overall Evaluation Criteria</a:t>
            </a:r>
          </a:p>
          <a:p>
            <a:pPr lvl="1"/>
            <a:r>
              <a:rPr lang="en-US" dirty="0" smtClean="0"/>
              <a:t>What are good OECs or different domains?  Challenge is to define short-term metrics that are predictive of long-term impact (e.g., lifetime value)</a:t>
            </a:r>
          </a:p>
          <a:p>
            <a:pPr marL="228600" lvl="1" indent="-228600">
              <a:spcBef>
                <a:spcPts val="1200"/>
              </a:spcBef>
              <a:spcAft>
                <a:spcPts val="200"/>
              </a:spcAft>
              <a:buSzPct val="100000"/>
              <a:buFont typeface="Wingdings" panose="05000000000000000000" pitchFamily="2" charset="2"/>
              <a:buChar char="Ø"/>
            </a:pPr>
            <a:r>
              <a:rPr lang="en-US" dirty="0" smtClean="0"/>
              <a:t>Improving sensitivity /reducing variance (e.g., </a:t>
            </a:r>
            <a:r>
              <a:rPr lang="en-US" dirty="0" smtClean="0">
                <a:hlinkClick r:id="rId3"/>
              </a:rPr>
              <a:t>CUPED</a:t>
            </a:r>
            <a:r>
              <a:rPr lang="en-US" dirty="0" smtClean="0"/>
              <a:t>)</a:t>
            </a:r>
          </a:p>
          <a:p>
            <a:r>
              <a:rPr lang="en-US" dirty="0" smtClean="0"/>
              <a:t>Bayesian methods</a:t>
            </a:r>
          </a:p>
          <a:p>
            <a:pPr lvl="1"/>
            <a:r>
              <a:rPr lang="en-US" dirty="0" smtClean="0"/>
              <a:t>When success is rare (e.g., Sessions/UU improves in only 0.02% of experiments), we have to correct for the classical hypothesis testing, which has 5% false positive rate (with p-value 0.05).</a:t>
            </a:r>
            <a:br>
              <a:rPr lang="en-US" dirty="0" smtClean="0"/>
            </a:br>
            <a:r>
              <a:rPr lang="en-US" dirty="0"/>
              <a:t>H</a:t>
            </a:r>
            <a:r>
              <a:rPr lang="en-US" dirty="0" smtClean="0"/>
              <a:t>ow do we use historical data to compute the posterior that a metric really moved?</a:t>
            </a:r>
          </a:p>
          <a:p>
            <a:r>
              <a:rPr lang="en-US" dirty="0" smtClean="0"/>
              <a:t>Deep analyses: what segments improved/degraded? </a:t>
            </a:r>
            <a:br>
              <a:rPr lang="en-US" dirty="0" smtClean="0"/>
            </a:br>
            <a:r>
              <a:rPr lang="en-US" dirty="0" smtClean="0"/>
              <a:t>Use of machine learning techniques to find these</a:t>
            </a:r>
          </a:p>
          <a:p>
            <a:r>
              <a:rPr lang="en-US" dirty="0" smtClean="0"/>
              <a:t>Form factors</a:t>
            </a:r>
          </a:p>
          <a:p>
            <a:pPr lvl="1"/>
            <a:r>
              <a:rPr lang="en-US" dirty="0" smtClean="0"/>
              <a:t>Reasonable understanding of web page design</a:t>
            </a:r>
            <a:r>
              <a:rPr lang="en-US" dirty="0"/>
              <a:t> </a:t>
            </a:r>
            <a:r>
              <a:rPr lang="en-US" dirty="0" smtClean="0"/>
              <a:t>for desktop</a:t>
            </a:r>
          </a:p>
          <a:p>
            <a:pPr lvl="1"/>
            <a:r>
              <a:rPr lang="en-US" dirty="0" smtClean="0"/>
              <a:t>Weak understanding of small-screen (e.g., mobile), touch interactions, apps</a:t>
            </a:r>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39</a:t>
            </a:fld>
            <a:endParaRPr lang="en-US" dirty="0"/>
          </a:p>
        </p:txBody>
      </p:sp>
    </p:spTree>
    <p:extLst>
      <p:ext uri="{BB962C8B-B14F-4D97-AF65-F5344CB8AC3E}">
        <p14:creationId xmlns:p14="http://schemas.microsoft.com/office/powerpoint/2010/main" val="166275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31520" y="1527142"/>
            <a:ext cx="7383780" cy="1010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4</a:t>
            </a:fld>
            <a:endParaRPr lang="en-US" dirty="0"/>
          </a:p>
        </p:txBody>
      </p:sp>
      <p:sp>
        <p:nvSpPr>
          <p:cNvPr id="6" name="Shape 214017"/>
          <p:cNvSpPr txBox="1">
            <a:spLocks noChangeArrowheads="1"/>
          </p:cNvSpPr>
          <p:nvPr/>
        </p:nvSpPr>
        <p:spPr>
          <a:xfrm>
            <a:off x="622169" y="286603"/>
            <a:ext cx="11227324" cy="76919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smtClean="0"/>
              <a:t>A/B/n Tests in One Slide</a:t>
            </a:r>
            <a:endParaRPr lang="en-US" sz="4400" dirty="0"/>
          </a:p>
        </p:txBody>
      </p:sp>
      <p:sp>
        <p:nvSpPr>
          <p:cNvPr id="7" name="Shape 214018"/>
          <p:cNvSpPr txBox="1">
            <a:spLocks noChangeArrowheads="1"/>
          </p:cNvSpPr>
          <p:nvPr/>
        </p:nvSpPr>
        <p:spPr>
          <a:xfrm>
            <a:off x="443060" y="1225486"/>
            <a:ext cx="11227324" cy="5128180"/>
          </a:xfrm>
          <a:prstGeom prst="rect">
            <a:avLst/>
          </a:prstGeom>
        </p:spPr>
        <p:txBody>
          <a:bodyPr vert="horz" lIns="0" tIns="45720" rIns="0" bIns="45720" rtlCol="0">
            <a:normAutofit fontScale="92500" lnSpcReduction="20000"/>
          </a:bodyPr>
          <a:lstStyle>
            <a:lvl1pPr marL="228600" indent="-2286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Ø"/>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120000"/>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120000"/>
              <a:buFont typeface="Courier New" panose="02070309020205020404" pitchFamily="49" charset="0"/>
              <a:buChar char="o"/>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smtClean="0"/>
              <a:t>Concept is trivial</a:t>
            </a:r>
          </a:p>
          <a:p>
            <a:pPr lvl="1"/>
            <a:r>
              <a:rPr lang="en-US" sz="2200" dirty="0" smtClean="0"/>
              <a:t>Randomly split traffic between two (or more) versions</a:t>
            </a:r>
          </a:p>
          <a:p>
            <a:pPr lvl="2"/>
            <a:r>
              <a:rPr lang="en-US" sz="2200" dirty="0" smtClean="0"/>
              <a:t>A (Control)</a:t>
            </a:r>
          </a:p>
          <a:p>
            <a:pPr lvl="2"/>
            <a:r>
              <a:rPr lang="en-US" sz="2200" dirty="0" smtClean="0"/>
              <a:t>B (Treatment)</a:t>
            </a:r>
          </a:p>
          <a:p>
            <a:pPr lvl="1"/>
            <a:r>
              <a:rPr lang="en-US" sz="2200" dirty="0" smtClean="0"/>
              <a:t>Collect metrics of interest</a:t>
            </a:r>
          </a:p>
          <a:p>
            <a:pPr lvl="1"/>
            <a:r>
              <a:rPr lang="en-US" sz="2200" dirty="0" smtClean="0"/>
              <a:t>Analyze </a:t>
            </a:r>
            <a:r>
              <a:rPr lang="en-US" dirty="0" smtClean="0"/>
              <a:t> </a:t>
            </a:r>
          </a:p>
          <a:p>
            <a:r>
              <a:rPr lang="en-US" sz="2400" dirty="0" smtClean="0"/>
              <a:t>Sample of real users </a:t>
            </a:r>
            <a:endParaRPr lang="en-US" sz="1800" dirty="0"/>
          </a:p>
          <a:p>
            <a:pPr lvl="1"/>
            <a:r>
              <a:rPr lang="en-US" sz="2200" dirty="0"/>
              <a:t>N</a:t>
            </a:r>
            <a:r>
              <a:rPr lang="en-US" sz="2200" dirty="0" smtClean="0"/>
              <a:t>ot </a:t>
            </a:r>
            <a:r>
              <a:rPr lang="en-US" sz="2200" dirty="0" smtClean="0">
                <a:hlinkClick r:id="rId2"/>
              </a:rPr>
              <a:t>WEIRD </a:t>
            </a:r>
            <a:r>
              <a:rPr lang="en-US" sz="2200" dirty="0" smtClean="0"/>
              <a:t>(Western, Educated, Industrialized, Rich,</a:t>
            </a:r>
            <a:br>
              <a:rPr lang="en-US" sz="2200" dirty="0" smtClean="0"/>
            </a:br>
            <a:r>
              <a:rPr lang="en-US" sz="2200" dirty="0" smtClean="0"/>
              <a:t>and Democratic) like many  academic research samples</a:t>
            </a:r>
          </a:p>
          <a:p>
            <a:r>
              <a:rPr lang="en-US" sz="2400" dirty="0" smtClean="0"/>
              <a:t>A/B test is the simplest controlled experiment</a:t>
            </a:r>
          </a:p>
          <a:p>
            <a:pPr lvl="1"/>
            <a:r>
              <a:rPr lang="en-US" sz="2200" dirty="0" smtClean="0"/>
              <a:t>A/B/n refers to multiple treatments (often used and encouraged: try control + two or three treatments)</a:t>
            </a:r>
          </a:p>
          <a:p>
            <a:pPr lvl="1"/>
            <a:r>
              <a:rPr lang="en-US" sz="2200" dirty="0" smtClean="0"/>
              <a:t>MVT refers to multivariable designs (rarely used by our teams)</a:t>
            </a:r>
          </a:p>
          <a:p>
            <a:r>
              <a:rPr lang="en-US" sz="2400" dirty="0" smtClean="0"/>
              <a:t>Must run statistical tests to confirm differences are not due to chance</a:t>
            </a:r>
          </a:p>
          <a:p>
            <a:r>
              <a:rPr lang="en-US" sz="2400" dirty="0" smtClean="0"/>
              <a:t>Best scientific way to prove </a:t>
            </a:r>
            <a:r>
              <a:rPr lang="en-US" sz="2400" dirty="0" smtClean="0">
                <a:solidFill>
                  <a:srgbClr val="92D050"/>
                </a:solidFill>
              </a:rPr>
              <a:t>causality</a:t>
            </a:r>
            <a:r>
              <a:rPr lang="en-US" sz="2400" dirty="0" smtClean="0"/>
              <a:t>, i.e., the changes in metrics are caused by changes introduced in the treatment(s)</a:t>
            </a:r>
            <a:endParaRPr lang="en-US" sz="2400" dirty="0">
              <a:latin typeface="Times New Roman" pitchFamily="18" charset="0"/>
            </a:endParaRPr>
          </a:p>
        </p:txBody>
      </p:sp>
      <p:pic>
        <p:nvPicPr>
          <p:cNvPr id="8" name="Rectangle 5124"/>
          <p:cNvPicPr>
            <a:picLocks noChangeAspect="1" noChangeArrowheads="1"/>
          </p:cNvPicPr>
          <p:nvPr/>
        </p:nvPicPr>
        <p:blipFill>
          <a:blip r:embed="rId3">
            <a:lum bright="10000"/>
          </a:blip>
          <a:srcRect/>
          <a:stretch>
            <a:fillRect/>
          </a:stretch>
        </p:blipFill>
        <p:spPr bwMode="auto">
          <a:xfrm>
            <a:off x="6642417" y="0"/>
            <a:ext cx="5549583" cy="3847553"/>
          </a:xfrm>
          <a:prstGeom prst="rect">
            <a:avLst/>
          </a:prstGeom>
          <a:solidFill>
            <a:srgbClr val="FFFFCC"/>
          </a:solidFill>
          <a:ln w="9525">
            <a:noFill/>
            <a:miter lim="800000"/>
            <a:headEnd/>
            <a:tailEnd/>
          </a:ln>
        </p:spPr>
      </p:pic>
    </p:spTree>
    <p:extLst>
      <p:ext uri="{BB962C8B-B14F-4D97-AF65-F5344CB8AC3E}">
        <p14:creationId xmlns:p14="http://schemas.microsoft.com/office/powerpoint/2010/main" val="12233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(2 of 2)</a:t>
            </a:r>
            <a:endParaRPr lang="en-US" dirty="0"/>
          </a:p>
        </p:txBody>
      </p:sp>
      <p:sp>
        <p:nvSpPr>
          <p:cNvPr id="3" name="Content Placeholder 2"/>
          <p:cNvSpPr>
            <a:spLocks noGrp="1"/>
          </p:cNvSpPr>
          <p:nvPr>
            <p:ph idx="1"/>
          </p:nvPr>
        </p:nvSpPr>
        <p:spPr/>
        <p:txBody>
          <a:bodyPr>
            <a:normAutofit lnSpcReduction="10000"/>
          </a:bodyPr>
          <a:lstStyle/>
          <a:p>
            <a:r>
              <a:rPr lang="en-US" dirty="0" smtClean="0"/>
              <a:t>Are there long-term impacts that we are not seeing in 1-2 week experiments?</a:t>
            </a:r>
            <a:br>
              <a:rPr lang="en-US" dirty="0" smtClean="0"/>
            </a:br>
            <a:r>
              <a:rPr lang="en-US" dirty="0" smtClean="0"/>
              <a:t>Google and Bing act differently here with Google running long-running experiments (e.g., 90-days) and Bing focusing on agility with 1-2 week experiments and iterations</a:t>
            </a:r>
          </a:p>
          <a:p>
            <a:r>
              <a:rPr lang="en-US" dirty="0" smtClean="0"/>
              <a:t>Aborting experiments</a:t>
            </a:r>
          </a:p>
          <a:p>
            <a:pPr lvl="1"/>
            <a:r>
              <a:rPr lang="en-US" dirty="0" smtClean="0"/>
              <a:t>With 30-50 experiments starting every day at Bing, some have bugs.</a:t>
            </a:r>
            <a:br>
              <a:rPr lang="en-US" dirty="0" smtClean="0"/>
            </a:br>
            <a:r>
              <a:rPr lang="en-US" dirty="0" smtClean="0"/>
              <a:t>What are good metrics that have high statistical power to detect issues in near-real-time?</a:t>
            </a:r>
          </a:p>
          <a:p>
            <a:r>
              <a:rPr lang="en-US" dirty="0" smtClean="0"/>
              <a:t>“Leaks” from experiment variants</a:t>
            </a:r>
          </a:p>
          <a:p>
            <a:pPr lvl="1"/>
            <a:r>
              <a:rPr lang="en-US" dirty="0" smtClean="0"/>
              <a:t>Social experiments</a:t>
            </a:r>
          </a:p>
          <a:p>
            <a:pPr lvl="1"/>
            <a:r>
              <a:rPr lang="en-US" dirty="0" smtClean="0"/>
              <a:t>Consumption of shared resources (e.g., memory/disk by one variant).</a:t>
            </a:r>
            <a:br>
              <a:rPr lang="en-US" dirty="0" smtClean="0"/>
            </a:br>
            <a:r>
              <a:rPr lang="en-US" dirty="0" smtClean="0"/>
              <a:t>In a well-remembered case, one treatment consumed memory slowly causing the servers to crash, but you see very little in the controlled experiment results</a:t>
            </a:r>
          </a:p>
          <a:p>
            <a:r>
              <a:rPr lang="en-US" dirty="0" smtClean="0"/>
              <a:t>Also See Ya Xu’s papers in the main conference and Social Recommender Systems workshop: </a:t>
            </a:r>
            <a:r>
              <a:rPr lang="en-US" dirty="0" smtClean="0">
                <a:hlinkClick r:id="rId2"/>
              </a:rPr>
              <a:t>A/B </a:t>
            </a:r>
            <a:r>
              <a:rPr lang="en-US" dirty="0">
                <a:hlinkClick r:id="rId2"/>
              </a:rPr>
              <a:t>testing challenges in social </a:t>
            </a:r>
            <a:r>
              <a:rPr lang="en-US" dirty="0" smtClean="0">
                <a:hlinkClick r:id="rId2"/>
              </a:rPr>
              <a:t>networks</a:t>
            </a:r>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40</a:t>
            </a:fld>
            <a:endParaRPr lang="en-US" dirty="0"/>
          </a:p>
        </p:txBody>
      </p:sp>
    </p:spTree>
    <p:extLst>
      <p:ext uri="{BB962C8B-B14F-4D97-AF65-F5344CB8AC3E}">
        <p14:creationId xmlns:p14="http://schemas.microsoft.com/office/powerpoint/2010/main" val="41298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HiPPO</a:t>
            </a:r>
            <a:endParaRPr lang="en-US" dirty="0"/>
          </a:p>
        </p:txBody>
      </p:sp>
      <p:sp>
        <p:nvSpPr>
          <p:cNvPr id="3" name="Content Placeholder 2"/>
          <p:cNvSpPr>
            <a:spLocks noGrp="1"/>
          </p:cNvSpPr>
          <p:nvPr>
            <p:ph idx="1"/>
          </p:nvPr>
        </p:nvSpPr>
        <p:spPr/>
        <p:txBody>
          <a:bodyPr/>
          <a:lstStyle/>
          <a:p>
            <a:r>
              <a:rPr lang="en-US" sz="2800" dirty="0" smtClean="0"/>
              <a:t>HiPPO </a:t>
            </a:r>
            <a:r>
              <a:rPr lang="en-US" sz="2800" dirty="0"/>
              <a:t>= Highest Paid Person’s </a:t>
            </a:r>
            <a:r>
              <a:rPr lang="en-US" sz="2800" dirty="0" smtClean="0"/>
              <a:t>Opinion</a:t>
            </a:r>
          </a:p>
          <a:p>
            <a:r>
              <a:rPr lang="en-US" sz="2800" dirty="0" smtClean="0"/>
              <a:t>We made thousands toy HiPPOs and handed them</a:t>
            </a:r>
            <a:br>
              <a:rPr lang="en-US" sz="2800" dirty="0" smtClean="0"/>
            </a:br>
            <a:r>
              <a:rPr lang="en-US" sz="2800" dirty="0" smtClean="0"/>
              <a:t>at Microsoft to help change the culture</a:t>
            </a:r>
          </a:p>
          <a:p>
            <a:r>
              <a:rPr lang="en-US" sz="2800" dirty="0"/>
              <a:t>C</a:t>
            </a:r>
            <a:r>
              <a:rPr lang="en-US" sz="2800" dirty="0" smtClean="0"/>
              <a:t>hange the culture at your company</a:t>
            </a:r>
          </a:p>
          <a:p>
            <a:r>
              <a:rPr lang="en-US" sz="2800" dirty="0"/>
              <a:t>Fact: Hippos kill more humans than any </a:t>
            </a:r>
            <a:r>
              <a:rPr lang="en-US" sz="2800" dirty="0" smtClean="0"/>
              <a:t>other</a:t>
            </a:r>
            <a:r>
              <a:rPr lang="en-US" sz="2800" dirty="0"/>
              <a:t> </a:t>
            </a:r>
            <a:r>
              <a:rPr lang="en-US" sz="2800" dirty="0" smtClean="0"/>
              <a:t>(non-human</a:t>
            </a:r>
            <a:r>
              <a:rPr lang="en-US" sz="2800" dirty="0"/>
              <a:t>) </a:t>
            </a:r>
            <a:r>
              <a:rPr lang="en-US" sz="2800" dirty="0" smtClean="0"/>
              <a:t>mammal</a:t>
            </a:r>
          </a:p>
          <a:p>
            <a:r>
              <a:rPr lang="en-US" sz="2800" dirty="0" smtClean="0"/>
              <a:t>Listen to the customers and don’t let the HiPPO kill good ideas</a:t>
            </a:r>
          </a:p>
          <a:p>
            <a:pPr marL="0" indent="0">
              <a:buNone/>
            </a:pPr>
            <a:endParaRPr lang="en-US" sz="2800" dirty="0"/>
          </a:p>
          <a:p>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41</a:t>
            </a:fld>
            <a:endParaRPr lang="en-US" dirty="0"/>
          </a:p>
        </p:txBody>
      </p:sp>
      <p:pic>
        <p:nvPicPr>
          <p:cNvPr id="6" name="Picture 5" descr="hippo.png"/>
          <p:cNvPicPr>
            <a:picLocks noChangeAspect="1"/>
          </p:cNvPicPr>
          <p:nvPr/>
        </p:nvPicPr>
        <p:blipFill>
          <a:blip r:embed="rId2"/>
          <a:stretch>
            <a:fillRect/>
          </a:stretch>
        </p:blipFill>
        <p:spPr>
          <a:xfrm>
            <a:off x="7828229" y="-457907"/>
            <a:ext cx="4792396" cy="4039307"/>
          </a:xfrm>
          <a:prstGeom prst="rect">
            <a:avLst/>
          </a:prstGeom>
        </p:spPr>
      </p:pic>
    </p:spTree>
    <p:extLst>
      <p:ext uri="{BB962C8B-B14F-4D97-AF65-F5344CB8AC3E}">
        <p14:creationId xmlns:p14="http://schemas.microsoft.com/office/powerpoint/2010/main" val="17087924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Think about the </a:t>
            </a:r>
            <a:r>
              <a:rPr lang="en-US" dirty="0" smtClean="0">
                <a:solidFill>
                  <a:srgbClr val="00B050"/>
                </a:solidFill>
              </a:rPr>
              <a:t>OEC</a:t>
            </a:r>
            <a:r>
              <a:rPr lang="en-US" dirty="0" smtClean="0"/>
              <a:t>. Make </a:t>
            </a:r>
            <a:r>
              <a:rPr lang="en-US" dirty="0"/>
              <a:t>sure the org agrees </a:t>
            </a:r>
            <a:r>
              <a:rPr lang="en-US" b="1" dirty="0"/>
              <a:t>what</a:t>
            </a:r>
            <a:r>
              <a:rPr lang="en-US" dirty="0"/>
              <a:t> </a:t>
            </a:r>
            <a:r>
              <a:rPr lang="en-US" dirty="0" smtClean="0"/>
              <a:t>to optimize</a:t>
            </a:r>
            <a:endParaRPr lang="en-US" dirty="0"/>
          </a:p>
          <a:p>
            <a:r>
              <a:rPr lang="en-US" dirty="0"/>
              <a:t>It is hard to assess the value of ideas</a:t>
            </a:r>
          </a:p>
          <a:p>
            <a:pPr marL="685800" lvl="1" indent="-342900"/>
            <a:r>
              <a:rPr lang="en-US" sz="2400" dirty="0"/>
              <a:t>Listen to your customers – </a:t>
            </a:r>
            <a:r>
              <a:rPr lang="en-US" sz="2400" dirty="0">
                <a:solidFill>
                  <a:srgbClr val="00B050"/>
                </a:solidFill>
              </a:rPr>
              <a:t>Get the data</a:t>
            </a:r>
          </a:p>
          <a:p>
            <a:pPr marL="685800" lvl="1" indent="-342900"/>
            <a:r>
              <a:rPr lang="en-US" sz="2400" dirty="0">
                <a:solidFill>
                  <a:srgbClr val="00B050"/>
                </a:solidFill>
              </a:rPr>
              <a:t>Prepare to be humbled</a:t>
            </a:r>
            <a:r>
              <a:rPr lang="en-US" sz="2400" dirty="0"/>
              <a:t>: data trumps intuition</a:t>
            </a:r>
            <a:endParaRPr lang="en-US" dirty="0"/>
          </a:p>
          <a:p>
            <a:pPr marL="339725" indent="-514350"/>
            <a:r>
              <a:rPr lang="en-US" dirty="0"/>
              <a:t>Compute the statistics carefully</a:t>
            </a:r>
          </a:p>
          <a:p>
            <a:pPr marL="685800" lvl="1" indent="-342900"/>
            <a:r>
              <a:rPr lang="en-US" sz="2400" dirty="0" smtClean="0"/>
              <a:t>Getting numbers </a:t>
            </a:r>
            <a:r>
              <a:rPr lang="en-US" sz="2400" dirty="0"/>
              <a:t>is easy.  Getting a number you </a:t>
            </a:r>
            <a:r>
              <a:rPr lang="en-US" sz="2400" dirty="0" smtClean="0"/>
              <a:t>can </a:t>
            </a:r>
            <a:r>
              <a:rPr lang="en-US" sz="2400" dirty="0" smtClean="0">
                <a:solidFill>
                  <a:srgbClr val="00B050"/>
                </a:solidFill>
              </a:rPr>
              <a:t>trust</a:t>
            </a:r>
            <a:r>
              <a:rPr lang="en-US" sz="2400" dirty="0" smtClean="0"/>
              <a:t> </a:t>
            </a:r>
            <a:r>
              <a:rPr lang="en-US" sz="2400" dirty="0"/>
              <a:t>is harder</a:t>
            </a:r>
            <a:endParaRPr lang="en-US" dirty="0"/>
          </a:p>
          <a:p>
            <a:r>
              <a:rPr lang="en-US" dirty="0"/>
              <a:t>Experiment </a:t>
            </a:r>
            <a:r>
              <a:rPr lang="en-US" dirty="0" smtClean="0"/>
              <a:t>often</a:t>
            </a:r>
          </a:p>
          <a:p>
            <a:pPr marL="685800" lvl="1" indent="-342900"/>
            <a:r>
              <a:rPr lang="en-US" sz="2400" dirty="0"/>
              <a:t>Triple your experiment rate and you triple your success (and failure) rate.</a:t>
            </a:r>
            <a:br>
              <a:rPr lang="en-US" sz="2400" dirty="0"/>
            </a:br>
            <a:r>
              <a:rPr lang="en-US" sz="2400" dirty="0"/>
              <a:t>Fail fast &amp; often in order to succeed</a:t>
            </a:r>
          </a:p>
          <a:p>
            <a:pPr marL="685800" lvl="1" indent="-342900"/>
            <a:r>
              <a:rPr lang="en-US" sz="2400" dirty="0"/>
              <a:t>Accelerate innovation by lowering the cost of </a:t>
            </a:r>
            <a:r>
              <a:rPr lang="en-US" sz="2400" dirty="0" smtClean="0"/>
              <a:t>experimenting</a:t>
            </a:r>
            <a:endParaRPr lang="en-US" dirty="0" smtClean="0"/>
          </a:p>
          <a:p>
            <a:r>
              <a:rPr lang="en-US" dirty="0" smtClean="0"/>
              <a:t>See </a:t>
            </a:r>
            <a:r>
              <a:rPr lang="en-US" dirty="0" smtClean="0">
                <a:hlinkClick r:id="rId2"/>
              </a:rPr>
              <a:t>http</a:t>
            </a:r>
            <a:r>
              <a:rPr lang="en-US" dirty="0">
                <a:hlinkClick r:id="rId2"/>
              </a:rPr>
              <a:t>://</a:t>
            </a:r>
            <a:r>
              <a:rPr lang="en-US" dirty="0" smtClean="0">
                <a:hlinkClick r:id="rId2"/>
              </a:rPr>
              <a:t>exp-platform.com</a:t>
            </a:r>
            <a:r>
              <a:rPr lang="en-US" dirty="0" smtClean="0"/>
              <a:t> for papers</a:t>
            </a:r>
          </a:p>
          <a:p>
            <a:r>
              <a:rPr lang="en-US" dirty="0" smtClean="0"/>
              <a:t>Visit the Microsoft booth where members of my team will share more and give HiPPOs</a:t>
            </a:r>
            <a:endParaRPr lang="en-US" dirty="0"/>
          </a:p>
          <a:p>
            <a:pPr marL="530352" indent="-342900"/>
            <a:endParaRPr lang="en-US" sz="2800" dirty="0"/>
          </a:p>
          <a:p>
            <a:pPr marL="0" indent="0">
              <a:buNone/>
            </a:pPr>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42</a:t>
            </a:fld>
            <a:endParaRPr lang="en-US" dirty="0"/>
          </a:p>
        </p:txBody>
      </p:sp>
      <p:sp>
        <p:nvSpPr>
          <p:cNvPr id="8" name="Rectangle 7"/>
          <p:cNvSpPr/>
          <p:nvPr/>
        </p:nvSpPr>
        <p:spPr>
          <a:xfrm>
            <a:off x="6843775" y="652596"/>
            <a:ext cx="5091779" cy="461665"/>
          </a:xfrm>
          <a:prstGeom prst="rect">
            <a:avLst/>
          </a:prstGeom>
        </p:spPr>
        <p:txBody>
          <a:bodyPr wrap="none">
            <a:spAutoFit/>
          </a:bodyPr>
          <a:lstStyle/>
          <a:p>
            <a:pPr marL="0" lvl="1"/>
            <a:r>
              <a:rPr lang="en-US" sz="2400" i="1" dirty="0"/>
              <a:t>The less data, the stronger the opinions</a:t>
            </a:r>
          </a:p>
        </p:txBody>
      </p:sp>
    </p:spTree>
    <p:extLst>
      <p:ext uri="{BB962C8B-B14F-4D97-AF65-F5344CB8AC3E}">
        <p14:creationId xmlns:p14="http://schemas.microsoft.com/office/powerpoint/2010/main" val="35467010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43</a:t>
            </a:fld>
            <a:endParaRPr lang="en-US" dirty="0"/>
          </a:p>
        </p:txBody>
      </p:sp>
    </p:spTree>
    <p:extLst>
      <p:ext uri="{BB962C8B-B14F-4D97-AF65-F5344CB8AC3E}">
        <p14:creationId xmlns:p14="http://schemas.microsoft.com/office/powerpoint/2010/main" val="27537125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t>
            </a:r>
            <a:r>
              <a:rPr lang="en-US" dirty="0"/>
              <a:t>are Never Enough Users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Assume a metric of interest, say revenue/user</a:t>
                </a:r>
              </a:p>
              <a:p>
                <a:pPr lvl="1"/>
                <a14:m>
                  <m:oMath xmlns:m="http://schemas.openxmlformats.org/officeDocument/2006/math">
                    <m:r>
                      <m:rPr>
                        <m:nor/>
                      </m:rPr>
                      <a:rPr lang="en-US" dirty="0"/>
                      <m:t>Denote</m:t>
                    </m:r>
                    <m:r>
                      <m:rPr>
                        <m:nor/>
                      </m:rPr>
                      <a:rPr lang="en-US" dirty="0"/>
                      <m:t> </m:t>
                    </m:r>
                    <m:r>
                      <m:rPr>
                        <m:nor/>
                      </m:rPr>
                      <a:rPr lang="en-US" dirty="0"/>
                      <m:t>the</m:t>
                    </m:r>
                    <m:r>
                      <m:rPr>
                        <m:nor/>
                      </m:rPr>
                      <a:rPr lang="en-US" dirty="0"/>
                      <m:t> </m:t>
                    </m:r>
                    <m:r>
                      <m:rPr>
                        <m:nor/>
                      </m:rPr>
                      <a:rPr lang="en-US" dirty="0"/>
                      <m:t>variance</m:t>
                    </m:r>
                    <m:r>
                      <m:rPr>
                        <m:nor/>
                      </m:rPr>
                      <a:rPr lang="en-US" dirty="0"/>
                      <m:t> </m:t>
                    </m:r>
                    <m:r>
                      <m:rPr>
                        <m:nor/>
                      </m:rPr>
                      <a:rPr lang="en-US" dirty="0"/>
                      <m:t>of</m:t>
                    </m:r>
                    <m:r>
                      <m:rPr>
                        <m:nor/>
                      </m:rPr>
                      <a:rPr lang="en-US" dirty="0"/>
                      <m:t> </m:t>
                    </m:r>
                    <m:r>
                      <m:rPr>
                        <m:nor/>
                      </m:rPr>
                      <a:rPr lang="en-US" dirty="0"/>
                      <m:t>the</m:t>
                    </m:r>
                    <m:r>
                      <m:rPr>
                        <m:nor/>
                      </m:rPr>
                      <a:rPr lang="en-US" dirty="0"/>
                      <m:t> </m:t>
                    </m:r>
                    <m:r>
                      <m:rPr>
                        <m:nor/>
                      </m:rPr>
                      <a:rPr lang="en-US" dirty="0"/>
                      <m:t>metric</m:t>
                    </m:r>
                    <m:r>
                      <m:rPr>
                        <m:nor/>
                      </m:rPr>
                      <a:rPr lang="en-US" dirty="0"/>
                      <m:t> </m:t>
                    </m:r>
                    <m:r>
                      <m:rPr>
                        <m:nor/>
                      </m:rPr>
                      <a:rPr lang="en-US" dirty="0"/>
                      <m:t>by</m:t>
                    </m:r>
                    <m:r>
                      <m:rPr>
                        <m:nor/>
                      </m:rPr>
                      <a:rPr lang="en-US" dirty="0"/>
                      <m:t> </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oMath>
                </a14:m>
                <a:endParaRPr lang="en-US" dirty="0"/>
              </a:p>
              <a:p>
                <a:pPr lvl="1"/>
                <a:r>
                  <a:rPr lang="en-US" dirty="0"/>
                  <a:t>Denote the sensitivity, i.e., the amount of change we want to detect by </a:t>
                </a:r>
                <a14:m>
                  <m:oMath xmlns:m="http://schemas.openxmlformats.org/officeDocument/2006/math">
                    <m:r>
                      <m:rPr>
                        <m:sty m:val="p"/>
                      </m:rPr>
                      <a:rPr lang="en-US">
                        <a:latin typeface="Cambria Math" panose="02040503050406030204" pitchFamily="18" charset="0"/>
                      </a:rPr>
                      <m:t>Δ</m:t>
                    </m:r>
                  </m:oMath>
                </a14:m>
                <a:endParaRPr lang="en-US" dirty="0"/>
              </a:p>
              <a:p>
                <a:r>
                  <a:rPr lang="en-US" dirty="0"/>
                  <a:t>From statistical power calculations, the number of users (</a:t>
                </a:r>
                <a14:m>
                  <m:oMath xmlns:m="http://schemas.openxmlformats.org/officeDocument/2006/math">
                    <m:r>
                      <a:rPr lang="en-US" i="1">
                        <a:latin typeface="Cambria Math" panose="02040503050406030204" pitchFamily="18" charset="0"/>
                      </a:rPr>
                      <m:t>𝑛</m:t>
                    </m:r>
                  </m:oMath>
                </a14:m>
                <a:r>
                  <a:rPr lang="en-US" dirty="0"/>
                  <a:t>)</a:t>
                </a:r>
                <a:br>
                  <a:rPr lang="en-US" dirty="0"/>
                </a:br>
                <a:r>
                  <a:rPr lang="en-US" dirty="0"/>
                  <a:t>required in experiment is proportional to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Δ</m:t>
                        </m:r>
                      </m:e>
                      <m:sup>
                        <m:r>
                          <a:rPr lang="en-US" i="1">
                            <a:latin typeface="Cambria Math" panose="02040503050406030204" pitchFamily="18" charset="0"/>
                          </a:rPr>
                          <m:t>2</m:t>
                        </m:r>
                      </m:sup>
                    </m:sSup>
                  </m:oMath>
                </a14:m>
                <a:endParaRPr lang="en-US" dirty="0"/>
              </a:p>
              <a:p>
                <a:r>
                  <a:rPr lang="en-US" dirty="0"/>
                  <a:t>The problem</a:t>
                </a:r>
              </a:p>
              <a:p>
                <a:pPr lvl="1"/>
                <a:r>
                  <a:rPr lang="en-US" dirty="0"/>
                  <a:t>Many key metrics have high-variance (e.g., Sessions/User, Revenue/user)</a:t>
                </a:r>
              </a:p>
              <a:p>
                <a:pPr lvl="1"/>
                <a:r>
                  <a:rPr lang="en-US" dirty="0"/>
                  <a:t>As the site is optimized more, and as the product grows, we are interested in detecting smaller changes (smaller </a:t>
                </a:r>
                <a14:m>
                  <m:oMath xmlns:m="http://schemas.openxmlformats.org/officeDocument/2006/math">
                    <m:r>
                      <m:rPr>
                        <m:sty m:val="p"/>
                      </m:rPr>
                      <a:rPr lang="en-US">
                        <a:latin typeface="Cambria Math" panose="02040503050406030204" pitchFamily="18" charset="0"/>
                      </a:rPr>
                      <m:t>Δ</m:t>
                    </m:r>
                  </m:oMath>
                </a14:m>
                <a:r>
                  <a:rPr lang="en-US" dirty="0"/>
                  <a:t>)</a:t>
                </a:r>
              </a:p>
              <a:p>
                <a:r>
                  <a:rPr lang="en-US" sz="2800" dirty="0"/>
                  <a:t>Example: A commerce site runs experiments to detect 2% change to revenue and needs 100K users per variant.</a:t>
                </a:r>
                <a:br>
                  <a:rPr lang="en-US" sz="2800" dirty="0"/>
                </a:br>
                <a:r>
                  <a:rPr lang="en-US" sz="2800" dirty="0"/>
                  <a:t>For Bing US to detect 0.1% ($2M/year), we need </a:t>
                </a:r>
                <a14:m>
                  <m:oMath xmlns:m="http://schemas.openxmlformats.org/officeDocument/2006/math">
                    <m:sSup>
                      <m:sSupPr>
                        <m:ctrlPr>
                          <a:rPr lang="en-US" sz="2800" i="1" dirty="0">
                            <a:latin typeface="Cambria Math" panose="02040503050406030204" pitchFamily="18" charset="0"/>
                          </a:rPr>
                        </m:ctrlPr>
                      </m:sSupPr>
                      <m:e>
                        <m:r>
                          <a:rPr lang="en-US" sz="2800" i="1" dirty="0">
                            <a:latin typeface="Cambria Math" panose="02040503050406030204" pitchFamily="18" charset="0"/>
                          </a:rPr>
                          <m:t>20</m:t>
                        </m:r>
                      </m:e>
                      <m:sup>
                        <m:r>
                          <a:rPr lang="en-US" sz="2800" i="1" dirty="0">
                            <a:latin typeface="Cambria Math" panose="02040503050406030204" pitchFamily="18" charset="0"/>
                          </a:rPr>
                          <m:t>2</m:t>
                        </m:r>
                      </m:sup>
                    </m:sSup>
                    <m:r>
                      <a:rPr lang="en-US" sz="2800" i="1" dirty="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rPr>
                      <m:t>100</m:t>
                    </m:r>
                    <m:r>
                      <a:rPr lang="en-US" sz="2800" i="1" dirty="0">
                        <a:latin typeface="Cambria Math" panose="02040503050406030204" pitchFamily="18" charset="0"/>
                      </a:rPr>
                      <m:t>𝐾</m:t>
                    </m:r>
                  </m:oMath>
                </a14:m>
                <a:r>
                  <a:rPr lang="en-US" sz="2800" dirty="0"/>
                  <a:t> = 40M</a:t>
                </a:r>
                <a:r>
                  <a:rPr lang="en-US" sz="2800" dirty="0">
                    <a:ea typeface="Cambria Math" panose="02040503050406030204" pitchFamily="18" charset="0"/>
                  </a:rPr>
                  <a:t> </a:t>
                </a:r>
                <a14:m>
                  <m:oMath xmlns:m="http://schemas.openxmlformats.org/officeDocument/2006/math">
                    <m:r>
                      <a:rPr lang="en-US" sz="2800" i="1" dirty="0">
                        <a:latin typeface="Cambria Math" panose="02040503050406030204" pitchFamily="18" charset="0"/>
                        <a:ea typeface="Cambria Math" panose="02040503050406030204" pitchFamily="18" charset="0"/>
                      </a:rPr>
                      <m:t>×</m:t>
                    </m:r>
                    <m:r>
                      <a:rPr lang="en-US" sz="2800" dirty="0">
                        <a:latin typeface="Cambria Math" panose="02040503050406030204" pitchFamily="18" charset="0"/>
                        <a:ea typeface="Cambria Math" panose="02040503050406030204" pitchFamily="18" charset="0"/>
                      </a:rPr>
                      <m:t>2</m:t>
                    </m:r>
                  </m:oMath>
                </a14:m>
                <a:r>
                  <a:rPr lang="en-US" sz="2800" dirty="0"/>
                  <a:t> variants = 80M users (Bing US has about 100M users/month)</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629" t="-2194" r="-135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44</a:t>
            </a:fld>
            <a:endParaRPr lang="en-US" dirty="0"/>
          </a:p>
        </p:txBody>
      </p:sp>
    </p:spTree>
    <p:extLst>
      <p:ext uri="{BB962C8B-B14F-4D97-AF65-F5344CB8AC3E}">
        <p14:creationId xmlns:p14="http://schemas.microsoft.com/office/powerpoint/2010/main" val="2233826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050" y="206990"/>
            <a:ext cx="11227324" cy="769199"/>
          </a:xfrm>
        </p:spPr>
        <p:txBody>
          <a:bodyPr/>
          <a:lstStyle/>
          <a:p>
            <a:r>
              <a:rPr lang="en-US" dirty="0" smtClean="0"/>
              <a:t>Personalized Correlated Recommendations</a:t>
            </a:r>
            <a:endParaRPr lang="en-US" dirty="0"/>
          </a:p>
        </p:txBody>
      </p:sp>
      <p:sp>
        <p:nvSpPr>
          <p:cNvPr id="3" name="Content Placeholder 2"/>
          <p:cNvSpPr>
            <a:spLocks noGrp="1"/>
          </p:cNvSpPr>
          <p:nvPr>
            <p:ph idx="1"/>
          </p:nvPr>
        </p:nvSpPr>
        <p:spPr>
          <a:xfrm>
            <a:off x="270915" y="1068322"/>
            <a:ext cx="11445593" cy="5189260"/>
          </a:xfrm>
        </p:spPr>
        <p:txBody>
          <a:bodyPr/>
          <a:lstStyle/>
          <a:p>
            <a:r>
              <a:rPr lang="en-US" dirty="0"/>
              <a:t>A</a:t>
            </a:r>
            <a:r>
              <a:rPr lang="en-US" dirty="0" smtClean="0"/>
              <a:t>ctual personalized recommendations from Amazon.</a:t>
            </a:r>
            <a:br>
              <a:rPr lang="en-US" dirty="0" smtClean="0"/>
            </a:br>
            <a:r>
              <a:rPr lang="en-US" dirty="0"/>
              <a:t>(I was director of data mining and personalization at Amazon back in 2003, so I can ridicule my work.)</a:t>
            </a:r>
          </a:p>
          <a:p>
            <a:r>
              <a:rPr lang="en-US" dirty="0" smtClean="0"/>
              <a:t>Buy anti aging serum because</a:t>
            </a:r>
            <a:br>
              <a:rPr lang="en-US" dirty="0" smtClean="0"/>
            </a:br>
            <a:r>
              <a:rPr lang="en-US" dirty="0" smtClean="0"/>
              <a:t>you</a:t>
            </a:r>
            <a:r>
              <a:rPr lang="en-US" dirty="0"/>
              <a:t> </a:t>
            </a:r>
            <a:r>
              <a:rPr lang="en-US" dirty="0" smtClean="0"/>
              <a:t>bought an LED light bulb</a:t>
            </a:r>
            <a:br>
              <a:rPr lang="en-US" dirty="0" smtClean="0"/>
            </a:br>
            <a:r>
              <a:rPr lang="en-US" dirty="0" smtClean="0"/>
              <a:t>(Maybe the wrinkles show?)</a:t>
            </a:r>
          </a:p>
          <a:p>
            <a:r>
              <a:rPr lang="en-US" dirty="0" smtClean="0"/>
              <a:t>Buy Atonement movie DVD because</a:t>
            </a:r>
            <a:br>
              <a:rPr lang="en-US" dirty="0" smtClean="0"/>
            </a:br>
            <a:r>
              <a:rPr lang="en-US" dirty="0" smtClean="0"/>
              <a:t>you bought a Maglite flashlight</a:t>
            </a:r>
            <a:br>
              <a:rPr lang="en-US" dirty="0" smtClean="0"/>
            </a:br>
            <a:r>
              <a:rPr lang="en-US" dirty="0" smtClean="0"/>
              <a:t>(must be a dark movie)</a:t>
            </a:r>
          </a:p>
          <a:p>
            <a:r>
              <a:rPr lang="en-US" dirty="0" smtClean="0"/>
              <a:t>Buy Organic Virgin Olive Oil because</a:t>
            </a:r>
            <a:br>
              <a:rPr lang="en-US" dirty="0" smtClean="0"/>
            </a:br>
            <a:r>
              <a:rPr lang="en-US" dirty="0" smtClean="0"/>
              <a:t>you bought Toilet</a:t>
            </a:r>
            <a:r>
              <a:rPr lang="en-US" dirty="0"/>
              <a:t> </a:t>
            </a:r>
            <a:r>
              <a:rPr lang="en-US" dirty="0" smtClean="0"/>
              <a:t>Paper. </a:t>
            </a:r>
            <a:br>
              <a:rPr lang="en-US" dirty="0" smtClean="0"/>
            </a:br>
            <a:r>
              <a:rPr lang="en-US" dirty="0" smtClean="0"/>
              <a:t>(If there is causality here, it’s probably</a:t>
            </a:r>
            <a:br>
              <a:rPr lang="en-US" dirty="0" smtClean="0"/>
            </a:br>
            <a:r>
              <a:rPr lang="en-US" dirty="0" smtClean="0"/>
              <a:t> in the other direction.)</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2892" y="3705137"/>
            <a:ext cx="4075721" cy="129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6835"/>
          <a:stretch/>
        </p:blipFill>
        <p:spPr>
          <a:xfrm>
            <a:off x="6996231" y="5040025"/>
            <a:ext cx="5198574" cy="170229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6231" y="2229241"/>
            <a:ext cx="5195769" cy="1433711"/>
          </a:xfrm>
          <a:prstGeom prst="rect">
            <a:avLst/>
          </a:prstGeom>
        </p:spPr>
      </p:pic>
    </p:spTree>
    <p:extLst>
      <p:ext uri="{BB962C8B-B14F-4D97-AF65-F5344CB8AC3E}">
        <p14:creationId xmlns:p14="http://schemas.microsoft.com/office/powerpoint/2010/main" val="1405075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509456" y="228601"/>
            <a:ext cx="11319102" cy="664797"/>
          </a:xfrm>
        </p:spPr>
        <p:txBody>
          <a:bodyPr>
            <a:normAutofit fontScale="90000"/>
          </a:bodyPr>
          <a:lstStyle/>
          <a:p>
            <a:r>
              <a:rPr lang="en-US" dirty="0" smtClean="0"/>
              <a:t>Advantage of Controlled Experiments</a:t>
            </a:r>
          </a:p>
        </p:txBody>
      </p:sp>
      <p:sp>
        <p:nvSpPr>
          <p:cNvPr id="15365" name="Rectangle 3"/>
          <p:cNvSpPr>
            <a:spLocks noGrp="1" noChangeArrowheads="1"/>
          </p:cNvSpPr>
          <p:nvPr>
            <p:ph idx="1"/>
          </p:nvPr>
        </p:nvSpPr>
        <p:spPr>
          <a:xfrm>
            <a:off x="356460" y="1262152"/>
            <a:ext cx="11472098" cy="4753057"/>
          </a:xfrm>
        </p:spPr>
        <p:txBody>
          <a:bodyPr/>
          <a:lstStyle/>
          <a:p>
            <a:r>
              <a:rPr lang="en-GB" dirty="0" smtClean="0"/>
              <a:t>Controlled experiments test for </a:t>
            </a:r>
            <a:r>
              <a:rPr lang="en-GB" dirty="0" smtClean="0">
                <a:solidFill>
                  <a:srgbClr val="D5B953"/>
                </a:solidFill>
              </a:rPr>
              <a:t>causal</a:t>
            </a:r>
            <a:r>
              <a:rPr lang="en-GB" dirty="0" smtClean="0"/>
              <a:t> relationships, not simply correlations</a:t>
            </a:r>
          </a:p>
          <a:p>
            <a:r>
              <a:rPr lang="en-GB" dirty="0" smtClean="0"/>
              <a:t>When the variants run concurrently, only two things could explain a change in metrics:</a:t>
            </a:r>
          </a:p>
          <a:p>
            <a:pPr lvl="2" indent="-514350">
              <a:buFont typeface="+mj-lt"/>
              <a:buAutoNum type="arabicPeriod"/>
            </a:pPr>
            <a:r>
              <a:rPr lang="en-GB" dirty="0" smtClean="0"/>
              <a:t>The “feature(s)” (A vs. B)</a:t>
            </a:r>
          </a:p>
          <a:p>
            <a:pPr lvl="2" indent="-514350">
              <a:buFont typeface="+mj-lt"/>
              <a:buAutoNum type="arabicPeriod"/>
            </a:pPr>
            <a:r>
              <a:rPr lang="en-GB" dirty="0" smtClean="0"/>
              <a:t>Random chance</a:t>
            </a:r>
          </a:p>
          <a:p>
            <a:pPr marL="914400" lvl="1" indent="-514350">
              <a:buNone/>
            </a:pPr>
            <a:r>
              <a:rPr lang="en-GB" dirty="0" smtClean="0"/>
              <a:t>Everything else happening affects both the variants</a:t>
            </a:r>
          </a:p>
          <a:p>
            <a:pPr marL="914400" lvl="1" indent="-514350">
              <a:buNone/>
            </a:pPr>
            <a:r>
              <a:rPr lang="en-GB" dirty="0" smtClean="0"/>
              <a:t>For #2, we conduct statistical tests for significance</a:t>
            </a:r>
          </a:p>
          <a:p>
            <a:r>
              <a:rPr lang="en-US" dirty="0" smtClean="0"/>
              <a:t>The gold standard in science and the only way to prove efficacy of drugs in FDA drug tests</a:t>
            </a:r>
          </a:p>
          <a:p>
            <a:r>
              <a:rPr lang="en-US" dirty="0" smtClean="0"/>
              <a:t>Controlled experiments are not the panacea for everything. </a:t>
            </a:r>
            <a:br>
              <a:rPr lang="en-US" dirty="0" smtClean="0"/>
            </a:br>
            <a:r>
              <a:rPr lang="en-US" dirty="0" smtClean="0"/>
              <a:t>Issues discussed in the journal </a:t>
            </a:r>
            <a:r>
              <a:rPr lang="en-US" dirty="0" smtClean="0">
                <a:hlinkClick r:id="rId3"/>
              </a:rPr>
              <a:t>survey paper</a:t>
            </a:r>
            <a:endParaRPr lang="en-US" dirty="0" smtClean="0"/>
          </a:p>
        </p:txBody>
      </p:sp>
      <p:sp>
        <p:nvSpPr>
          <p:cNvPr id="15363" name="Slide Number Placeholder 4"/>
          <p:cNvSpPr>
            <a:spLocks noGrp="1"/>
          </p:cNvSpPr>
          <p:nvPr>
            <p:ph type="sldNum" sz="quarter" idx="4294967295"/>
          </p:nvPr>
        </p:nvSpPr>
        <p:spPr>
          <a:xfrm>
            <a:off x="11479399" y="0"/>
            <a:ext cx="711015" cy="304800"/>
          </a:xfrm>
          <a:prstGeom prst="rect">
            <a:avLst/>
          </a:prstGeom>
          <a:noFill/>
        </p:spPr>
        <p:txBody>
          <a:bodyPr/>
          <a:lstStyle/>
          <a:p>
            <a:fld id="{6AE4AD49-A70F-4FBB-A940-5F989309EA09}" type="slidenum">
              <a:rPr lang="en-US" smtClean="0"/>
              <a:pPr/>
              <a:t>6</a:t>
            </a:fld>
            <a:endParaRPr lang="en-US" smtClean="0"/>
          </a:p>
        </p:txBody>
      </p:sp>
    </p:spTree>
    <p:extLst>
      <p:ext uri="{BB962C8B-B14F-4D97-AF65-F5344CB8AC3E}">
        <p14:creationId xmlns:p14="http://schemas.microsoft.com/office/powerpoint/2010/main" val="3476337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animEffect transition="in" filter="fade">
                                      <p:cBhvr>
                                        <p:cTn id="7" dur="2000"/>
                                        <p:tgtEl>
                                          <p:spTgt spid="1536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5">
                                            <p:txEl>
                                              <p:pRg st="2" end="2"/>
                                            </p:txEl>
                                          </p:spTgt>
                                        </p:tgtEl>
                                        <p:attrNameLst>
                                          <p:attrName>style.visibility</p:attrName>
                                        </p:attrNameLst>
                                      </p:cBhvr>
                                      <p:to>
                                        <p:strVal val="visible"/>
                                      </p:to>
                                    </p:set>
                                    <p:animEffect transition="in" filter="fade">
                                      <p:cBhvr>
                                        <p:cTn id="10" dur="2000"/>
                                        <p:tgtEl>
                                          <p:spTgt spid="1536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65">
                                            <p:txEl>
                                              <p:pRg st="3" end="3"/>
                                            </p:txEl>
                                          </p:spTgt>
                                        </p:tgtEl>
                                        <p:attrNameLst>
                                          <p:attrName>style.visibility</p:attrName>
                                        </p:attrNameLst>
                                      </p:cBhvr>
                                      <p:to>
                                        <p:strVal val="visible"/>
                                      </p:to>
                                    </p:set>
                                    <p:animEffect transition="in" filter="fade">
                                      <p:cBhvr>
                                        <p:cTn id="13" dur="2000"/>
                                        <p:tgtEl>
                                          <p:spTgt spid="1536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365">
                                            <p:txEl>
                                              <p:pRg st="4" end="4"/>
                                            </p:txEl>
                                          </p:spTgt>
                                        </p:tgtEl>
                                        <p:attrNameLst>
                                          <p:attrName>style.visibility</p:attrName>
                                        </p:attrNameLst>
                                      </p:cBhvr>
                                      <p:to>
                                        <p:strVal val="visible"/>
                                      </p:to>
                                    </p:set>
                                    <p:animEffect transition="in" filter="fade">
                                      <p:cBhvr>
                                        <p:cTn id="16" dur="2000"/>
                                        <p:tgtEl>
                                          <p:spTgt spid="1536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365">
                                            <p:txEl>
                                              <p:pRg st="5" end="5"/>
                                            </p:txEl>
                                          </p:spTgt>
                                        </p:tgtEl>
                                        <p:attrNameLst>
                                          <p:attrName>style.visibility</p:attrName>
                                        </p:attrNameLst>
                                      </p:cBhvr>
                                      <p:to>
                                        <p:strVal val="visible"/>
                                      </p:to>
                                    </p:set>
                                    <p:animEffect transition="in" filter="fade">
                                      <p:cBhvr>
                                        <p:cTn id="19" dur="2000"/>
                                        <p:tgtEl>
                                          <p:spTgt spid="1536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365">
                                            <p:txEl>
                                              <p:pRg st="6" end="6"/>
                                            </p:txEl>
                                          </p:spTgt>
                                        </p:tgtEl>
                                        <p:attrNameLst>
                                          <p:attrName>style.visibility</p:attrName>
                                        </p:attrNameLst>
                                      </p:cBhvr>
                                      <p:to>
                                        <p:strVal val="visible"/>
                                      </p:to>
                                    </p:set>
                                    <p:animEffect transition="in" filter="fade">
                                      <p:cBhvr>
                                        <p:cTn id="24" dur="2000"/>
                                        <p:tgtEl>
                                          <p:spTgt spid="1536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365">
                                            <p:txEl>
                                              <p:pRg st="7" end="7"/>
                                            </p:txEl>
                                          </p:spTgt>
                                        </p:tgtEl>
                                        <p:attrNameLst>
                                          <p:attrName>style.visibility</p:attrName>
                                        </p:attrNameLst>
                                      </p:cBhvr>
                                      <p:to>
                                        <p:strVal val="visible"/>
                                      </p:to>
                                    </p:set>
                                    <p:animEffect transition="in" filter="fade">
                                      <p:cBhvr>
                                        <p:cTn id="29" dur="2000"/>
                                        <p:tgtEl>
                                          <p:spTgt spid="1536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Medical Controlled Experiment</a:t>
            </a:r>
            <a:endParaRPr lang="en-US" dirty="0"/>
          </a:p>
        </p:txBody>
      </p:sp>
      <p:sp>
        <p:nvSpPr>
          <p:cNvPr id="3" name="Content Placeholder 2"/>
          <p:cNvSpPr>
            <a:spLocks noGrp="1"/>
          </p:cNvSpPr>
          <p:nvPr>
            <p:ph idx="1"/>
          </p:nvPr>
        </p:nvSpPr>
        <p:spPr>
          <a:xfrm>
            <a:off x="622169" y="1207102"/>
            <a:ext cx="11227324" cy="4725068"/>
          </a:xfrm>
        </p:spPr>
        <p:txBody>
          <a:bodyPr>
            <a:normAutofit lnSpcReduction="10000"/>
          </a:bodyPr>
          <a:lstStyle/>
          <a:p>
            <a:r>
              <a:rPr lang="en-US" dirty="0" smtClean="0"/>
              <a:t>The </a:t>
            </a:r>
            <a:r>
              <a:rPr lang="en-US" dirty="0">
                <a:hlinkClick r:id="rId3"/>
              </a:rPr>
              <a:t>earliest controlled </a:t>
            </a:r>
            <a:r>
              <a:rPr lang="en-US" dirty="0" smtClean="0">
                <a:hlinkClick r:id="rId3"/>
              </a:rPr>
              <a:t>experiment</a:t>
            </a:r>
            <a:r>
              <a:rPr lang="en-US" dirty="0" smtClean="0"/>
              <a:t> was a test for vegetarianism,</a:t>
            </a:r>
            <a:br>
              <a:rPr lang="en-US" dirty="0" smtClean="0"/>
            </a:br>
            <a:r>
              <a:rPr lang="en-US" dirty="0" smtClean="0"/>
              <a:t>suggested </a:t>
            </a:r>
            <a:r>
              <a:rPr lang="en-US" dirty="0"/>
              <a:t>in the </a:t>
            </a:r>
            <a:r>
              <a:rPr lang="en-US" dirty="0" smtClean="0"/>
              <a:t>Old </a:t>
            </a:r>
            <a:r>
              <a:rPr lang="en-US" dirty="0"/>
              <a:t>Testament's Book of </a:t>
            </a:r>
            <a:r>
              <a:rPr lang="en-US" dirty="0" smtClean="0"/>
              <a:t>Daniel</a:t>
            </a:r>
          </a:p>
          <a:p>
            <a:pPr marL="704088" lvl="4" indent="0">
              <a:buNone/>
            </a:pPr>
            <a:r>
              <a:rPr lang="en-US" sz="1800" i="1" dirty="0" smtClean="0"/>
              <a:t>Test </a:t>
            </a:r>
            <a:r>
              <a:rPr lang="en-US" sz="1800" i="1" dirty="0"/>
              <a:t>your servants for ten days. Give us nothing but vegetables to eat and water to drink. </a:t>
            </a:r>
            <a:br>
              <a:rPr lang="en-US" sz="1800" i="1" dirty="0"/>
            </a:br>
            <a:r>
              <a:rPr lang="en-US" sz="1800" i="1" dirty="0"/>
              <a:t>Then compare our appearance with that of the young men who eat the royal food, and </a:t>
            </a:r>
            <a:br>
              <a:rPr lang="en-US" sz="1800" i="1" dirty="0"/>
            </a:br>
            <a:r>
              <a:rPr lang="en-US" sz="1800" i="1" dirty="0"/>
              <a:t>treat your servants in accordance with what you see</a:t>
            </a:r>
            <a:endParaRPr lang="en-US" sz="1800" dirty="0" smtClean="0"/>
          </a:p>
          <a:p>
            <a:r>
              <a:rPr lang="en-US" dirty="0" smtClean="0"/>
              <a:t>First controlled experiment / randomized trial for medical purposes</a:t>
            </a:r>
            <a:endParaRPr lang="en-US" dirty="0"/>
          </a:p>
          <a:p>
            <a:pPr lvl="1"/>
            <a:r>
              <a:rPr lang="en-US" dirty="0"/>
              <a:t>Scurvy is a disease that results from vitamin C deficiency</a:t>
            </a:r>
          </a:p>
          <a:p>
            <a:pPr lvl="1"/>
            <a:r>
              <a:rPr lang="en-US" dirty="0"/>
              <a:t>It killed over 100,000 people in the 16th-18th centuries, mostly </a:t>
            </a:r>
            <a:r>
              <a:rPr lang="en-US" dirty="0" smtClean="0"/>
              <a:t>sailors</a:t>
            </a:r>
          </a:p>
          <a:p>
            <a:pPr lvl="1"/>
            <a:r>
              <a:rPr lang="en-US" dirty="0" smtClean="0"/>
              <a:t>Lord Anson’s circumnavigation voyage from 1740 to 1744 started with 1,800</a:t>
            </a:r>
            <a:br>
              <a:rPr lang="en-US" dirty="0" smtClean="0"/>
            </a:br>
            <a:r>
              <a:rPr lang="en-US" dirty="0" smtClean="0"/>
              <a:t>sailors and only about 200 returned</a:t>
            </a:r>
            <a:r>
              <a:rPr lang="en-US" dirty="0"/>
              <a:t>;</a:t>
            </a:r>
            <a:r>
              <a:rPr lang="en-US" dirty="0" smtClean="0"/>
              <a:t> most died from scurvy</a:t>
            </a:r>
            <a:endParaRPr lang="en-US" dirty="0"/>
          </a:p>
          <a:p>
            <a:pPr lvl="1"/>
            <a:r>
              <a:rPr lang="en-US" dirty="0" smtClean="0"/>
              <a:t>Dr. James Lind noticed lack of scurvy in Mediterranean ships</a:t>
            </a:r>
          </a:p>
          <a:p>
            <a:pPr lvl="1"/>
            <a:r>
              <a:rPr lang="en-US" dirty="0" smtClean="0"/>
              <a:t>Gave </a:t>
            </a:r>
            <a:r>
              <a:rPr lang="en-US" dirty="0"/>
              <a:t>some sailors limes (treatment), others ate regular diet (control)</a:t>
            </a:r>
          </a:p>
          <a:p>
            <a:pPr lvl="1"/>
            <a:r>
              <a:rPr lang="en-US" dirty="0"/>
              <a:t>Experiment was so successful, British sailors are still called </a:t>
            </a:r>
            <a:r>
              <a:rPr lang="en-US" dirty="0" smtClean="0"/>
              <a:t>limeys</a:t>
            </a:r>
          </a:p>
          <a:p>
            <a:r>
              <a:rPr lang="en-US" dirty="0" smtClean="0"/>
              <a:t>Amazing scientific triumph, right?  Wrong</a:t>
            </a:r>
            <a:endParaRPr lang="en-US" dirty="0"/>
          </a:p>
          <a:p>
            <a:pPr marL="566928" lvl="3" indent="0">
              <a:buNone/>
            </a:pPr>
            <a:endParaRPr lang="en-US" sz="1800" dirty="0" smtClean="0"/>
          </a:p>
          <a:p>
            <a:pPr marL="566928" lvl="3" indent="0">
              <a:buNone/>
            </a:pPr>
            <a:endParaRPr lang="en-US" sz="1800" dirty="0" smtClean="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t>7</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9853" y="2990981"/>
            <a:ext cx="2794000" cy="3289300"/>
          </a:xfrm>
          <a:prstGeom prst="rect">
            <a:avLst/>
          </a:prstGeom>
        </p:spPr>
      </p:pic>
    </p:spTree>
    <p:extLst>
      <p:ext uri="{BB962C8B-B14F-4D97-AF65-F5344CB8AC3E}">
        <p14:creationId xmlns:p14="http://schemas.microsoft.com/office/powerpoint/2010/main" val="411641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Medical Controlled Experiment</a:t>
            </a:r>
          </a:p>
        </p:txBody>
      </p:sp>
      <p:sp>
        <p:nvSpPr>
          <p:cNvPr id="3" name="Content Placeholder 2"/>
          <p:cNvSpPr>
            <a:spLocks noGrp="1"/>
          </p:cNvSpPr>
          <p:nvPr>
            <p:ph idx="1"/>
          </p:nvPr>
        </p:nvSpPr>
        <p:spPr>
          <a:xfrm>
            <a:off x="622169" y="1207101"/>
            <a:ext cx="11227324" cy="3887935"/>
          </a:xfrm>
        </p:spPr>
        <p:txBody>
          <a:bodyPr>
            <a:normAutofit/>
          </a:bodyPr>
          <a:lstStyle/>
          <a:p>
            <a:r>
              <a:rPr lang="en-US" dirty="0" smtClean="0"/>
              <a:t>Like most stories, the discovery is highly exaggerated</a:t>
            </a:r>
            <a:endParaRPr lang="en-US" dirty="0"/>
          </a:p>
          <a:p>
            <a:pPr lvl="1"/>
            <a:r>
              <a:rPr lang="en-US" dirty="0" smtClean="0"/>
              <a:t>The experiment was done on 12 sailors split into 6 pairs</a:t>
            </a:r>
          </a:p>
          <a:p>
            <a:pPr lvl="1"/>
            <a:r>
              <a:rPr lang="en-US" dirty="0"/>
              <a:t>E</a:t>
            </a:r>
            <a:r>
              <a:rPr lang="en-US" dirty="0" smtClean="0"/>
              <a:t>ach pair got a different treatment: cider, elixir vitriol, vinegar, sea-water, nutmeg</a:t>
            </a:r>
          </a:p>
          <a:p>
            <a:pPr lvl="1"/>
            <a:r>
              <a:rPr lang="en-US" dirty="0" smtClean="0"/>
              <a:t>Two sailors were given two oranges and one lemon per day and recovered</a:t>
            </a:r>
          </a:p>
          <a:p>
            <a:pPr lvl="1"/>
            <a:r>
              <a:rPr lang="en-US" dirty="0" smtClean="0"/>
              <a:t>Lind </a:t>
            </a:r>
            <a:r>
              <a:rPr lang="en-US" dirty="0"/>
              <a:t>didn’t understand the </a:t>
            </a:r>
            <a:r>
              <a:rPr lang="en-US" dirty="0" smtClean="0"/>
              <a:t>reason and tried treating Scurvy with concentrated</a:t>
            </a:r>
            <a:br>
              <a:rPr lang="en-US" dirty="0" smtClean="0"/>
            </a:br>
            <a:r>
              <a:rPr lang="en-US" dirty="0" smtClean="0"/>
              <a:t>lemon juice called “rob.”  </a:t>
            </a:r>
            <a:br>
              <a:rPr lang="en-US" dirty="0" smtClean="0"/>
            </a:br>
            <a:r>
              <a:rPr lang="en-US" dirty="0" smtClean="0"/>
              <a:t>The lemon juice was concentrated by heating it, which destroyed the vitamin C.</a:t>
            </a:r>
          </a:p>
          <a:p>
            <a:pPr lvl="1"/>
            <a:r>
              <a:rPr lang="en-US" dirty="0"/>
              <a:t>Working at </a:t>
            </a:r>
            <a:r>
              <a:rPr lang="en-US" dirty="0" err="1"/>
              <a:t>Haslar</a:t>
            </a:r>
            <a:r>
              <a:rPr lang="en-US" dirty="0"/>
              <a:t> hospital, he attended to 300-400 scurvy patients a day for 5 </a:t>
            </a:r>
            <a:r>
              <a:rPr lang="en-US" dirty="0" smtClean="0"/>
              <a:t>years</a:t>
            </a:r>
          </a:p>
          <a:p>
            <a:pPr lvl="1"/>
            <a:r>
              <a:rPr lang="en-US" dirty="0" smtClean="0"/>
              <a:t>In his 559 pages massive book </a:t>
            </a:r>
            <a:r>
              <a:rPr lang="en-US" dirty="0" smtClean="0">
                <a:hlinkClick r:id="rId3"/>
              </a:rPr>
              <a:t>A </a:t>
            </a:r>
            <a:r>
              <a:rPr lang="en-US" dirty="0">
                <a:hlinkClick r:id="rId3"/>
              </a:rPr>
              <a:t>Treatise on the </a:t>
            </a:r>
            <a:r>
              <a:rPr lang="en-US" dirty="0" smtClean="0">
                <a:hlinkClick r:id="rId3"/>
              </a:rPr>
              <a:t>Scurvy</a:t>
            </a:r>
            <a:r>
              <a:rPr lang="en-US" dirty="0" smtClean="0"/>
              <a:t>, there are two pages about </a:t>
            </a:r>
            <a:br>
              <a:rPr lang="en-US" dirty="0" smtClean="0"/>
            </a:br>
            <a:r>
              <a:rPr lang="en-US" dirty="0" smtClean="0"/>
              <a:t>this experiment.   Everything else is about other treatments, from Peruvian bark to</a:t>
            </a:r>
            <a:br>
              <a:rPr lang="en-US" dirty="0" smtClean="0"/>
            </a:br>
            <a:r>
              <a:rPr lang="en-US" dirty="0" smtClean="0"/>
              <a:t>bloodletting to rubbing the belly with warm olive oil</a:t>
            </a:r>
          </a:p>
          <a:p>
            <a:pPr marL="566928" lvl="3" indent="0">
              <a:buNone/>
            </a:pPr>
            <a:endParaRPr lang="en-US" sz="1800" dirty="0" smtClean="0"/>
          </a:p>
          <a:p>
            <a:pPr marL="566928" lvl="3" indent="0">
              <a:buNone/>
            </a:pPr>
            <a:endParaRPr lang="en-US" sz="1800" dirty="0" smtClean="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t>8</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7398" y="1207101"/>
            <a:ext cx="2014601" cy="3581513"/>
          </a:xfrm>
          <a:prstGeom prst="rect">
            <a:avLst/>
          </a:prstGeom>
        </p:spPr>
      </p:pic>
      <p:sp>
        <p:nvSpPr>
          <p:cNvPr id="8" name="TextBox 7"/>
          <p:cNvSpPr txBox="1"/>
          <p:nvPr/>
        </p:nvSpPr>
        <p:spPr>
          <a:xfrm>
            <a:off x="622169" y="5322365"/>
            <a:ext cx="9968494"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smtClean="0"/>
              <a:t>Lesson: Even when you have a winner, the reasons are often not understood.</a:t>
            </a:r>
            <a:br>
              <a:rPr lang="en-US" sz="2400" dirty="0" smtClean="0"/>
            </a:br>
            <a:r>
              <a:rPr lang="en-US" sz="2400" dirty="0" smtClean="0"/>
              <a:t>Controlled experiments tell you which variant won, not why.</a:t>
            </a:r>
            <a:endParaRPr lang="en-US" sz="2400" dirty="0"/>
          </a:p>
        </p:txBody>
      </p:sp>
    </p:spTree>
    <p:extLst>
      <p:ext uri="{BB962C8B-B14F-4D97-AF65-F5344CB8AC3E}">
        <p14:creationId xmlns:p14="http://schemas.microsoft.com/office/powerpoint/2010/main" val="260827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Experimentation at Scale</a:t>
            </a:r>
            <a:endParaRPr lang="en-US" dirty="0"/>
          </a:p>
        </p:txBody>
      </p:sp>
      <p:sp>
        <p:nvSpPr>
          <p:cNvPr id="3" name="Content Placeholder 2"/>
          <p:cNvSpPr>
            <a:spLocks noGrp="1"/>
          </p:cNvSpPr>
          <p:nvPr>
            <p:ph idx="1"/>
          </p:nvPr>
        </p:nvSpPr>
        <p:spPr>
          <a:xfrm>
            <a:off x="485009" y="1328877"/>
            <a:ext cx="11227324" cy="4725068"/>
          </a:xfrm>
        </p:spPr>
        <p:txBody>
          <a:bodyPr>
            <a:normAutofit fontScale="77500" lnSpcReduction="20000"/>
          </a:bodyPr>
          <a:lstStyle/>
          <a:p>
            <a:r>
              <a:rPr lang="en-US" dirty="0" smtClean="0"/>
              <a:t>I’ve been fortunate to work at an organization that values being data-driven</a:t>
            </a:r>
          </a:p>
          <a:p>
            <a:r>
              <a:rPr lang="en-US" dirty="0"/>
              <a:t>We </a:t>
            </a:r>
            <a:r>
              <a:rPr lang="en-US" dirty="0" smtClean="0"/>
              <a:t>finish about ~300 experiment treatments </a:t>
            </a:r>
            <a:r>
              <a:rPr lang="en-US" dirty="0"/>
              <a:t>at Bing </a:t>
            </a:r>
            <a:r>
              <a:rPr lang="en-US" dirty="0" smtClean="0"/>
              <a:t>every week.</a:t>
            </a:r>
            <a:br>
              <a:rPr lang="en-US" dirty="0" smtClean="0"/>
            </a:br>
            <a:r>
              <a:rPr lang="en-US" sz="2100" dirty="0" smtClean="0"/>
              <a:t>(Since most experiments run for a week or two, there are a similar number of concurrent treatments running.</a:t>
            </a:r>
            <a:br>
              <a:rPr lang="en-US" sz="2100" dirty="0" smtClean="0"/>
            </a:br>
            <a:r>
              <a:rPr lang="en-US" sz="2100" dirty="0" smtClean="0"/>
              <a:t>These are “real” useful treatments, not 3x10x10 MVT = 300)</a:t>
            </a:r>
            <a:endParaRPr lang="en-US" dirty="0"/>
          </a:p>
          <a:p>
            <a:r>
              <a:rPr lang="en-US" dirty="0" smtClean="0"/>
              <a:t>See Google’s KDD 2010 paper on </a:t>
            </a:r>
            <a:r>
              <a:rPr lang="en-US" dirty="0"/>
              <a:t>Overlapping Experiment </a:t>
            </a:r>
            <a:r>
              <a:rPr lang="en-US" dirty="0" smtClean="0"/>
              <a:t>Infrastructure and</a:t>
            </a:r>
            <a:br>
              <a:rPr lang="en-US" dirty="0" smtClean="0"/>
            </a:br>
            <a:r>
              <a:rPr lang="en-US" dirty="0" smtClean="0"/>
              <a:t>Our KDD </a:t>
            </a:r>
            <a:r>
              <a:rPr lang="en-US" dirty="0"/>
              <a:t>2013 paper on challenges of scaling experimentation: </a:t>
            </a:r>
            <a:r>
              <a:rPr lang="en-US" dirty="0">
                <a:hlinkClick r:id="rId3"/>
              </a:rPr>
              <a:t>http://</a:t>
            </a:r>
            <a:r>
              <a:rPr lang="en-US" dirty="0" smtClean="0">
                <a:hlinkClick r:id="rId3"/>
              </a:rPr>
              <a:t>bit.ly/ExPScale</a:t>
            </a:r>
            <a:endParaRPr lang="en-US" dirty="0"/>
          </a:p>
          <a:p>
            <a:r>
              <a:rPr lang="en-US" dirty="0" smtClean="0"/>
              <a:t>Each variant is exposed to between 100K and millions </a:t>
            </a:r>
            <a:r>
              <a:rPr lang="en-US" dirty="0"/>
              <a:t>of </a:t>
            </a:r>
            <a:r>
              <a:rPr lang="en-US" dirty="0" smtClean="0"/>
              <a:t>users, sometimes tens of millions</a:t>
            </a:r>
          </a:p>
          <a:p>
            <a:r>
              <a:rPr lang="en-US" dirty="0" smtClean="0"/>
              <a:t>90% of eligible users are in experiments (10% are a global holdout changed once a year)</a:t>
            </a:r>
          </a:p>
          <a:p>
            <a:r>
              <a:rPr lang="en-US" dirty="0" smtClean="0"/>
              <a:t>There is no single Bing.   Since a user</a:t>
            </a:r>
            <a:br>
              <a:rPr lang="en-US" dirty="0" smtClean="0"/>
            </a:br>
            <a:r>
              <a:rPr lang="en-US" dirty="0" smtClean="0"/>
              <a:t>is exposed to 15 concurrent</a:t>
            </a:r>
            <a:br>
              <a:rPr lang="en-US" dirty="0" smtClean="0"/>
            </a:br>
            <a:r>
              <a:rPr lang="en-US" dirty="0" smtClean="0"/>
              <a:t>experiments, they get one of</a:t>
            </a:r>
            <a:br>
              <a:rPr lang="en-US" dirty="0" smtClean="0"/>
            </a:br>
            <a:r>
              <a:rPr lang="en-US" dirty="0" smtClean="0"/>
              <a:t>5^15 = 30 billion variants </a:t>
            </a:r>
            <a:br>
              <a:rPr lang="en-US" dirty="0" smtClean="0"/>
            </a:br>
            <a:r>
              <a:rPr lang="en-US" sz="2200" dirty="0" smtClean="0"/>
              <a:t>(debugging takes a new meaning).</a:t>
            </a:r>
            <a:endParaRPr lang="en-US" dirty="0" smtClean="0"/>
          </a:p>
          <a:p>
            <a:r>
              <a:rPr lang="en-US" dirty="0" smtClean="0"/>
              <a:t>Until 2014, the system was</a:t>
            </a:r>
            <a:br>
              <a:rPr lang="en-US" dirty="0" smtClean="0"/>
            </a:br>
            <a:r>
              <a:rPr lang="en-US" dirty="0" smtClean="0"/>
              <a:t>limiting usage as it scaled.</a:t>
            </a:r>
            <a:br>
              <a:rPr lang="en-US" dirty="0" smtClean="0"/>
            </a:br>
            <a:r>
              <a:rPr lang="en-US" dirty="0" smtClean="0"/>
              <a:t>Now the limits come from </a:t>
            </a:r>
            <a:br>
              <a:rPr lang="en-US" dirty="0" smtClean="0"/>
            </a:br>
            <a:r>
              <a:rPr lang="en-US" dirty="0" smtClean="0"/>
              <a:t>engineers’ ability to code new ideas</a:t>
            </a:r>
            <a:endParaRPr lang="en-US" dirty="0"/>
          </a:p>
          <a:p>
            <a:endParaRPr lang="en-US" dirty="0"/>
          </a:p>
        </p:txBody>
      </p:sp>
      <p:sp>
        <p:nvSpPr>
          <p:cNvPr id="4" name="Date Placeholder 3"/>
          <p:cNvSpPr>
            <a:spLocks noGrp="1"/>
          </p:cNvSpPr>
          <p:nvPr>
            <p:ph type="dt" sz="half" idx="10"/>
          </p:nvPr>
        </p:nvSpPr>
        <p:spPr/>
        <p:txBody>
          <a:bodyPr/>
          <a:lstStyle/>
          <a:p>
            <a:r>
              <a:rPr lang="en-US" smtClean="0"/>
              <a:t>Ronny Kohavi</a:t>
            </a:r>
            <a:endParaRPr lang="en-US" dirty="0"/>
          </a:p>
        </p:txBody>
      </p:sp>
      <p:sp>
        <p:nvSpPr>
          <p:cNvPr id="5" name="Slide Number Placeholder 4"/>
          <p:cNvSpPr>
            <a:spLocks noGrp="1"/>
          </p:cNvSpPr>
          <p:nvPr>
            <p:ph type="sldNum" sz="quarter" idx="12"/>
          </p:nvPr>
        </p:nvSpPr>
        <p:spPr/>
        <p:txBody>
          <a:bodyPr/>
          <a:lstStyle/>
          <a:p>
            <a:fld id="{629637A9-119A-49DA-BD12-AAC58B377D80}" type="slidenum">
              <a:rPr lang="en-US" smtClean="0"/>
              <a:pPr/>
              <a:t>9</a:t>
            </a:fld>
            <a:endParaRPr lang="en-US" dirty="0"/>
          </a:p>
        </p:txBody>
      </p:sp>
      <p:pic>
        <p:nvPicPr>
          <p:cNvPr id="9" name="Picture 8"/>
          <p:cNvPicPr>
            <a:picLocks noChangeAspect="1"/>
          </p:cNvPicPr>
          <p:nvPr/>
        </p:nvPicPr>
        <p:blipFill>
          <a:blip r:embed="rId4"/>
          <a:stretch>
            <a:fillRect/>
          </a:stretch>
        </p:blipFill>
        <p:spPr>
          <a:xfrm>
            <a:off x="5109210" y="3691411"/>
            <a:ext cx="7082789" cy="3166588"/>
          </a:xfrm>
          <a:prstGeom prst="rect">
            <a:avLst/>
          </a:prstGeom>
          <a:ln>
            <a:solidFill>
              <a:schemeClr val="tx1"/>
            </a:solidFill>
          </a:ln>
        </p:spPr>
      </p:pic>
    </p:spTree>
    <p:extLst>
      <p:ext uri="{BB962C8B-B14F-4D97-AF65-F5344CB8AC3E}">
        <p14:creationId xmlns:p14="http://schemas.microsoft.com/office/powerpoint/2010/main" val="247866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DA91A6617A4D46AAF4A4B6CEA11568" ma:contentTypeVersion="2" ma:contentTypeDescription="Create a new document." ma:contentTypeScope="" ma:versionID="3ee27a38a7ff9614380c4e8db6bd531f">
  <xsd:schema xmlns:xsd="http://www.w3.org/2001/XMLSchema" xmlns:xs="http://www.w3.org/2001/XMLSchema" xmlns:p="http://schemas.microsoft.com/office/2006/metadata/properties" xmlns:ns2="05a19d22-1a15-42bf-a616-f586db80179e" targetNamespace="http://schemas.microsoft.com/office/2006/metadata/properties" ma:root="true" ma:fieldsID="cc17e2294b98f92c718cc359959a2cde" ns2:_="">
    <xsd:import namespace="05a19d22-1a15-42bf-a616-f586db80179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a19d22-1a15-42bf-a616-f586db80179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6FAD17-4424-435C-A571-08B5D72D1AF4}"/>
</file>

<file path=customXml/itemProps2.xml><?xml version="1.0" encoding="utf-8"?>
<ds:datastoreItem xmlns:ds="http://schemas.openxmlformats.org/officeDocument/2006/customXml" ds:itemID="{A64BC1B3-0B90-4F93-8D41-3CC98E31B252}"/>
</file>

<file path=customXml/itemProps3.xml><?xml version="1.0" encoding="utf-8"?>
<ds:datastoreItem xmlns:ds="http://schemas.openxmlformats.org/officeDocument/2006/customXml" ds:itemID="{B95F75E6-E987-4976-A0D5-440880A0A5AF}"/>
</file>

<file path=docProps/app.xml><?xml version="1.0" encoding="utf-8"?>
<Properties xmlns="http://schemas.openxmlformats.org/officeDocument/2006/extended-properties" xmlns:vt="http://schemas.openxmlformats.org/officeDocument/2006/docPropsVTypes">
  <Template>Facet</Template>
  <TotalTime>4613</TotalTime>
  <Words>2873</Words>
  <Application>Microsoft Office PowerPoint</Application>
  <PresentationFormat>Widescreen</PresentationFormat>
  <Paragraphs>492</Paragraphs>
  <Slides>44</Slides>
  <Notes>16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Calibri Light</vt:lpstr>
      <vt:lpstr>Cambria Math</vt:lpstr>
      <vt:lpstr>Courier New</vt:lpstr>
      <vt:lpstr>Segoe</vt:lpstr>
      <vt:lpstr>Times New Roman</vt:lpstr>
      <vt:lpstr>Wingdings</vt:lpstr>
      <vt:lpstr>Retrospect</vt:lpstr>
      <vt:lpstr>Online Controlled Experiments: Lessons from Running A/B/n Tests for 12 years  Slides at http://bit.ly/KDD2015Kohavi, @RonnyK</vt:lpstr>
      <vt:lpstr>Agenda</vt:lpstr>
      <vt:lpstr>Motivation: Product Development</vt:lpstr>
      <vt:lpstr>PowerPoint Presentation</vt:lpstr>
      <vt:lpstr>Personalized Correlated Recommendations</vt:lpstr>
      <vt:lpstr>Advantage of Controlled Experiments</vt:lpstr>
      <vt:lpstr>The First Medical Controlled Experiment</vt:lpstr>
      <vt:lpstr>The First Medical Controlled Experiment</vt:lpstr>
      <vt:lpstr>Experimentation at Scale</vt:lpstr>
      <vt:lpstr>Real Examples</vt:lpstr>
      <vt:lpstr>Example 1: MSN Home Page Search Box</vt:lpstr>
      <vt:lpstr>MSN Home Page Search Box</vt:lpstr>
      <vt:lpstr>Example 2: Bing Ads with Site Links</vt:lpstr>
      <vt:lpstr>Bing Ads with Site Links</vt:lpstr>
      <vt:lpstr>Example 3: SERP Truncation</vt:lpstr>
      <vt:lpstr>SERP Truncation</vt:lpstr>
      <vt:lpstr>Example 4: Underlining Links</vt:lpstr>
      <vt:lpstr>Example 4: Underlining Links</vt:lpstr>
      <vt:lpstr>Underlines</vt:lpstr>
      <vt:lpstr>Agenda</vt:lpstr>
      <vt:lpstr>Hard to Assess the Value of Ideas: Data Trumps Intuition</vt:lpstr>
      <vt:lpstr>Key Lesson Given the Success Rate</vt:lpstr>
      <vt:lpstr>Twyman’s Law</vt:lpstr>
      <vt:lpstr>The OEC</vt:lpstr>
      <vt:lpstr>OEC for Search</vt:lpstr>
      <vt:lpstr>Puzzle Explained</vt:lpstr>
      <vt:lpstr>Get the Stats Right</vt:lpstr>
      <vt:lpstr>Experiment on (Almost) All Users</vt:lpstr>
      <vt:lpstr>Reduce the Variance of Metrics </vt:lpstr>
      <vt:lpstr>Online is Different than Offline</vt:lpstr>
      <vt:lpstr>Online is Different than Offline (2)</vt:lpstr>
      <vt:lpstr>The Cultural Challenge</vt:lpstr>
      <vt:lpstr>Cultural Stage 1: Hubris</vt:lpstr>
      <vt:lpstr>Cultural Stage 2: Insight through Measurement and Control</vt:lpstr>
      <vt:lpstr>Cultural Stage 2: Insight through  Measurement and Control</vt:lpstr>
      <vt:lpstr>Cultural Stage 3: Semmelweis Reflex</vt:lpstr>
      <vt:lpstr>Cultural Stage 4: Fundamental Understanding</vt:lpstr>
      <vt:lpstr>Summary: Evolve the Culture</vt:lpstr>
      <vt:lpstr>Challenges (1 of 2)</vt:lpstr>
      <vt:lpstr>Challenges (2 of 2)</vt:lpstr>
      <vt:lpstr>The HiPPO</vt:lpstr>
      <vt:lpstr>Summary</vt:lpstr>
      <vt:lpstr>Extra Slides</vt:lpstr>
      <vt:lpstr>There are Never Enough Users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Ronny Kohavi (EXP)</dc:creator>
  <cp:lastModifiedBy>Ronny Kohavi</cp:lastModifiedBy>
  <cp:revision>168</cp:revision>
  <dcterms:created xsi:type="dcterms:W3CDTF">2014-02-11T00:22:00Z</dcterms:created>
  <dcterms:modified xsi:type="dcterms:W3CDTF">2015-08-10T12:37:15Z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0x010100F2DA91A6617A4D46AAF4A4B6CEA11568</vt:lpwstr>
  </property>
</Properties>
</file>