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3"/>
    <p:sldId id="283" r:id="rId5"/>
    <p:sldId id="288" r:id="rId6"/>
    <p:sldId id="258" r:id="rId7"/>
    <p:sldId id="260" r:id="rId8"/>
    <p:sldId id="281" r:id="rId9"/>
    <p:sldId id="316" r:id="rId10"/>
    <p:sldId id="315" r:id="rId11"/>
    <p:sldId id="263" r:id="rId12"/>
    <p:sldId id="317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0" r:id="rId22"/>
    <p:sldId id="265" r:id="rId23"/>
    <p:sldId id="318" r:id="rId24"/>
    <p:sldId id="274" r:id="rId25"/>
    <p:sldId id="338" r:id="rId26"/>
    <p:sldId id="286" r:id="rId27"/>
    <p:sldId id="278" r:id="rId28"/>
    <p:sldId id="275" r:id="rId29"/>
    <p:sldId id="279" r:id="rId30"/>
    <p:sldId id="284" r:id="rId31"/>
    <p:sldId id="27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ngdom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3" autoAdjust="0"/>
    <p:restoredTop sz="51263" autoAdjust="0"/>
  </p:normalViewPr>
  <p:slideViewPr>
    <p:cSldViewPr snapToGrid="0">
      <p:cViewPr varScale="1">
        <p:scale>
          <a:sx n="65" d="100"/>
          <a:sy n="65" d="100"/>
        </p:scale>
        <p:origin x="19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6" Type="http://schemas.openxmlformats.org/officeDocument/2006/relationships/commentAuthors" Target="commentAuthors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9BC61-9EAF-4080-A3FD-80DC7D9085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F2211-4153-4522-A713-0057C515F5A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People</a:t>
            </a:r>
            <a:r>
              <a:rPr lang="en-US" altLang="zh-CN" baseline="0" dirty="0" smtClean="0"/>
              <a:t> use various media for different purpose. The information on an individual site is often incomplete. When sources of complementary information are integrated, a better profile of a user can be build to improve online services such as verifying online information.</a:t>
            </a:r>
            <a:endParaRPr lang="en-US" altLang="zh-CN" baseline="0" dirty="0" smtClean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F2211-4153-4522-A713-0057C515F5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Exogenous factors are behaviors observed due to cultural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influences or the environment that the user is living in</a:t>
            </a:r>
            <a:endParaRPr lang="en-US" altLang="zh-CN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higher this value the less users had to change hands for typing.</a:t>
            </a:r>
            <a:endParaRPr lang="en-US" altLang="zh-CN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Top Row, Home Row, Bottom Row, and Number </a:t>
            </a:r>
            <a:r>
              <a:rPr lang="en-US" altLang="zh-CN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Row.Space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bar is not included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Normal typing keys are assumed to be (1.8cm) 2 (including gap between keys)</a:t>
            </a:r>
            <a:endParaRPr lang="en-US" altLang="zh-CN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altLang="zh-CN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detected language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feature is limited to European languages. Our language detector will not detect other languages. The language detector is also challenged when dealing with words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may not follow the statistical patterns of a language,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 as location names, etc. However, these issues can be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tackled from a different angle, as we discuss next.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F2211-4153-4522-A713-0057C515F5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endogenous </a:t>
            </a:r>
            <a:r>
              <a:rPr lang="en-US" altLang="zh-CN" dirty="0" smtClean="0"/>
              <a:t>[</a:t>
            </a:r>
            <a:r>
              <a:rPr lang="en-US" altLang="zh-CN" dirty="0" err="1" smtClean="0"/>
              <a:t>en'dɑːdʒənəs</a:t>
            </a:r>
            <a:r>
              <a:rPr lang="en-US" altLang="zh-CN" dirty="0" smtClean="0"/>
              <a:t>]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F2211-4153-4522-A713-0057C515F5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Individuals often select new usernames by changing their previous usernames. Some,</a:t>
            </a:r>
            <a:endParaRPr lang="en-US" altLang="zh-CN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can check if one username is the substring of the other</a:t>
            </a:r>
            <a:endParaRPr lang="en-US" altLang="zh-CN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detect non-consecutive letters that match in two strings. </a:t>
            </a:r>
            <a:endParaRPr lang="en-US" altLang="zh-CN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detail in paper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F2211-4153-4522-A713-0057C515F5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 we store the alphabet distribution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both the candidate username and prior usernames, we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compare these using different similarity measures.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F2211-4153-4522-A713-0057C515F5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simple method for gathering identities across so </a:t>
            </a:r>
            <a:r>
              <a:rPr lang="en-US" altLang="zh-CN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cial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networks is to conduct surveys and ask users to provide their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usernames across social networks. 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Another method for identifying usernames across sites is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finding users manually</a:t>
            </a:r>
            <a:endParaRPr lang="en-US" altLang="zh-CN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negative instances, we construct instances by randomly creating pairs (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altLang="zh-CN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Uj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F2211-4153-4522-A713-0057C515F5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F2211-4153-4522-A713-0057C515F5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F2211-4153-4522-A713-0057C515F5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F2211-4153-4522-A713-0057C515F5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F2211-4153-4522-A713-0057C515F5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paper proposes an alternative solution addressing the age verification problem by exploiting the nature of social media and its networks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MOBIUS,</a:t>
            </a:r>
            <a:r>
              <a:rPr lang="en-US" altLang="zh-CN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maps among identities across social media sites, which is based on behavioral patterns.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F2211-4153-4522-A713-0057C515F5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can assume that username 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known to be owned by some individual 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the candidate username whose ownership by 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would like to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verify. In other words, 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the prior information (history) provided for 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F2211-4153-4522-A713-0057C515F5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Modeling Behavior for Identifying Users across Sites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F2211-4153-4522-A713-0057C515F5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individuals select usernames, they exhibit  certain behavioral patterns. This often leads to 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 redundancy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helping learn the identification function. In MOBIUS, these redundancies can be captured in terms of data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features. Following the tradition in machine learning and data mining research, we can learn an identification function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employing a supervised learning framework that utilizes these features and prior information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F2211-4153-4522-A713-0057C515F5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Human memory also has limited capability in storing random content and often, selectively stores content that contains familiar items, known as “chunks” 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l-GR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br>
              <a:rPr lang="en-US" altLang="zh-CN" dirty="0" smtClean="0"/>
            </a:br>
            <a:br>
              <a:rPr lang="en-US" altLang="zh-CN" dirty="0" smtClean="0"/>
            </a:br>
            <a:br>
              <a:rPr lang="en-US" altLang="zh-CN" dirty="0" smtClean="0"/>
            </a:br>
            <a:br>
              <a:rPr lang="en-US" altLang="zh-CN" dirty="0" smtClean="0"/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F2211-4153-4522-A713-0057C515F5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1. </a:t>
            </a:r>
            <a:r>
              <a:rPr lang="en-US" altLang="zh-CN" b="1" dirty="0" smtClean="0"/>
              <a:t>(Candidate) Username Features</a:t>
            </a:r>
            <a:r>
              <a:rPr lang="en-US" altLang="zh-CN" dirty="0" smtClean="0"/>
              <a:t>: these features</a:t>
            </a:r>
            <a:br>
              <a:rPr lang="en-US" altLang="zh-CN" dirty="0" smtClean="0"/>
            </a:br>
            <a:r>
              <a:rPr lang="en-US" altLang="zh-CN" dirty="0" smtClean="0"/>
              <a:t>are extracted directly from the candidate username </a:t>
            </a:r>
            <a:r>
              <a:rPr lang="en-US" altLang="zh-CN" i="1" dirty="0" smtClean="0"/>
              <a:t>c</a:t>
            </a:r>
            <a:r>
              <a:rPr lang="en-US" altLang="zh-CN" dirty="0" smtClean="0"/>
              <a:t>,</a:t>
            </a:r>
            <a:br>
              <a:rPr lang="en-US" altLang="zh-CN" dirty="0" smtClean="0"/>
            </a:br>
            <a:r>
              <a:rPr lang="en-US" altLang="zh-CN" dirty="0" smtClean="0"/>
              <a:t>e.g., its length,</a:t>
            </a:r>
            <a:br>
              <a:rPr lang="en-US" altLang="zh-CN" dirty="0" smtClean="0"/>
            </a:br>
            <a:r>
              <a:rPr lang="en-US" altLang="zh-CN" dirty="0" smtClean="0"/>
              <a:t>2. </a:t>
            </a:r>
            <a:r>
              <a:rPr lang="en-US" altLang="zh-CN" b="1" dirty="0" smtClean="0"/>
              <a:t>Prior-Usernames Features</a:t>
            </a:r>
            <a:r>
              <a:rPr lang="en-US" altLang="zh-CN" dirty="0" smtClean="0"/>
              <a:t>: these features describe</a:t>
            </a:r>
            <a:br>
              <a:rPr lang="en-US" altLang="zh-CN" dirty="0" smtClean="0"/>
            </a:br>
            <a:r>
              <a:rPr lang="en-US" altLang="zh-CN" dirty="0" smtClean="0"/>
              <a:t>the set of prior usernames of an individual, e.g., the</a:t>
            </a:r>
            <a:br>
              <a:rPr lang="en-US" altLang="zh-CN" dirty="0" smtClean="0"/>
            </a:br>
            <a:r>
              <a:rPr lang="en-US" altLang="zh-CN" dirty="0" smtClean="0"/>
              <a:t>number of observed prior usernames, and</a:t>
            </a:r>
            <a:br>
              <a:rPr lang="en-US" altLang="zh-CN" dirty="0" smtClean="0"/>
            </a:br>
            <a:r>
              <a:rPr lang="en-US" altLang="zh-CN" dirty="0" smtClean="0"/>
              <a:t>3. </a:t>
            </a:r>
            <a:r>
              <a:rPr lang="en-US" altLang="zh-CN" b="1" dirty="0" err="1" smtClean="0"/>
              <a:t>Username</a:t>
            </a:r>
            <a:r>
              <a:rPr lang="en-US" altLang="zh-CN" i="1" dirty="0" err="1" smtClean="0"/>
              <a:t>↔</a:t>
            </a:r>
            <a:r>
              <a:rPr lang="en-US" altLang="zh-CN" b="1" dirty="0" err="1" smtClean="0"/>
              <a:t>Prior-Usernames</a:t>
            </a:r>
            <a:r>
              <a:rPr lang="en-US" altLang="zh-CN" b="1" dirty="0" smtClean="0"/>
              <a:t> Features</a:t>
            </a:r>
            <a:r>
              <a:rPr lang="en-US" altLang="zh-CN" dirty="0" smtClean="0"/>
              <a:t>: these features describe the relation between the candidate username and prior usernames, e.g., their similarity.</a:t>
            </a:r>
            <a:br>
              <a:rPr lang="en-US" altLang="zh-CN" dirty="0" smtClean="0"/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F2211-4153-4522-A713-0057C515F5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general, as humans, we have 1) 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limited time and memory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2) 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limited knowledge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Both create biases that can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affect our username selection behavior.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F2211-4153-4522-A713-0057C515F5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2055" y="1232535"/>
            <a:ext cx="8421370" cy="1646555"/>
          </a:xfrm>
        </p:spPr>
        <p:txBody>
          <a:bodyPr/>
          <a:lstStyle/>
          <a:p>
            <a:pPr algn="l"/>
            <a:r>
              <a:rPr lang="en-US" altLang="zh-CN" sz="4000" dirty="0" smtClean="0"/>
              <a:t>Connecting Users across Social Media Sites: A Behavioral-Modeling Approach</a:t>
            </a:r>
            <a:endParaRPr lang="en-US" altLang="zh-CN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Weizhi Huang</a:t>
            </a:r>
            <a:endParaRPr lang="en-US" altLang="zh-CN" dirty="0" smtClean="0"/>
          </a:p>
          <a:p>
            <a:r>
              <a:rPr lang="en-US" altLang="zh-CN" dirty="0"/>
              <a:t>2015.11.19  </a:t>
            </a:r>
            <a:endParaRPr lang="en-US" altLang="zh-CN" dirty="0"/>
          </a:p>
        </p:txBody>
      </p:sp>
      <p:sp>
        <p:nvSpPr>
          <p:cNvPr id="4" name="文本框 3"/>
          <p:cNvSpPr txBox="1"/>
          <p:nvPr/>
        </p:nvSpPr>
        <p:spPr>
          <a:xfrm>
            <a:off x="1021080" y="4067175"/>
            <a:ext cx="388620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Reza Zafarani,Han Liu  </a:t>
            </a:r>
            <a:endParaRPr lang="en-US" altLang="zh-CN"/>
          </a:p>
          <a:p>
            <a:r>
              <a:rPr lang="en-US" altLang="zh-CN"/>
              <a:t>KDD’13,Chicago,USA</a:t>
            </a:r>
            <a:endParaRPr lang="en-US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Behavioral patterns and feature construction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55562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Behavioral patterns</a:t>
            </a:r>
            <a:endParaRPr lang="en-US" altLang="zh-CN" dirty="0" smtClean="0"/>
          </a:p>
          <a:p>
            <a:pPr lvl="1"/>
            <a:r>
              <a:rPr lang="en-US" altLang="zh-CN" dirty="0"/>
              <a:t>Patterns due to Human Limitations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Exogenous Factors</a:t>
            </a:r>
            <a:endParaRPr lang="en-US" altLang="zh-CN" dirty="0" smtClean="0"/>
          </a:p>
          <a:p>
            <a:pPr lvl="1"/>
            <a:r>
              <a:rPr lang="en-US" altLang="zh-CN" dirty="0"/>
              <a:t>Endogenous Factors</a:t>
            </a:r>
            <a:endParaRPr lang="en-US" altLang="zh-CN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486834" y="3860485"/>
            <a:ext cx="8596668" cy="1555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dirty="0" smtClean="0"/>
              <a:t>Features </a:t>
            </a:r>
            <a:endParaRPr lang="en-US" altLang="zh-CN" dirty="0" smtClean="0"/>
          </a:p>
          <a:p>
            <a:pPr lvl="1"/>
            <a:r>
              <a:rPr lang="en-US" altLang="zh-CN" dirty="0"/>
              <a:t>(Candidate) Username Features,e.g., username length</a:t>
            </a:r>
            <a:endParaRPr lang="en-US" altLang="zh-CN" dirty="0"/>
          </a:p>
          <a:p>
            <a:pPr lvl="1"/>
            <a:r>
              <a:rPr lang="en-US" altLang="zh-CN" dirty="0"/>
              <a:t>Prior-Usernames Features,e.g.,the number of observed prior usernames </a:t>
            </a:r>
            <a:endParaRPr lang="en-US" altLang="zh-CN" dirty="0" smtClean="0"/>
          </a:p>
          <a:p>
            <a:pPr lvl="1" algn="l"/>
            <a:r>
              <a:rPr lang="en-US" altLang="zh-CN" dirty="0"/>
              <a:t>Username</a:t>
            </a:r>
            <a:r>
              <a:rPr lang="en-US" altLang="zh-CN" dirty="0">
                <a:sym typeface="+mn-ea"/>
              </a:rPr>
              <a:t>↔Prior-Usernames Features,e.g.,similarity</a:t>
            </a:r>
            <a:endParaRPr lang="en-US" altLang="zh-C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/>
              <a:t>Patterns due to Human Limitations</a:t>
            </a:r>
            <a:br>
              <a:rPr lang="en-US" altLang="zh-CN" dirty="0"/>
            </a:b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3328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Limited time and memory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59% of individuals prefer to use the same usernames repeatedly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Users commonly have a limited set of potential usernames from which they select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Users often prefer not to create new usernames</a:t>
            </a:r>
            <a:endParaRPr lang="en-US" altLang="zh-CN" dirty="0" smtClean="0"/>
          </a:p>
          <a:p>
            <a:pPr lvl="2"/>
            <a:r>
              <a:rPr lang="en-US" altLang="zh-CN" dirty="0"/>
              <a:t>approximated by the number </a:t>
            </a:r>
            <a:r>
              <a:rPr lang="en-US" altLang="zh-CN" dirty="0" smtClean="0"/>
              <a:t>of unique </a:t>
            </a:r>
            <a:r>
              <a:rPr lang="en-US" altLang="zh-CN" dirty="0"/>
              <a:t>usernames (</a:t>
            </a:r>
            <a:r>
              <a:rPr lang="en-US" altLang="zh-CN" i="1" dirty="0" err="1"/>
              <a:t>uniq</a:t>
            </a:r>
            <a:r>
              <a:rPr lang="en-US" altLang="zh-CN" dirty="0"/>
              <a:t>(</a:t>
            </a:r>
            <a:r>
              <a:rPr lang="en-US" altLang="zh-CN" i="1" dirty="0"/>
              <a:t>U</a:t>
            </a:r>
            <a:r>
              <a:rPr lang="en-US" altLang="zh-CN" dirty="0"/>
              <a:t>)) among prior usernames </a:t>
            </a:r>
            <a:r>
              <a:rPr lang="en-US" altLang="zh-CN" i="1" dirty="0" smtClean="0"/>
              <a:t>U</a:t>
            </a:r>
            <a:endParaRPr lang="en-US" altLang="zh-CN" i="1" dirty="0" smtClean="0"/>
          </a:p>
          <a:p>
            <a:pPr lvl="2"/>
            <a:r>
              <a:rPr lang="en-US" altLang="zh-CN" i="1" dirty="0"/>
              <a:t>uniqueness </a:t>
            </a:r>
            <a:r>
              <a:rPr lang="en-US" altLang="zh-CN" dirty="0"/>
              <a:t>= </a:t>
            </a:r>
            <a:r>
              <a:rPr lang="en-US" altLang="zh-CN" i="1" dirty="0"/>
              <a:t>| </a:t>
            </a:r>
            <a:r>
              <a:rPr lang="en-US" altLang="zh-CN" i="1" dirty="0" err="1"/>
              <a:t>uniq</a:t>
            </a:r>
            <a:r>
              <a:rPr lang="en-US" altLang="zh-CN" dirty="0"/>
              <a:t>(</a:t>
            </a:r>
            <a:r>
              <a:rPr lang="en-US" altLang="zh-CN" i="1" dirty="0"/>
              <a:t>U</a:t>
            </a:r>
            <a:r>
              <a:rPr lang="en-US" altLang="zh-CN" dirty="0" smtClean="0"/>
              <a:t>)</a:t>
            </a:r>
            <a:r>
              <a:rPr lang="en-US" altLang="zh-CN" i="1" dirty="0" smtClean="0"/>
              <a:t>|/</a:t>
            </a:r>
            <a:r>
              <a:rPr lang="en-US" altLang="zh-CN" i="1" dirty="0"/>
              <a:t>| U</a:t>
            </a:r>
            <a:r>
              <a:rPr lang="en-US" altLang="zh-CN" i="1" dirty="0" smtClean="0"/>
              <a:t>|</a:t>
            </a:r>
            <a:endParaRPr lang="en-US" altLang="zh-CN" dirty="0" smtClean="0"/>
          </a:p>
          <a:p>
            <a:r>
              <a:rPr lang="en-US" altLang="zh-CN" dirty="0" smtClean="0"/>
              <a:t>Limited knowledge</a:t>
            </a:r>
            <a:endParaRPr lang="en-US" altLang="zh-CN" dirty="0" smtClean="0"/>
          </a:p>
          <a:p>
            <a:pPr lvl="1"/>
            <a:r>
              <a:rPr lang="en-US" altLang="zh-CN" b="1" dirty="0" smtClean="0"/>
              <a:t>Limited Vocabulary: </a:t>
            </a:r>
            <a:r>
              <a:rPr lang="en-US" altLang="zh-CN" dirty="0" smtClean="0"/>
              <a:t>Our vocabulary </a:t>
            </a:r>
            <a:r>
              <a:rPr lang="en-US" altLang="zh-CN" dirty="0"/>
              <a:t>is limited in </a:t>
            </a:r>
            <a:r>
              <a:rPr lang="en-US" altLang="zh-CN" dirty="0" smtClean="0"/>
              <a:t>any language</a:t>
            </a:r>
            <a:endParaRPr lang="en-US" altLang="zh-CN" dirty="0" smtClean="0"/>
          </a:p>
          <a:p>
            <a:pPr lvl="1"/>
            <a:r>
              <a:rPr lang="en-US" altLang="zh-CN" b="1" dirty="0" smtClean="0"/>
              <a:t>Limited Alphabet: </a:t>
            </a:r>
            <a:r>
              <a:rPr lang="en-US" altLang="zh-CN" dirty="0" smtClean="0"/>
              <a:t>alphabet </a:t>
            </a:r>
            <a:r>
              <a:rPr lang="en-US" altLang="zh-CN" dirty="0"/>
              <a:t>letters used in the usernames </a:t>
            </a:r>
            <a:r>
              <a:rPr lang="en-US" altLang="zh-CN" dirty="0" smtClean="0"/>
              <a:t>are highly </a:t>
            </a:r>
            <a:r>
              <a:rPr lang="en-US" altLang="zh-CN" dirty="0"/>
              <a:t>dependent on language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pPr lvl="2"/>
            <a:r>
              <a:rPr lang="en-US" altLang="zh-CN" dirty="0"/>
              <a:t>no Arabic </a:t>
            </a:r>
            <a:r>
              <a:rPr lang="en-US" altLang="zh-CN" dirty="0" smtClean="0"/>
              <a:t>word transcribed </a:t>
            </a:r>
            <a:r>
              <a:rPr lang="en-US" altLang="zh-CN" dirty="0"/>
              <a:t>in English contains the letter </a:t>
            </a:r>
            <a:r>
              <a:rPr lang="en-US" altLang="zh-CN" i="1" dirty="0" smtClean="0"/>
              <a:t>x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Exogenous Factors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68457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Typing Patterns</a:t>
            </a:r>
            <a:endParaRPr lang="en-US" altLang="zh-CN" dirty="0" smtClean="0"/>
          </a:p>
          <a:p>
            <a:pPr lvl="1"/>
            <a:r>
              <a:rPr lang="en-US" altLang="zh-CN" dirty="0"/>
              <a:t>layout of the keyboard significantly impacts how random usernames are </a:t>
            </a:r>
            <a:r>
              <a:rPr lang="en-US" altLang="zh-CN" dirty="0" smtClean="0"/>
              <a:t>selected</a:t>
            </a:r>
            <a:endParaRPr lang="en-US" altLang="zh-CN" dirty="0" smtClean="0"/>
          </a:p>
          <a:p>
            <a:pPr lvl="2"/>
            <a:r>
              <a:rPr lang="en-US" altLang="zh-CN" dirty="0"/>
              <a:t>e.g., </a:t>
            </a:r>
            <a:r>
              <a:rPr lang="en-US" altLang="zh-CN" dirty="0" smtClean="0"/>
              <a:t>qwer1234 and </a:t>
            </a:r>
            <a:r>
              <a:rPr lang="en-US" altLang="zh-CN" dirty="0" err="1"/>
              <a:t>aoeusnth</a:t>
            </a:r>
            <a:r>
              <a:rPr lang="en-US" altLang="zh-CN" dirty="0"/>
              <a:t> are two well-known </a:t>
            </a:r>
            <a:r>
              <a:rPr lang="en-US" altLang="zh-CN" dirty="0" smtClean="0"/>
              <a:t>passwords</a:t>
            </a:r>
            <a:endParaRPr lang="en-US" altLang="zh-CN" dirty="0" smtClean="0"/>
          </a:p>
          <a:p>
            <a:r>
              <a:rPr lang="en-US" altLang="zh-CN" dirty="0" smtClean="0"/>
              <a:t>Construct </a:t>
            </a:r>
            <a:r>
              <a:rPr lang="en-US" altLang="zh-CN" dirty="0"/>
              <a:t>15 features for each keyboard layout</a:t>
            </a:r>
            <a:endParaRPr lang="en-US" altLang="zh-CN" dirty="0"/>
          </a:p>
          <a:p>
            <a:pPr lvl="1"/>
            <a:r>
              <a:rPr lang="en-US" altLang="zh-CN" dirty="0" smtClean="0"/>
              <a:t>(</a:t>
            </a:r>
            <a:r>
              <a:rPr lang="en-US" altLang="zh-CN" dirty="0"/>
              <a:t>1 feature) The percentage of keys typed using </a:t>
            </a:r>
            <a:r>
              <a:rPr lang="en-US" altLang="zh-CN" dirty="0" smtClean="0"/>
              <a:t>the </a:t>
            </a:r>
            <a:r>
              <a:rPr lang="en-US" altLang="zh-CN" i="1" dirty="0" smtClean="0"/>
              <a:t>same </a:t>
            </a:r>
            <a:r>
              <a:rPr lang="en-US" altLang="zh-CN" i="1" dirty="0"/>
              <a:t>hand </a:t>
            </a:r>
            <a:r>
              <a:rPr lang="en-US" altLang="zh-CN" dirty="0"/>
              <a:t>used for the previous </a:t>
            </a:r>
            <a:r>
              <a:rPr lang="en-US" altLang="zh-CN" dirty="0" smtClean="0"/>
              <a:t>key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(</a:t>
            </a:r>
            <a:r>
              <a:rPr lang="en-US" altLang="zh-CN" dirty="0"/>
              <a:t>1 feature) Percentage of keys typed using the </a:t>
            </a:r>
            <a:r>
              <a:rPr lang="en-US" altLang="zh-CN" i="1" dirty="0" smtClean="0"/>
              <a:t>same finger </a:t>
            </a:r>
            <a:r>
              <a:rPr lang="en-US" altLang="zh-CN" dirty="0"/>
              <a:t>used for the previous key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lvl="1"/>
            <a:r>
              <a:rPr lang="en-US" altLang="zh-CN" dirty="0" smtClean="0"/>
              <a:t>(8 </a:t>
            </a:r>
            <a:r>
              <a:rPr lang="en-US" altLang="zh-CN" dirty="0"/>
              <a:t>features) The percentage of keys typed using </a:t>
            </a:r>
            <a:r>
              <a:rPr lang="en-US" altLang="zh-CN" dirty="0" smtClean="0"/>
              <a:t>each finger</a:t>
            </a:r>
            <a:r>
              <a:rPr lang="en-US" altLang="zh-CN" dirty="0"/>
              <a:t>. Thumbs are not included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lvl="1"/>
            <a:r>
              <a:rPr lang="en-US" altLang="zh-CN" dirty="0" smtClean="0"/>
              <a:t>...</a:t>
            </a:r>
            <a:endParaRPr lang="en-US" altLang="zh-CN" dirty="0" smtClean="0"/>
          </a:p>
          <a:p>
            <a:r>
              <a:rPr lang="en-US" altLang="zh-CN" dirty="0" smtClean="0"/>
              <a:t>Language Patterns</a:t>
            </a:r>
            <a:endParaRPr lang="en-US" altLang="zh-CN" dirty="0" smtClean="0"/>
          </a:p>
          <a:p>
            <a:pPr lvl="1"/>
            <a:r>
              <a:rPr lang="en-US" altLang="zh-CN" dirty="0"/>
              <a:t>Users often use the same or </a:t>
            </a:r>
            <a:r>
              <a:rPr lang="en-US" altLang="zh-CN" dirty="0" smtClean="0"/>
              <a:t>the same </a:t>
            </a:r>
            <a:r>
              <a:rPr lang="en-US" altLang="zh-CN" dirty="0"/>
              <a:t>set of languages when selecting usernames.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n-gram </a:t>
            </a:r>
            <a:r>
              <a:rPr lang="en-US" altLang="zh-CN" dirty="0"/>
              <a:t>statistical language detector </a:t>
            </a:r>
            <a:r>
              <a:rPr lang="en-US" altLang="zh-CN" dirty="0" smtClean="0"/>
              <a:t>over the </a:t>
            </a:r>
            <a:r>
              <a:rPr lang="en-US" altLang="zh-CN" dirty="0"/>
              <a:t>European Parliament Proceedings Parallel Corpus </a:t>
            </a:r>
            <a:r>
              <a:rPr lang="en-US" altLang="zh-CN" dirty="0" smtClean="0"/>
              <a:t>3,which </a:t>
            </a:r>
            <a:r>
              <a:rPr lang="en-US" altLang="zh-CN" dirty="0"/>
              <a:t>consists of text in 21 European </a:t>
            </a:r>
            <a:r>
              <a:rPr lang="en-US" altLang="zh-CN" dirty="0" smtClean="0"/>
              <a:t>languages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Endogenous Factors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Endogenous factors play a major role when individuals select usernames.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Personal attributes </a:t>
            </a:r>
            <a:r>
              <a:rPr lang="en-US" altLang="zh-CN" dirty="0"/>
              <a:t>(name, age, gender, roles and positions, etc</a:t>
            </a:r>
            <a:r>
              <a:rPr lang="en-US" altLang="zh-CN" dirty="0" smtClean="0"/>
              <a:t>.)</a:t>
            </a:r>
            <a:endParaRPr lang="en-US" altLang="zh-CN" dirty="0" smtClean="0"/>
          </a:p>
          <a:p>
            <a:pPr lvl="1"/>
            <a:r>
              <a:rPr lang="en-US" altLang="zh-CN" dirty="0"/>
              <a:t>characteristics, e.g., a female selecting username fungirl09, a father selecting </a:t>
            </a:r>
            <a:r>
              <a:rPr lang="en-US" altLang="zh-CN" dirty="0" err="1"/>
              <a:t>geekdad</a:t>
            </a:r>
            <a:r>
              <a:rPr lang="en-US" altLang="zh-CN" dirty="0"/>
              <a:t>, or a PlayStation 3 </a:t>
            </a:r>
            <a:r>
              <a:rPr lang="en-US" altLang="zh-CN" dirty="0" smtClean="0"/>
              <a:t>fan selecting </a:t>
            </a:r>
            <a:r>
              <a:rPr lang="en-US" altLang="zh-CN" dirty="0"/>
              <a:t>PS3lover2009. </a:t>
            </a:r>
            <a:endParaRPr lang="en-US" altLang="zh-CN" dirty="0" smtClean="0"/>
          </a:p>
          <a:p>
            <a:pPr lvl="1"/>
            <a:r>
              <a:rPr lang="en-US" altLang="zh-CN" dirty="0"/>
              <a:t>habits, </a:t>
            </a:r>
            <a:r>
              <a:rPr lang="en-US" altLang="zh-CN" dirty="0" smtClean="0"/>
              <a:t>such as </a:t>
            </a:r>
            <a:r>
              <a:rPr lang="en-US" altLang="zh-CN" dirty="0"/>
              <a:t>abbreviating usernames or adding prefixes/suffixes</a:t>
            </a:r>
            <a:r>
              <a:rPr lang="en-US" altLang="zh-CN" dirty="0" smtClean="0"/>
              <a:t>.</a:t>
            </a: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Personal Attributes and Personality Traits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Personal Information</a:t>
            </a:r>
            <a:endParaRPr lang="en-US" altLang="zh-CN" dirty="0" smtClean="0"/>
          </a:p>
          <a:p>
            <a:pPr lvl="1"/>
            <a:r>
              <a:rPr lang="en-US" altLang="zh-CN" dirty="0"/>
              <a:t>language detection model is incapable of detecting several languages, as</a:t>
            </a:r>
            <a:br>
              <a:rPr lang="en-US" altLang="zh-CN" dirty="0"/>
            </a:br>
            <a:r>
              <a:rPr lang="en-US" altLang="zh-CN" dirty="0"/>
              <a:t>well as specific names, such as locations, or others that </a:t>
            </a:r>
            <a:r>
              <a:rPr lang="en-US" altLang="zh-CN" dirty="0" smtClean="0"/>
              <a:t>are of </a:t>
            </a:r>
            <a:r>
              <a:rPr lang="en-US" altLang="zh-CN" dirty="0"/>
              <a:t>specific interest to the individual selecting the </a:t>
            </a:r>
            <a:r>
              <a:rPr lang="en-US" altLang="zh-CN" dirty="0" smtClean="0"/>
              <a:t>username</a:t>
            </a:r>
            <a:endParaRPr lang="en-US" altLang="zh-CN" dirty="0" smtClean="0"/>
          </a:p>
          <a:p>
            <a:pPr lvl="2"/>
            <a:r>
              <a:rPr lang="en-US" altLang="zh-CN" dirty="0" err="1"/>
              <a:t>Kalambo</a:t>
            </a:r>
            <a:r>
              <a:rPr lang="en-US" altLang="zh-CN" dirty="0"/>
              <a:t>, a waterfall </a:t>
            </a:r>
            <a:r>
              <a:rPr lang="en-US" altLang="zh-CN" dirty="0" smtClean="0"/>
              <a:t>in Zambia</a:t>
            </a:r>
            <a:r>
              <a:rPr lang="en-US" altLang="zh-CN" dirty="0"/>
              <a:t>, or K2 and </a:t>
            </a:r>
            <a:r>
              <a:rPr lang="en-US" altLang="zh-CN" dirty="0" err="1"/>
              <a:t>Rakaposhi</a:t>
            </a:r>
            <a:r>
              <a:rPr lang="en-US" altLang="zh-CN" dirty="0"/>
              <a:t>, both mountains in </a:t>
            </a:r>
            <a:r>
              <a:rPr lang="en-US" altLang="zh-CN" dirty="0" smtClean="0"/>
              <a:t>Pakistan</a:t>
            </a:r>
            <a:endParaRPr lang="en-US" altLang="zh-CN" dirty="0" smtClean="0"/>
          </a:p>
          <a:p>
            <a:r>
              <a:rPr lang="en-US" altLang="zh-CN" dirty="0"/>
              <a:t>patterns in these words can be captured </a:t>
            </a:r>
            <a:r>
              <a:rPr lang="en-US" altLang="zh-CN" dirty="0" smtClean="0"/>
              <a:t>by analyzing </a:t>
            </a:r>
            <a:r>
              <a:rPr lang="en-US" altLang="zh-CN" dirty="0"/>
              <a:t>the alphabet </a:t>
            </a:r>
            <a:r>
              <a:rPr lang="en-US" altLang="zh-CN" dirty="0" smtClean="0"/>
              <a:t>distribution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Kalambo</a:t>
            </a:r>
            <a:r>
              <a:rPr lang="en-US" altLang="zh-CN" dirty="0" smtClean="0"/>
              <a:t>,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‘I’ in languages such as Arabic or Tajik, if detection fails</a:t>
            </a:r>
            <a:endParaRPr lang="en-US" altLang="zh-CN" dirty="0" smtClean="0"/>
          </a:p>
          <a:p>
            <a:r>
              <a:rPr lang="en-US" altLang="zh-CN" dirty="0"/>
              <a:t>	</a:t>
            </a:r>
            <a:r>
              <a:rPr lang="en-US" altLang="zh-CN" dirty="0" smtClean="0"/>
              <a:t>Username Randomness</a:t>
            </a:r>
            <a:endParaRPr lang="en-US" altLang="zh-CN" dirty="0" smtClean="0"/>
          </a:p>
          <a:p>
            <a:pPr lvl="1"/>
            <a:r>
              <a:rPr lang="en-US" altLang="zh-CN" dirty="0"/>
              <a:t>describe individuals’ level of privacy and </a:t>
            </a:r>
            <a:r>
              <a:rPr lang="en-US" altLang="zh-CN" dirty="0" smtClean="0"/>
              <a:t>help identify them</a:t>
            </a: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Habits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72312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Username Modification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Add prefixes or suffixes</a:t>
            </a:r>
            <a:endParaRPr lang="en-US" altLang="zh-CN" dirty="0" smtClean="0"/>
          </a:p>
          <a:p>
            <a:pPr lvl="2"/>
            <a:r>
              <a:rPr lang="en-US" altLang="zh-CN" dirty="0"/>
              <a:t>e.g., </a:t>
            </a:r>
            <a:r>
              <a:rPr lang="en-US" altLang="zh-CN" dirty="0" err="1"/>
              <a:t>mark.brown</a:t>
            </a:r>
            <a:r>
              <a:rPr lang="en-US" altLang="zh-CN" dirty="0"/>
              <a:t> </a:t>
            </a:r>
            <a:r>
              <a:rPr lang="en-US" altLang="zh-CN" i="1" dirty="0"/>
              <a:t>→ </a:t>
            </a:r>
            <a:r>
              <a:rPr lang="en-US" altLang="zh-CN" dirty="0"/>
              <a:t>mark.brown2008</a:t>
            </a:r>
            <a:r>
              <a:rPr lang="en-US" altLang="zh-CN" dirty="0" smtClean="0"/>
              <a:t>,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Abbreviate there usernames</a:t>
            </a:r>
            <a:endParaRPr lang="en-US" altLang="zh-CN" dirty="0" smtClean="0"/>
          </a:p>
          <a:p>
            <a:pPr lvl="2"/>
            <a:r>
              <a:rPr lang="en-US" altLang="zh-CN" dirty="0"/>
              <a:t>e.g., </a:t>
            </a:r>
            <a:r>
              <a:rPr lang="en-US" altLang="zh-CN" dirty="0" err="1"/>
              <a:t>ivan.sears</a:t>
            </a:r>
            <a:r>
              <a:rPr lang="en-US" altLang="zh-CN" dirty="0"/>
              <a:t> </a:t>
            </a:r>
            <a:r>
              <a:rPr lang="en-US" altLang="zh-CN" i="1" dirty="0"/>
              <a:t>→ </a:t>
            </a:r>
            <a:r>
              <a:rPr lang="en-US" altLang="zh-CN" dirty="0" err="1"/>
              <a:t>isears</a:t>
            </a:r>
            <a:r>
              <a:rPr lang="en-US" altLang="zh-CN" dirty="0"/>
              <a:t>,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Change characters or add characters in between</a:t>
            </a:r>
            <a:endParaRPr lang="en-US" altLang="zh-CN" dirty="0" smtClean="0"/>
          </a:p>
          <a:p>
            <a:pPr lvl="2"/>
            <a:r>
              <a:rPr lang="en-US" altLang="zh-CN" dirty="0"/>
              <a:t>e.g., </a:t>
            </a:r>
            <a:r>
              <a:rPr lang="en-US" altLang="zh-CN" dirty="0" err="1"/>
              <a:t>beth.smith</a:t>
            </a:r>
            <a:r>
              <a:rPr lang="en-US" altLang="zh-CN" dirty="0"/>
              <a:t> </a:t>
            </a:r>
            <a:r>
              <a:rPr lang="en-US" altLang="zh-CN" i="1" dirty="0"/>
              <a:t>→ </a:t>
            </a:r>
            <a:r>
              <a:rPr lang="en-US" altLang="zh-CN" dirty="0" smtClean="0"/>
              <a:t>b3th.smith</a:t>
            </a:r>
            <a:endParaRPr lang="en-US" altLang="zh-CN" dirty="0" smtClean="0"/>
          </a:p>
          <a:p>
            <a:r>
              <a:rPr lang="en-US" altLang="zh-CN" dirty="0" smtClean="0"/>
              <a:t>Capture the modifications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detect </a:t>
            </a:r>
            <a:r>
              <a:rPr lang="en-US" altLang="zh-CN" dirty="0"/>
              <a:t>added prefixes or </a:t>
            </a:r>
            <a:r>
              <a:rPr lang="en-US" altLang="zh-CN" dirty="0" smtClean="0"/>
              <a:t>suffixes</a:t>
            </a:r>
            <a:endParaRPr lang="en-US" altLang="zh-CN" dirty="0" smtClean="0"/>
          </a:p>
          <a:p>
            <a:pPr lvl="1"/>
            <a:r>
              <a:rPr lang="en-US" altLang="zh-CN" dirty="0"/>
              <a:t>detecting abbreviations, </a:t>
            </a:r>
            <a:r>
              <a:rPr lang="en-US" altLang="zh-CN" i="1" dirty="0"/>
              <a:t>Longest Common Subsequence </a:t>
            </a:r>
            <a:endParaRPr lang="en-US" altLang="zh-CN" i="1" dirty="0" smtClean="0"/>
          </a:p>
          <a:p>
            <a:pPr lvl="1"/>
            <a:r>
              <a:rPr lang="en-US" altLang="zh-CN" dirty="0"/>
              <a:t>swapped letters and added </a:t>
            </a:r>
            <a:r>
              <a:rPr lang="en-US" altLang="zh-CN" dirty="0" smtClean="0"/>
              <a:t>letters, Edit Distance(Lev-</a:t>
            </a:r>
            <a:r>
              <a:rPr lang="en-US" altLang="zh-CN" dirty="0" err="1" smtClean="0"/>
              <a:t>enshtein</a:t>
            </a:r>
            <a:r>
              <a:rPr lang="en-US" altLang="zh-CN" dirty="0" smtClean="0"/>
              <a:t>) and Dynamic Time Warping (DTW) distance</a:t>
            </a:r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Habits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Generating Similar Usernames</a:t>
                </a:r>
              </a:p>
              <a:p>
                <a:pPr lvl="1"/>
                <a:r>
                  <a:rPr lang="en-US" altLang="zh-CN" dirty="0"/>
                  <a:t>Users tend to generate similar usernames. </a:t>
                </a:r>
                <a:endParaRPr lang="en-US" altLang="zh-CN" dirty="0" smtClean="0"/>
              </a:p>
              <a:p>
                <a:pPr lvl="2"/>
                <a:r>
                  <a:rPr lang="en-US" altLang="zh-CN" dirty="0" smtClean="0"/>
                  <a:t>Gateman, nametag</a:t>
                </a:r>
              </a:p>
              <a:p>
                <a:pPr lvl="1"/>
                <a:r>
                  <a:rPr lang="en-US" altLang="zh-CN" dirty="0" err="1" smtClean="0"/>
                  <a:t>Kullback-Liebler</a:t>
                </a:r>
                <a:r>
                  <a:rPr lang="en-US" altLang="zh-CN" dirty="0" smtClean="0"/>
                  <a:t> divergence(KL), measure distribution, and Jensen-Shannon divergence(JS) compare distribution</a:t>
                </a:r>
              </a:p>
              <a:p>
                <a:pPr lvl="2"/>
                <a:r>
                  <a:rPr lang="en-US" altLang="zh-CN" i="1" dirty="0" smtClean="0"/>
                  <a:t>JS</a:t>
                </a:r>
                <a:r>
                  <a:rPr lang="en-US" altLang="zh-CN" dirty="0" smtClean="0"/>
                  <a:t>(</a:t>
                </a:r>
                <a:r>
                  <a:rPr lang="en-US" altLang="zh-CN" i="1" dirty="0" smtClean="0"/>
                  <a:t>P</a:t>
                </a:r>
                <a:r>
                  <a:rPr lang="en-US" altLang="zh-CN" i="1" dirty="0"/>
                  <a:t>||Q</a:t>
                </a:r>
                <a:r>
                  <a:rPr lang="en-US" altLang="zh-CN" dirty="0"/>
                  <a:t>) = </a:t>
                </a:r>
                <a:r>
                  <a:rPr lang="en-US" altLang="zh-CN" dirty="0" smtClean="0"/>
                  <a:t>1/2[</a:t>
                </a:r>
                <a:r>
                  <a:rPr lang="en-US" altLang="zh-CN" i="1" dirty="0" smtClean="0"/>
                  <a:t>KL</a:t>
                </a:r>
                <a:r>
                  <a:rPr lang="en-US" altLang="zh-CN" dirty="0" smtClean="0"/>
                  <a:t>(</a:t>
                </a:r>
                <a:r>
                  <a:rPr lang="en-US" altLang="zh-CN" i="1" dirty="0" smtClean="0"/>
                  <a:t>P</a:t>
                </a:r>
                <a:r>
                  <a:rPr lang="en-US" altLang="zh-CN" i="1" dirty="0"/>
                  <a:t>||M</a:t>
                </a:r>
                <a:r>
                  <a:rPr lang="en-US" altLang="zh-CN" dirty="0"/>
                  <a:t>) + </a:t>
                </a:r>
                <a:r>
                  <a:rPr lang="en-US" altLang="zh-CN" i="1" dirty="0"/>
                  <a:t>KL</a:t>
                </a:r>
                <a:r>
                  <a:rPr lang="en-US" altLang="zh-CN" dirty="0"/>
                  <a:t>(</a:t>
                </a:r>
                <a:r>
                  <a:rPr lang="en-US" altLang="zh-CN" i="1" dirty="0"/>
                  <a:t>Q||M</a:t>
                </a:r>
                <a:r>
                  <a:rPr lang="en-US" altLang="zh-CN" dirty="0" smtClean="0"/>
                  <a:t>)]</a:t>
                </a:r>
              </a:p>
              <a:p>
                <a:pPr lvl="2"/>
                <a:r>
                  <a:rPr lang="en-US" altLang="zh-CN" dirty="0" smtClean="0"/>
                  <a:t>Where M = ½(P + Q)</a:t>
                </a:r>
              </a:p>
              <a:p>
                <a:pPr lvl="2"/>
                <a:r>
                  <a:rPr lang="en-US" altLang="zh-CN" i="1" dirty="0"/>
                  <a:t>KL</a:t>
                </a:r>
                <a:r>
                  <a:rPr lang="en-US" altLang="zh-CN" dirty="0"/>
                  <a:t>(</a:t>
                </a:r>
                <a:r>
                  <a:rPr lang="en-US" altLang="zh-CN" i="1" dirty="0"/>
                  <a:t>P||Q</a:t>
                </a:r>
                <a:r>
                  <a:rPr lang="en-US" altLang="zh-CN" dirty="0"/>
                  <a:t>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 ∙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log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𝑃𝑖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𝑄𝑖</m:t>
                            </m:r>
                          </m:den>
                        </m:f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altLang="zh-CN" dirty="0" smtClean="0"/>
              </a:p>
              <a:p>
                <a:pPr lvl="2"/>
                <a:r>
                  <a:rPr lang="en-US" altLang="zh-CN" i="1" dirty="0"/>
                  <a:t>P </a:t>
                </a:r>
                <a:r>
                  <a:rPr lang="en-US" altLang="zh-CN" dirty="0"/>
                  <a:t>and </a:t>
                </a:r>
                <a:r>
                  <a:rPr lang="en-US" altLang="zh-CN" i="1" dirty="0"/>
                  <a:t>Q </a:t>
                </a:r>
                <a:r>
                  <a:rPr lang="en-US" altLang="zh-CN" dirty="0"/>
                  <a:t>are the alphabet distributions for the candidate username and prior usernames</a:t>
                </a:r>
                <a:r>
                  <a:rPr lang="en-US" altLang="zh-CN" dirty="0" smtClean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1"/>
                <a:srcRect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Habits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Username Observation Likelihood</a:t>
                </a:r>
              </a:p>
              <a:p>
                <a:pPr lvl="1"/>
                <a:r>
                  <a:rPr lang="en-US" altLang="zh-CN" dirty="0"/>
                  <a:t>order in which users letters to create usernames depends on their prior knowledge</a:t>
                </a:r>
                <a:r>
                  <a:rPr lang="en-US" altLang="zh-CN" dirty="0" smtClean="0"/>
                  <a:t>.</a:t>
                </a:r>
              </a:p>
              <a:p>
                <a:pPr lvl="1"/>
                <a:r>
                  <a:rPr lang="en-US" altLang="zh-CN" dirty="0"/>
                  <a:t>based </a:t>
                </a:r>
                <a:r>
                  <a:rPr lang="en-US" altLang="zh-CN" dirty="0" smtClean="0"/>
                  <a:t>on how </a:t>
                </a:r>
                <a:r>
                  <a:rPr lang="en-US" altLang="zh-CN" dirty="0"/>
                  <a:t>letters come after one another in prior usernames. </a:t>
                </a:r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N-gram model</a:t>
                </a:r>
              </a:p>
              <a:p>
                <a:pPr lvl="2"/>
                <a:r>
                  <a:rPr lang="en-US" altLang="zh-CN" dirty="0" smtClean="0"/>
                  <a:t>P(u)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∏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−1)∙∙∙∙∙∙∙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e>
                    </m:nary>
                  </m:oMath>
                </a14:m>
                <a:endParaRPr lang="en-US" altLang="zh-CN" dirty="0" smtClean="0"/>
              </a:p>
              <a:p>
                <a:pPr lvl="2"/>
                <a:r>
                  <a:rPr lang="en-US" altLang="zh-CN" i="1" dirty="0"/>
                  <a:t>p</a:t>
                </a:r>
                <a:r>
                  <a:rPr lang="en-US" altLang="zh-CN" dirty="0"/>
                  <a:t>(</a:t>
                </a:r>
                <a:r>
                  <a:rPr lang="en-US" altLang="zh-CN" i="1" dirty="0" err="1"/>
                  <a:t>jon</a:t>
                </a:r>
                <a:r>
                  <a:rPr lang="en-US" altLang="zh-CN" dirty="0"/>
                  <a:t>) </a:t>
                </a:r>
                <a:r>
                  <a:rPr lang="en-US" altLang="zh-CN" i="1" dirty="0"/>
                  <a:t>≈ p</a:t>
                </a:r>
                <a:r>
                  <a:rPr lang="en-US" altLang="zh-CN" dirty="0"/>
                  <a:t>(</a:t>
                </a:r>
                <a:r>
                  <a:rPr lang="en-US" altLang="zh-CN" i="1" dirty="0"/>
                  <a:t>j</a:t>
                </a:r>
                <a:r>
                  <a:rPr lang="en-US" altLang="zh-CN" i="1" dirty="0" smtClean="0"/>
                  <a:t>|*</a:t>
                </a:r>
                <a:r>
                  <a:rPr lang="en-US" altLang="zh-CN" dirty="0" smtClean="0"/>
                  <a:t>)</a:t>
                </a:r>
                <a:r>
                  <a:rPr lang="en-US" altLang="zh-CN" i="1" dirty="0"/>
                  <a:t>p</a:t>
                </a:r>
                <a:r>
                  <a:rPr lang="en-US" altLang="zh-CN" dirty="0"/>
                  <a:t>(</a:t>
                </a:r>
                <a:r>
                  <a:rPr lang="en-US" altLang="zh-CN" i="1" dirty="0" err="1"/>
                  <a:t>o|j</a:t>
                </a:r>
                <a:r>
                  <a:rPr lang="en-US" altLang="zh-CN" dirty="0"/>
                  <a:t>)</a:t>
                </a:r>
                <a:r>
                  <a:rPr lang="en-US" altLang="zh-CN" i="1" dirty="0"/>
                  <a:t>p</a:t>
                </a:r>
                <a:r>
                  <a:rPr lang="en-US" altLang="zh-CN" dirty="0"/>
                  <a:t>(</a:t>
                </a:r>
                <a:r>
                  <a:rPr lang="en-US" altLang="zh-CN" i="1" dirty="0" err="1"/>
                  <a:t>n|o</a:t>
                </a:r>
                <a:r>
                  <a:rPr lang="en-US" altLang="zh-CN" dirty="0"/>
                  <a:t>)</a:t>
                </a:r>
                <a:r>
                  <a:rPr lang="en-US" altLang="zh-CN" i="1" dirty="0"/>
                  <a:t>p</a:t>
                </a:r>
                <a:r>
                  <a:rPr lang="en-US" altLang="zh-CN" dirty="0"/>
                  <a:t>(</a:t>
                </a:r>
                <a:r>
                  <a:rPr lang="en-US" altLang="zh-CN" i="1" dirty="0"/>
                  <a:t>•|n</a:t>
                </a:r>
                <a:r>
                  <a:rPr lang="en-US" altLang="zh-CN" dirty="0" smtClean="0"/>
                  <a:t>) </a:t>
                </a:r>
                <a:r>
                  <a:rPr lang="en-US" altLang="zh-CN" dirty="0"/>
                  <a:t>beginning </a:t>
                </a:r>
                <a:r>
                  <a:rPr lang="en-US" altLang="zh-CN" dirty="0" smtClean="0"/>
                  <a:t>and </a:t>
                </a:r>
                <a:r>
                  <a:rPr lang="en-US" altLang="zh-CN" dirty="0"/>
                  <a:t>the end of a </a:t>
                </a:r>
                <a:r>
                  <a:rPr lang="en-US" altLang="zh-CN" dirty="0" smtClean="0"/>
                  <a:t>word, </a:t>
                </a:r>
                <a:r>
                  <a:rPr lang="en-US" altLang="zh-CN" i="1" dirty="0"/>
                  <a:t>*</a:t>
                </a:r>
                <a:r>
                  <a:rPr lang="en-US" altLang="zh-CN" i="1" dirty="0" smtClean="0"/>
                  <a:t> </a:t>
                </a:r>
                <a:r>
                  <a:rPr lang="en-US" altLang="zh-CN" dirty="0"/>
                  <a:t>and </a:t>
                </a:r>
                <a:r>
                  <a:rPr lang="en-US" altLang="zh-CN" i="1" dirty="0" smtClean="0"/>
                  <a:t>•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1"/>
                <a:srcRect/>
                <a:stretch>
                  <a:fillRect l="-142" t="-942" r="-2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2293620" y="1409700"/>
            <a:ext cx="5191125" cy="344805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366010" y="5028565"/>
            <a:ext cx="54844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        Individual Behavioral Patterns</a:t>
            </a:r>
            <a:endParaRPr lang="en-US" altLang="zh-C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414" y="1215709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         </a:t>
            </a:r>
            <a:endParaRPr lang="en-US" altLang="zh-CN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Introduction</a:t>
            </a:r>
            <a:endParaRPr lang="en-US" altLang="zh-CN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MOBIUS</a:t>
            </a:r>
            <a:endParaRPr lang="en-US" altLang="zh-CN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Experiment</a:t>
            </a:r>
            <a:endParaRPr lang="en-US" altLang="zh-CN" sz="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Discussion</a:t>
            </a:r>
            <a:endParaRPr lang="en-US" altLang="zh-CN" sz="3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Conclusion</a:t>
            </a:r>
            <a:endParaRPr lang="en-US" altLang="zh-CN" sz="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670560" y="470535"/>
            <a:ext cx="438912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Content</a:t>
            </a:r>
            <a:endParaRPr lang="en-US" altLang="zh-CN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414" y="1215709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         </a:t>
            </a:r>
            <a:endParaRPr lang="en-US" altLang="zh-CN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Introduction</a:t>
            </a:r>
            <a:endParaRPr lang="en-US" altLang="zh-CN" sz="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MOBIUS</a:t>
            </a:r>
            <a:endParaRPr lang="en-US" altLang="zh-CN" sz="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Experiment</a:t>
            </a:r>
            <a:endParaRPr lang="en-US" altLang="zh-CN" sz="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Discussion</a:t>
            </a:r>
            <a:endParaRPr lang="en-US" altLang="zh-CN" sz="3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Conclusion</a:t>
            </a:r>
            <a:endParaRPr lang="en-US" altLang="zh-CN" sz="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670560" y="470535"/>
            <a:ext cx="438912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Content</a:t>
            </a:r>
            <a:endParaRPr lang="en-US" altLang="zh-CN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 preparation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Social Networking Sites: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Google+ or Facebook, list their IDs on other sites, </a:t>
            </a:r>
            <a:endParaRPr lang="en-US" altLang="zh-CN" dirty="0" smtClean="0"/>
          </a:p>
          <a:p>
            <a:r>
              <a:rPr lang="en-US" altLang="zh-CN" dirty="0" smtClean="0"/>
              <a:t>Blogging and Blog Advertisement Portals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List not only blogs, but also their profiles on other sites</a:t>
            </a:r>
            <a:endParaRPr lang="en-US" altLang="zh-CN" dirty="0" smtClean="0"/>
          </a:p>
          <a:p>
            <a:r>
              <a:rPr lang="en-US" altLang="zh-CN" dirty="0" smtClean="0"/>
              <a:t>Forums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Content Management Systems: allow users to add their usernames on social media sites to their profiles</a:t>
            </a:r>
            <a:endParaRPr lang="en-US" altLang="zh-CN" dirty="0" smtClean="0"/>
          </a:p>
          <a:p>
            <a:r>
              <a:rPr lang="en-US" altLang="zh-CN" dirty="0" smtClean="0"/>
              <a:t>100,179(</a:t>
            </a:r>
            <a:r>
              <a:rPr lang="en-US" altLang="zh-CN" i="1" dirty="0" smtClean="0"/>
              <a:t>c</a:t>
            </a:r>
            <a:r>
              <a:rPr lang="en-US" altLang="zh-CN" dirty="0" smtClean="0"/>
              <a:t>-</a:t>
            </a:r>
            <a:r>
              <a:rPr lang="en-US" altLang="zh-CN" i="1" dirty="0" smtClean="0"/>
              <a:t>U</a:t>
            </a:r>
            <a:r>
              <a:rPr lang="en-US" altLang="zh-CN" dirty="0"/>
              <a:t>) pairs are collected from 32 sites.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Learning the Identification Function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Compare MOBIUS performance to other methods</a:t>
            </a:r>
            <a:endParaRPr lang="en-US" altLang="zh-CN" dirty="0" smtClean="0"/>
          </a:p>
          <a:p>
            <a:pPr lvl="1"/>
            <a:r>
              <a:rPr lang="en-US" altLang="zh-CN" sz="1800" dirty="0"/>
              <a:t>method of Zafarani et al.[19] </a:t>
            </a:r>
            <a:endParaRPr lang="en-US" altLang="zh-CN" sz="1800" dirty="0"/>
          </a:p>
          <a:p>
            <a:pPr lvl="1"/>
            <a:r>
              <a:rPr lang="en-US" altLang="zh-CN" sz="1800" dirty="0"/>
              <a:t>method of Perito et al.[15]</a:t>
            </a:r>
            <a:endParaRPr lang="en-US" altLang="zh-CN" sz="1800" dirty="0"/>
          </a:p>
          <a:p>
            <a:pPr lvl="1"/>
            <a:r>
              <a:rPr lang="en-US" altLang="zh-CN" sz="1800" dirty="0"/>
              <a:t>baseline b1: Exact Username Match</a:t>
            </a:r>
            <a:endParaRPr lang="en-US" altLang="zh-CN" sz="1800" dirty="0"/>
          </a:p>
          <a:p>
            <a:pPr lvl="1"/>
            <a:r>
              <a:rPr lang="en-US" altLang="zh-CN" sz="1800" dirty="0"/>
              <a:t>baseline b2:Substring Matching</a:t>
            </a:r>
            <a:endParaRPr lang="en-US" altLang="zh-CN" sz="1800" dirty="0"/>
          </a:p>
          <a:p>
            <a:pPr lvl="1"/>
            <a:r>
              <a:rPr lang="en-US" altLang="zh-CN" sz="1800" dirty="0"/>
              <a:t>baseline b3: Patterns in Letters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</a:t>
            </a:r>
            <a:endParaRPr lang="zh-CN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94715" y="1930400"/>
            <a:ext cx="7161905" cy="2980952"/>
          </a:xfrm>
        </p:spPr>
      </p:pic>
      <p:sp>
        <p:nvSpPr>
          <p:cNvPr id="5" name="TextBox 4"/>
          <p:cNvSpPr txBox="1"/>
          <p:nvPr/>
        </p:nvSpPr>
        <p:spPr>
          <a:xfrm>
            <a:off x="643543" y="4911352"/>
            <a:ext cx="7913077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                  100,179 positive + 100,179 negative </a:t>
            </a:r>
            <a:r>
              <a:rPr lang="en-US" altLang="zh-CN" i="1"/>
              <a:t>≈</a:t>
            </a:r>
            <a:r>
              <a:rPr lang="en-US" altLang="zh-CN"/>
              <a:t>200,000 instances</a:t>
            </a:r>
            <a:br>
              <a:rPr lang="en-US" altLang="zh-CN"/>
            </a:br>
            <a:br>
              <a:rPr lang="en-US" altLang="zh-CN"/>
            </a:br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94995"/>
            <a:ext cx="8596668" cy="1320800"/>
          </a:xfrm>
        </p:spPr>
        <p:txBody>
          <a:bodyPr/>
          <a:lstStyle/>
          <a:p>
            <a:r>
              <a:rPr lang="en-US" altLang="zh-CN" dirty="0"/>
              <a:t>Learning Algorithm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Perform the classification task using a range of learning techniques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J48 Decision Tree Learning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Naive Bayes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Random Forest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SVM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Logistic Regression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105025" y="4216400"/>
            <a:ext cx="5085715" cy="1990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94995"/>
            <a:ext cx="8596668" cy="1320800"/>
          </a:xfrm>
        </p:spPr>
        <p:txBody>
          <a:bodyPr/>
          <a:lstStyle/>
          <a:p>
            <a:r>
              <a:rPr lang="en-US" altLang="zh-CN" dirty="0"/>
              <a:t>Feature Importance Analysis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Utilize odds-ratios(logistic regression coefficients) for importance analysis and ranking features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edit distance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longest common substring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observation likelihood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...</a:t>
            </a:r>
            <a:endParaRPr lang="en-US" altLang="zh-CN" dirty="0" smtClean="0"/>
          </a:p>
          <a:p>
            <a:r>
              <a:rPr lang="en-US" altLang="zh-CN"/>
              <a:t>Logistic regression provides an accuracy of 92.27% only with these 10 features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414" y="1215709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         </a:t>
            </a:r>
            <a:endParaRPr lang="en-US" altLang="zh-CN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Introduction</a:t>
            </a:r>
            <a:endParaRPr lang="en-US" altLang="zh-CN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MOBIUS</a:t>
            </a:r>
            <a:endParaRPr lang="en-US" altLang="zh-CN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Experiment</a:t>
            </a:r>
            <a:endParaRPr lang="en-US" altLang="zh-CN" sz="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Discussion</a:t>
            </a:r>
            <a:endParaRPr lang="en-US" altLang="zh-CN" sz="3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Conclusion</a:t>
            </a:r>
            <a:endParaRPr lang="en-US" altLang="zh-CN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670560" y="470535"/>
            <a:ext cx="438912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Content</a:t>
            </a:r>
            <a:endParaRPr lang="en-US" altLang="zh-CN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Only focus on username? Not enough. 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In real world, no enough database to support this method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Eg</a:t>
            </a:r>
            <a:r>
              <a:rPr lang="en-US" altLang="zh-CN" dirty="0" smtClean="0"/>
              <a:t>. </a:t>
            </a:r>
            <a:r>
              <a:rPr lang="en-US" altLang="zh-CN" dirty="0" err="1" smtClean="0"/>
              <a:t>Bunnymartini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litchilover</a:t>
            </a:r>
            <a:endParaRPr lang="en-US" altLang="zh-CN" dirty="0" smtClean="0"/>
          </a:p>
          <a:p>
            <a:r>
              <a:rPr lang="en-US" altLang="zh-CN" dirty="0" smtClean="0"/>
              <a:t>If we know other than username,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Search history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Interest</a:t>
            </a:r>
            <a:endParaRPr lang="en-US" altLang="zh-CN" dirty="0" smtClean="0"/>
          </a:p>
          <a:p>
            <a:pPr lvl="1"/>
            <a:r>
              <a:rPr lang="en-US" altLang="zh-CN" smtClean="0"/>
              <a:t>…</a:t>
            </a:r>
            <a:endParaRPr lang="en-US" altLang="zh-CN" smtClean="0"/>
          </a:p>
          <a:p>
            <a:pPr lvl="0"/>
            <a:r>
              <a:rPr lang="en-US" altLang="zh-CN" dirty="0" smtClean="0">
                <a:sym typeface="+mn-ea"/>
              </a:rPr>
              <a:t>User migration</a:t>
            </a:r>
            <a:endParaRPr lang="en-US" altLang="zh-CN" dirty="0"/>
          </a:p>
          <a:p>
            <a:pPr marL="457200" lvl="1" indent="0">
              <a:buNone/>
            </a:pPr>
            <a:endParaRPr lang="zh-CN" altLang="en-US" dirty="0"/>
          </a:p>
          <a:p>
            <a:pPr marL="457200" lvl="1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414" y="1215709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         </a:t>
            </a:r>
            <a:endParaRPr lang="en-US" altLang="zh-CN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Introduction</a:t>
            </a:r>
            <a:endParaRPr lang="en-US" altLang="zh-CN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MOBIUS</a:t>
            </a:r>
            <a:endParaRPr lang="en-US" altLang="zh-CN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Experiment</a:t>
            </a:r>
            <a:endParaRPr lang="en-US" altLang="zh-CN" sz="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Discussion</a:t>
            </a:r>
            <a:endParaRPr lang="en-US" altLang="zh-CN" sz="3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Conclusion</a:t>
            </a:r>
            <a:endParaRPr lang="en-US" altLang="zh-CN" sz="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670560" y="470535"/>
            <a:ext cx="438912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Content</a:t>
            </a:r>
            <a:endParaRPr lang="en-US" altLang="zh-CN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MOBIUS contains behavioral patterns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Features constructed to capture information redundancies due to these patterns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A learning framework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pPr marL="457200" lvl="1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              </a:t>
            </a:r>
            <a:endParaRPr lang="en-US" altLang="zh-CN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                   Thank you !</a:t>
            </a:r>
            <a:endParaRPr lang="en-US" altLang="zh-CN" dirty="0"/>
          </a:p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Statement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Information shared by users on social media sites provides </a:t>
            </a:r>
            <a:r>
              <a:rPr lang="en-US" altLang="zh-CN" i="1" dirty="0" smtClean="0"/>
              <a:t>a social fingerprint</a:t>
            </a:r>
            <a:r>
              <a:rPr lang="en-US" altLang="zh-CN" dirty="0" smtClean="0"/>
              <a:t> of them and can help identify users across different sites.</a:t>
            </a:r>
            <a:endParaRPr lang="en-US" altLang="zh-CN" dirty="0" smtClean="0"/>
          </a:p>
          <a:p>
            <a:r>
              <a:rPr lang="en-US" altLang="zh-CN" dirty="0"/>
              <a:t>Username</a:t>
            </a:r>
            <a:endParaRPr lang="en-US" altLang="zh-CN" dirty="0"/>
          </a:p>
          <a:p>
            <a:pPr lvl="1"/>
            <a:r>
              <a:rPr lang="en-US" altLang="zh-CN" dirty="0"/>
              <a:t>Unique on each site and can help identify individuals</a:t>
            </a:r>
            <a:endParaRPr lang="en-US" altLang="zh-CN" dirty="0"/>
          </a:p>
          <a:p>
            <a:r>
              <a:rPr lang="en-US" altLang="zh-CN" dirty="0" smtClean="0"/>
              <a:t>Two general problem</a:t>
            </a:r>
            <a:endParaRPr lang="en-US" altLang="zh-CN" dirty="0" smtClean="0"/>
          </a:p>
          <a:p>
            <a:pPr lvl="1"/>
            <a:r>
              <a:rPr lang="en-US" altLang="zh-CN" dirty="0"/>
              <a:t>Given two usernames </a:t>
            </a:r>
            <a:r>
              <a:rPr lang="en-US" altLang="zh-CN" i="1" dirty="0"/>
              <a:t>u </a:t>
            </a:r>
            <a:r>
              <a:rPr lang="en-US" altLang="zh-CN" dirty="0"/>
              <a:t>1 and </a:t>
            </a:r>
            <a:r>
              <a:rPr lang="en-US" altLang="zh-CN" i="1" dirty="0"/>
              <a:t>u </a:t>
            </a:r>
            <a:r>
              <a:rPr lang="en-US" altLang="zh-CN" dirty="0"/>
              <a:t>2, can we determine if</a:t>
            </a:r>
            <a:br>
              <a:rPr lang="en-US" altLang="zh-CN" dirty="0"/>
            </a:br>
            <a:r>
              <a:rPr lang="en-US" altLang="zh-CN" dirty="0"/>
              <a:t>they belong to the same individual</a:t>
            </a:r>
            <a:r>
              <a:rPr lang="en-US" altLang="zh-CN" dirty="0" smtClean="0"/>
              <a:t>?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Given </a:t>
            </a:r>
            <a:r>
              <a:rPr lang="en-US" altLang="zh-CN" dirty="0"/>
              <a:t>a single username </a:t>
            </a:r>
            <a:r>
              <a:rPr lang="en-US" altLang="zh-CN" i="1" dirty="0"/>
              <a:t>u </a:t>
            </a:r>
            <a:r>
              <a:rPr lang="en-US" altLang="zh-CN" dirty="0"/>
              <a:t>from individual </a:t>
            </a:r>
            <a:r>
              <a:rPr lang="en-US" altLang="zh-CN" i="1" dirty="0"/>
              <a:t>I</a:t>
            </a:r>
            <a:r>
              <a:rPr lang="en-US" altLang="zh-CN" dirty="0"/>
              <a:t>, can we</a:t>
            </a:r>
            <a:br>
              <a:rPr lang="en-US" altLang="zh-CN" dirty="0"/>
            </a:br>
            <a:r>
              <a:rPr lang="en-US" altLang="zh-CN" dirty="0"/>
              <a:t>find other usernames of </a:t>
            </a:r>
            <a:r>
              <a:rPr lang="en-US" altLang="zh-CN" i="1" dirty="0"/>
              <a:t>I</a:t>
            </a:r>
            <a:r>
              <a:rPr lang="en-US" altLang="zh-CN" dirty="0" smtClean="0"/>
              <a:t>?</a:t>
            </a:r>
            <a:br>
              <a:rPr lang="en-US" altLang="zh-CN" dirty="0"/>
            </a:br>
            <a:endParaRPr lang="en-US" altLang="zh-CN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important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Verifying ages online is important as it attempts to determine whether someone is “an 11-year-old girl or a 45-year-old man</a:t>
            </a:r>
            <a:r>
              <a:rPr lang="en-US" altLang="zh-CN" dirty="0" smtClean="0"/>
              <a:t>”. </a:t>
            </a:r>
            <a:endParaRPr lang="en-US" altLang="zh-CN" dirty="0" smtClean="0"/>
          </a:p>
          <a:p>
            <a:r>
              <a:rPr lang="en-US" altLang="zh-CN" dirty="0" smtClean="0"/>
              <a:t>“</a:t>
            </a:r>
            <a:r>
              <a:rPr lang="en-US" altLang="zh-CN" dirty="0" err="1"/>
              <a:t>Skout</a:t>
            </a:r>
            <a:r>
              <a:rPr lang="en-US" altLang="zh-CN" dirty="0"/>
              <a:t>, a </a:t>
            </a:r>
            <a:r>
              <a:rPr lang="en-US" altLang="zh-CN" dirty="0" smtClean="0"/>
              <a:t>mobile social </a:t>
            </a:r>
            <a:r>
              <a:rPr lang="en-US" altLang="zh-CN" dirty="0"/>
              <a:t>networking app, discovered that, within two </a:t>
            </a:r>
            <a:r>
              <a:rPr lang="en-US" altLang="zh-CN" dirty="0" smtClean="0"/>
              <a:t>weeks, three </a:t>
            </a:r>
            <a:r>
              <a:rPr lang="en-US" altLang="zh-CN" dirty="0"/>
              <a:t>adults had masqueraded as 13- to 17-year </a:t>
            </a:r>
            <a:r>
              <a:rPr lang="en-US" altLang="zh-CN" dirty="0" smtClean="0"/>
              <a:t>olds. three </a:t>
            </a:r>
            <a:r>
              <a:rPr lang="en-US" altLang="zh-CN" dirty="0"/>
              <a:t>separate incidents, they contacted children and, </a:t>
            </a:r>
            <a:r>
              <a:rPr lang="en-US" altLang="zh-CN" dirty="0" smtClean="0"/>
              <a:t>the police </a:t>
            </a:r>
            <a:r>
              <a:rPr lang="en-US" altLang="zh-CN" dirty="0"/>
              <a:t>say, sexually assaulted them</a:t>
            </a:r>
            <a:r>
              <a:rPr lang="en-US" altLang="zh-CN" dirty="0" smtClean="0"/>
              <a:t>.” New York Times</a:t>
            </a:r>
            <a:endParaRPr lang="en-US" altLang="zh-CN" dirty="0" smtClean="0"/>
          </a:p>
          <a:p>
            <a:pPr marL="0" indent="0">
              <a:buNone/>
            </a:pP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 1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Given two usernames </a:t>
            </a:r>
            <a:r>
              <a:rPr lang="en-US" altLang="zh-CN" i="1" dirty="0" smtClean="0"/>
              <a:t>u </a:t>
            </a:r>
            <a:r>
              <a:rPr lang="en-US" altLang="zh-CN" dirty="0" smtClean="0"/>
              <a:t>1 and </a:t>
            </a:r>
            <a:r>
              <a:rPr lang="en-US" altLang="zh-CN" i="1" dirty="0" smtClean="0"/>
              <a:t>u </a:t>
            </a:r>
            <a:r>
              <a:rPr lang="en-US" altLang="zh-CN" dirty="0" smtClean="0"/>
              <a:t>2, can we determine if they belong to the same individual?</a:t>
            </a:r>
            <a:endParaRPr lang="en-US" altLang="zh-CN" dirty="0" smtClean="0"/>
          </a:p>
          <a:p>
            <a:pPr lvl="1"/>
            <a:r>
              <a:rPr lang="en-US" altLang="zh-CN" dirty="0"/>
              <a:t>we find the set of all usernames C that are likely to belong to individual</a:t>
            </a:r>
            <a:br>
              <a:rPr lang="en-US" altLang="zh-CN" dirty="0"/>
            </a:br>
            <a:r>
              <a:rPr lang="en-US" altLang="zh-CN" dirty="0"/>
              <a:t>I. We denote set C as candidate usernames </a:t>
            </a:r>
            <a:endParaRPr lang="en-US" altLang="zh-CN" dirty="0"/>
          </a:p>
          <a:p>
            <a:pPr lvl="1"/>
            <a:r>
              <a:rPr lang="en-US" altLang="zh-CN" dirty="0"/>
              <a:t>for all candidate usernames c ∈ C, we check if c and u belong to</a:t>
            </a:r>
            <a:br>
              <a:rPr lang="en-US" altLang="zh-CN" dirty="0"/>
            </a:br>
            <a:r>
              <a:rPr lang="en-US" altLang="zh-CN" dirty="0"/>
              <a:t>the same individual.</a:t>
            </a:r>
            <a:endParaRPr lang="en-US" altLang="zh-CN" dirty="0"/>
          </a:p>
          <a:p>
            <a:r>
              <a:rPr lang="en-US" altLang="zh-CN" i="1" dirty="0" smtClean="0"/>
              <a:t>Identification function</a:t>
            </a:r>
            <a:endParaRPr lang="en-US" altLang="zh-CN" i="1" dirty="0" smtClean="0"/>
          </a:p>
          <a:p>
            <a:pPr lvl="1"/>
            <a:r>
              <a:rPr lang="en-US" altLang="zh-CN" i="1" dirty="0" smtClean="0"/>
              <a:t>f</a:t>
            </a:r>
            <a:r>
              <a:rPr lang="en-US" altLang="zh-CN" dirty="0" smtClean="0"/>
              <a:t>(</a:t>
            </a:r>
            <a:r>
              <a:rPr lang="en-US" altLang="zh-CN" i="1" dirty="0" smtClean="0"/>
              <a:t>U</a:t>
            </a:r>
            <a:r>
              <a:rPr lang="en-US" altLang="zh-CN" i="1" dirty="0"/>
              <a:t>, c</a:t>
            </a:r>
            <a:r>
              <a:rPr lang="en-US" altLang="zh-CN" dirty="0"/>
              <a:t>) = </a:t>
            </a:r>
            <a:r>
              <a:rPr lang="en-US" altLang="zh-CN" dirty="0" smtClean="0"/>
              <a:t>1 </a:t>
            </a:r>
            <a:r>
              <a:rPr lang="en-US" altLang="zh-CN" i="1" dirty="0" smtClean="0"/>
              <a:t>If c </a:t>
            </a:r>
            <a:r>
              <a:rPr lang="en-US" altLang="zh-CN" i="1" dirty="0"/>
              <a:t>and set U belong to I </a:t>
            </a:r>
            <a:r>
              <a:rPr lang="en-US" altLang="zh-CN" dirty="0" smtClean="0"/>
              <a:t>;</a:t>
            </a:r>
            <a:endParaRPr lang="en-US" altLang="zh-CN" dirty="0" smtClean="0"/>
          </a:p>
          <a:p>
            <a:pPr lvl="1"/>
            <a:r>
              <a:rPr lang="en-US" altLang="zh-CN" i="1" dirty="0"/>
              <a:t>f</a:t>
            </a:r>
            <a:r>
              <a:rPr lang="en-US" altLang="zh-CN" dirty="0"/>
              <a:t>(</a:t>
            </a:r>
            <a:r>
              <a:rPr lang="en-US" altLang="zh-CN" i="1" dirty="0"/>
              <a:t>U, c</a:t>
            </a:r>
            <a:r>
              <a:rPr lang="en-US" altLang="zh-CN" dirty="0"/>
              <a:t>) = </a:t>
            </a:r>
            <a:r>
              <a:rPr lang="en-US" altLang="zh-CN" dirty="0" smtClean="0"/>
              <a:t>0 Otherwise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;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414" y="1215709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         </a:t>
            </a:r>
            <a:endParaRPr lang="en-US" altLang="zh-CN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Introduction</a:t>
            </a:r>
            <a:endParaRPr lang="en-US" altLang="zh-CN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MOBIUS</a:t>
            </a:r>
            <a:endParaRPr lang="en-US" altLang="zh-CN" sz="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Experiment</a:t>
            </a:r>
            <a:endParaRPr lang="en-US" altLang="zh-CN" sz="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Discussion</a:t>
            </a:r>
            <a:endParaRPr lang="en-US" altLang="zh-CN" sz="3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buClr>
                <a:schemeClr val="accent1"/>
              </a:buClr>
              <a:buFont typeface="Wingdings" charset="0"/>
              <a:buChar char="p"/>
            </a:pPr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Conclusion</a:t>
            </a:r>
            <a:endParaRPr lang="en-US" altLang="zh-CN" sz="3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670560" y="470535"/>
            <a:ext cx="438912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Content</a:t>
            </a:r>
            <a:endParaRPr lang="en-US" altLang="zh-CN" sz="36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Methodology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Modeling Behavior for identifying Users across Sites (MOBIUS)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Identifies users’ unique behavioral patterns that lead to information redundancies across sites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Constructs features that exploit information redundancies due to these behavioral patterns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Employs supervised machine learning for effective user identification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7334" y="5380672"/>
            <a:ext cx="8596668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altLang="zh-CN"/>
            </a:br>
            <a:br>
              <a:rPr lang="en-US" altLang="zh-CN"/>
            </a:b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284730" y="1758315"/>
            <a:ext cx="5371465" cy="259016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035175" y="4768850"/>
            <a:ext cx="645033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MOBIUS:Modeling Behavior for Identifying Users across Sites</a:t>
            </a:r>
            <a:endParaRPr lang="en-US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Behavioral patterns and feature construction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555625"/>
          </a:xfrm>
        </p:spPr>
        <p:txBody>
          <a:bodyPr>
            <a:normAutofit/>
          </a:bodyPr>
          <a:lstStyle/>
          <a:p>
            <a:r>
              <a:rPr lang="en-US" altLang="zh-CN" dirty="0"/>
              <a:t>Individuals can avoid such </a:t>
            </a:r>
            <a:r>
              <a:rPr lang="en-US" altLang="zh-CN" i="1" dirty="0" smtClean="0"/>
              <a:t>redundancies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short-term </a:t>
            </a:r>
            <a:r>
              <a:rPr lang="en-US" altLang="zh-CN" dirty="0"/>
              <a:t>memory capacity of 7 </a:t>
            </a:r>
            <a:r>
              <a:rPr lang="en-US" altLang="zh-CN" i="1" dirty="0"/>
              <a:t>±</a:t>
            </a:r>
            <a:r>
              <a:rPr lang="en-US" altLang="zh-CN" dirty="0"/>
              <a:t>2 items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Human memory </a:t>
            </a:r>
            <a:r>
              <a:rPr lang="en-US" altLang="zh-CN" dirty="0"/>
              <a:t>thrives on </a:t>
            </a:r>
            <a:r>
              <a:rPr lang="en-US" altLang="zh-CN" dirty="0" smtClean="0"/>
              <a:t>redundancy</a:t>
            </a:r>
            <a:endParaRPr lang="en-US" altLang="zh-CN" dirty="0" smtClean="0"/>
          </a:p>
          <a:p>
            <a:pPr lvl="1"/>
            <a:r>
              <a:rPr lang="en-US" altLang="zh-CN" i="1" dirty="0" smtClean="0"/>
              <a:t>not </a:t>
            </a:r>
            <a:r>
              <a:rPr lang="en-US" altLang="zh-CN" i="1" dirty="0"/>
              <a:t>long</a:t>
            </a:r>
            <a:r>
              <a:rPr lang="en-US" altLang="zh-CN" dirty="0"/>
              <a:t>, </a:t>
            </a:r>
            <a:r>
              <a:rPr lang="en-US" altLang="zh-CN" i="1" dirty="0"/>
              <a:t>not random</a:t>
            </a:r>
            <a:r>
              <a:rPr lang="en-US" altLang="zh-CN" dirty="0"/>
              <a:t>, and have </a:t>
            </a:r>
            <a:r>
              <a:rPr lang="en-US" altLang="zh-CN" i="1" dirty="0"/>
              <a:t>abundant </a:t>
            </a:r>
            <a:r>
              <a:rPr lang="en-US" altLang="zh-CN" i="1" dirty="0" smtClean="0"/>
              <a:t>redundancy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6750</Words>
  <Application>Kingsoft Office WPP</Application>
  <PresentationFormat>Widescreen</PresentationFormat>
  <Paragraphs>264</Paragraphs>
  <Slides>29</Slides>
  <Notes>14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0" baseType="lpstr">
      <vt:lpstr>Facet</vt:lpstr>
      <vt:lpstr>Connecting Users across Social Media Sites: A Behavioral-Modeling Approach</vt:lpstr>
      <vt:lpstr>PowerPoint 演示文稿</vt:lpstr>
      <vt:lpstr>Problem Statement</vt:lpstr>
      <vt:lpstr>Why important</vt:lpstr>
      <vt:lpstr>Question 1</vt:lpstr>
      <vt:lpstr>PowerPoint 演示文稿</vt:lpstr>
      <vt:lpstr>Methodology</vt:lpstr>
      <vt:lpstr>Outline</vt:lpstr>
      <vt:lpstr>Behavioral patterns and feature construction</vt:lpstr>
      <vt:lpstr>Behavioral patterns and feature construction</vt:lpstr>
      <vt:lpstr>Patterns due to Human Limitations  </vt:lpstr>
      <vt:lpstr>Exogenous Factors</vt:lpstr>
      <vt:lpstr>Endogenous Factors</vt:lpstr>
      <vt:lpstr>Personal Attributes and Personality Traits</vt:lpstr>
      <vt:lpstr>Habits</vt:lpstr>
      <vt:lpstr>Habits</vt:lpstr>
      <vt:lpstr>Habits</vt:lpstr>
      <vt:lpstr>Summary </vt:lpstr>
      <vt:lpstr>PowerPoint 演示文稿</vt:lpstr>
      <vt:lpstr>Data preparation</vt:lpstr>
      <vt:lpstr>Learning the Identification Function</vt:lpstr>
      <vt:lpstr>Result</vt:lpstr>
      <vt:lpstr>Feature Importance Analysis</vt:lpstr>
      <vt:lpstr>Feature Importance Analysis</vt:lpstr>
      <vt:lpstr>PowerPoint 演示文稿</vt:lpstr>
      <vt:lpstr>Discussion</vt:lpstr>
      <vt:lpstr>PowerPoint 演示文稿</vt:lpstr>
      <vt:lpstr>Conclusion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Users across Social Media Sites: A Behavioral-Modeling Approach</dc:title>
  <dc:creator>Kingdom</dc:creator>
  <cp:lastModifiedBy>asuspc</cp:lastModifiedBy>
  <cp:revision>108</cp:revision>
  <dcterms:created xsi:type="dcterms:W3CDTF">2015-03-19T13:51:00Z</dcterms:created>
  <dcterms:modified xsi:type="dcterms:W3CDTF">2015-11-18T12:52:14Z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2052-10.1.0.5346</vt:lpwstr>
  </property>
</Properties>
</file>