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60" r:id="rId3"/>
    <p:sldId id="462" r:id="rId4"/>
    <p:sldId id="465" r:id="rId5"/>
    <p:sldId id="454" r:id="rId6"/>
    <p:sldId id="471" r:id="rId7"/>
    <p:sldId id="466" r:id="rId8"/>
    <p:sldId id="472" r:id="rId9"/>
    <p:sldId id="473" r:id="rId10"/>
    <p:sldId id="474" r:id="rId11"/>
    <p:sldId id="475" r:id="rId12"/>
    <p:sldId id="476" r:id="rId13"/>
    <p:sldId id="477" r:id="rId14"/>
    <p:sldId id="480" r:id="rId15"/>
    <p:sldId id="467" r:id="rId16"/>
    <p:sldId id="479" r:id="rId17"/>
    <p:sldId id="481" r:id="rId18"/>
    <p:sldId id="469" r:id="rId19"/>
    <p:sldId id="483" r:id="rId20"/>
    <p:sldId id="484" r:id="rId21"/>
    <p:sldId id="485" r:id="rId22"/>
    <p:sldId id="486" r:id="rId23"/>
    <p:sldId id="470" r:id="rId24"/>
    <p:sldId id="482" r:id="rId25"/>
    <p:sldId id="435" r:id="rId26"/>
    <p:sldId id="299" r:id="rId27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800" b="1" kern="1200">
        <a:solidFill>
          <a:srgbClr val="16388A"/>
        </a:solidFill>
        <a:latin typeface="Arial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97"/>
    <a:srgbClr val="3399FF"/>
    <a:srgbClr val="5B9BD5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1261" autoAdjust="0"/>
  </p:normalViewPr>
  <p:slideViewPr>
    <p:cSldViewPr>
      <p:cViewPr varScale="1">
        <p:scale>
          <a:sx n="86" d="100"/>
          <a:sy n="86" d="100"/>
        </p:scale>
        <p:origin x="60" y="23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E49808-BDE5-40E5-9961-39A3679EF97D}" type="datetimeFigureOut">
              <a:rPr lang="zh-CN" altLang="en-US"/>
              <a:pPr>
                <a:defRPr/>
              </a:pPr>
              <a:t>2016/4/24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CD559C-E090-4F41-AED6-F9CF1B39F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4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D5047CF-A1F3-409D-801C-150B1C0D5928}" type="datetimeFigureOut">
              <a:rPr lang="zh-CN" altLang="en-US"/>
              <a:pPr>
                <a:defRPr/>
              </a:pPr>
              <a:t>2016/4/24</a:t>
            </a:fld>
            <a:endParaRPr 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9200" y="719138"/>
            <a:ext cx="4876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31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58B38F-C56C-499F-A7D2-3E378ED2AE4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7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fld id="{1DAEBFA4-0E51-456E-86C8-B87C660ECE95}" type="slidenum">
              <a:rPr lang="zh-CN" altLang="en-US" sz="1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 sz="1200" b="0" smtClean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0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0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7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3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7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45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2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8B38F-C56C-499F-A7D2-3E378ED2AE47}" type="slidenum">
              <a:rPr lang="zh-CN" alt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675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782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342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0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8878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246184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7447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7706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676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032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7473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55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79894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18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0388" y="179388"/>
            <a:ext cx="2159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179388"/>
            <a:ext cx="6326188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61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67701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4012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84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74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4733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911251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03167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358775"/>
            <a:ext cx="2881313" cy="523875"/>
            <a:chOff x="0" y="0"/>
            <a:chExt cx="1815" cy="330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211"/>
              <a:ext cx="1815" cy="102"/>
              <a:chOff x="0" y="0"/>
              <a:chExt cx="1815" cy="102"/>
            </a:xfrm>
          </p:grpSpPr>
          <p:sp>
            <p:nvSpPr>
              <p:cNvPr id="103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1814" cy="9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16388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Ins="180000" anchor="ctr"/>
              <a:lstStyle/>
              <a:p>
                <a:pPr algn="r"/>
                <a:r>
                  <a:rPr lang="en-US" altLang="zh-CN" sz="900">
                    <a:solidFill>
                      <a:schemeClr val="bg1"/>
                    </a:solidFill>
                    <a:ea typeface="宋体" pitchFamily="2" charset="-122"/>
                  </a:rPr>
                  <a:t>Shanghai Jiao Tong University</a:t>
                </a:r>
              </a:p>
            </p:txBody>
          </p:sp>
          <p:sp>
            <p:nvSpPr>
              <p:cNvPr id="1036" name="AutoShape 14"/>
              <p:cNvSpPr>
                <a:spLocks noChangeArrowheads="1"/>
              </p:cNvSpPr>
              <p:nvPr userDrawn="1"/>
            </p:nvSpPr>
            <p:spPr bwMode="auto">
              <a:xfrm flipH="1">
                <a:off x="1747" y="0"/>
                <a:ext cx="68" cy="10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chemeClr val="tx1"/>
                  </a:solidFill>
                  <a:ea typeface="宋体" pitchFamily="2" charset="-122"/>
                </a:endParaRPr>
              </a:p>
            </p:txBody>
          </p:sp>
        </p:grpSp>
        <p:pic>
          <p:nvPicPr>
            <p:cNvPr id="1033" name="Picture 15" descr="上海交通大学校徽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0"/>
              <a:ext cx="3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上海交通大学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" y="23"/>
              <a:ext cx="74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矩形 11"/>
          <p:cNvSpPr>
            <a:spLocks noChangeArrowheads="1"/>
          </p:cNvSpPr>
          <p:nvPr/>
        </p:nvSpPr>
        <p:spPr bwMode="auto">
          <a:xfrm>
            <a:off x="7115175" y="6143625"/>
            <a:ext cx="2016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rPr>
              <a:t>School of Software</a:t>
            </a:r>
            <a:endParaRPr lang="zh-CN" altLang="en-US" sz="1600">
              <a:solidFill>
                <a:srgbClr val="00006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835150" y="574675"/>
            <a:ext cx="7197725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6388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4826000" y="179388"/>
            <a:ext cx="4318000" cy="71437"/>
          </a:xfrm>
          <a:prstGeom prst="rect">
            <a:avLst/>
          </a:prstGeom>
          <a:gradFill rotWithShape="1">
            <a:gsLst>
              <a:gs pos="0">
                <a:srgbClr val="16388A"/>
              </a:gs>
              <a:gs pos="100000">
                <a:srgbClr val="E7EBF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3" name="Picture 15" descr="xm_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6" descr="xm_5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 preferRelativeResize="0"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8"/>
          <a:stretch>
            <a:fillRect/>
          </a:stretch>
        </p:blipFill>
        <p:spPr bwMode="auto">
          <a:xfrm>
            <a:off x="50419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8"/>
          <p:cNvPicPr preferRelativeResize="0"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9" descr="DPP_0016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79388"/>
            <a:ext cx="755650" cy="503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179388"/>
            <a:ext cx="71977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"/>
          <p:cNvSpPr>
            <a:spLocks noGrp="1"/>
          </p:cNvSpPr>
          <p:nvPr>
            <p:ph type="ctrTitle" idx="4294967295"/>
          </p:nvPr>
        </p:nvSpPr>
        <p:spPr>
          <a:xfrm>
            <a:off x="0" y="2019424"/>
            <a:ext cx="9144000" cy="1625600"/>
          </a:xfrm>
        </p:spPr>
        <p:txBody>
          <a:bodyPr anchor="ctr" anchorCtr="1"/>
          <a:lstStyle/>
          <a:p>
            <a:pPr eaLnBrk="1" hangingPunct="1"/>
            <a:r>
              <a:rPr lang="en-US" altLang="zh-CN" sz="2800" b="1" dirty="0">
                <a:solidFill>
                  <a:srgbClr val="16388A"/>
                </a:solidFill>
              </a:rPr>
              <a:t>Recommendation System for Design Patterns in Software </a:t>
            </a:r>
            <a:r>
              <a:rPr lang="en-US" altLang="zh-CN" sz="2800" b="1" dirty="0" smtClean="0">
                <a:solidFill>
                  <a:srgbClr val="16388A"/>
                </a:solidFill>
              </a:rPr>
              <a:t>Development: An </a:t>
            </a:r>
            <a:r>
              <a:rPr lang="en-US" altLang="zh-CN" sz="2800" b="1" dirty="0">
                <a:solidFill>
                  <a:srgbClr val="16388A"/>
                </a:solidFill>
              </a:rPr>
              <a:t>DPR Overview</a:t>
            </a:r>
            <a:endParaRPr lang="zh-CN" altLang="zh-CN" sz="2800" b="1" dirty="0" smtClean="0">
              <a:solidFill>
                <a:srgbClr val="16388A"/>
              </a:solidFill>
            </a:endParaRPr>
          </a:p>
        </p:txBody>
      </p:sp>
      <p:sp>
        <p:nvSpPr>
          <p:cNvPr id="3077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2" name="矩形 1"/>
          <p:cNvSpPr/>
          <p:nvPr/>
        </p:nvSpPr>
        <p:spPr>
          <a:xfrm>
            <a:off x="26484" y="35538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0" i="1" dirty="0"/>
              <a:t>Proceedings of the Third International Workshop on Recommendation Systems for Software </a:t>
            </a:r>
            <a:r>
              <a:rPr lang="en-US" altLang="zh-CN" sz="1400" b="0" i="1" dirty="0" smtClean="0"/>
              <a:t>Engineering</a:t>
            </a:r>
            <a:r>
              <a:rPr lang="en-US" altLang="zh-CN" sz="1400" b="0" dirty="0" smtClean="0"/>
              <a:t>.2012</a:t>
            </a:r>
            <a:r>
              <a:rPr lang="en-US" altLang="zh-CN" sz="1400" b="0" dirty="0"/>
              <a:t>.</a:t>
            </a:r>
            <a:endParaRPr lang="en-GB" altLang="zh-CN" sz="1400" b="0" dirty="0"/>
          </a:p>
        </p:txBody>
      </p:sp>
      <p:sp>
        <p:nvSpPr>
          <p:cNvPr id="3" name="矩形 2"/>
          <p:cNvSpPr/>
          <p:nvPr/>
        </p:nvSpPr>
        <p:spPr>
          <a:xfrm>
            <a:off x="408751" y="3989022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sz="1600" b="0" dirty="0"/>
              <a:t>Francis Palma, Hadi Farzin, </a:t>
            </a:r>
            <a:endParaRPr lang="fr-FR" altLang="zh-CN" sz="1600" b="0" dirty="0" smtClean="0"/>
          </a:p>
          <a:p>
            <a:pPr algn="ctr"/>
            <a:r>
              <a:rPr lang="fr-FR" altLang="zh-CN" sz="1600" b="0" dirty="0" smtClean="0"/>
              <a:t>E´cole </a:t>
            </a:r>
            <a:r>
              <a:rPr lang="fr-FR" altLang="zh-CN" sz="1600" b="0" dirty="0"/>
              <a:t>Polytechnique de Montre´al</a:t>
            </a:r>
          </a:p>
          <a:p>
            <a:pPr algn="ctr"/>
            <a:r>
              <a:rPr lang="fr-FR" altLang="zh-CN" sz="1600" b="0" dirty="0"/>
              <a:t>Montr´eal, Canada</a:t>
            </a:r>
          </a:p>
        </p:txBody>
      </p:sp>
      <p:sp>
        <p:nvSpPr>
          <p:cNvPr id="6" name="矩形 5"/>
          <p:cNvSpPr/>
          <p:nvPr/>
        </p:nvSpPr>
        <p:spPr>
          <a:xfrm>
            <a:off x="4716016" y="3989021"/>
            <a:ext cx="373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zh-CN" sz="1600" b="0" dirty="0"/>
              <a:t>Naouel Moha</a:t>
            </a:r>
          </a:p>
          <a:p>
            <a:pPr algn="ctr"/>
            <a:r>
              <a:rPr lang="fr-FR" altLang="zh-CN" sz="1600" b="0" dirty="0"/>
              <a:t>Universit´e du Qu´ebec `a Montr´eal</a:t>
            </a:r>
          </a:p>
          <a:p>
            <a:pPr algn="ctr"/>
            <a:r>
              <a:rPr lang="fr-FR" altLang="zh-CN" sz="1600" b="0" dirty="0"/>
              <a:t>Montr´eal, Canada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000" dirty="0"/>
              <a:t>B. Refine the circumstances with sub-conditions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In this phase refine </a:t>
            </a:r>
            <a:r>
              <a:rPr lang="en-US" altLang="zh-CN" sz="2000" b="0" dirty="0">
                <a:solidFill>
                  <a:srgbClr val="304F97"/>
                </a:solidFill>
              </a:rPr>
              <a:t>each condition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into possible </a:t>
            </a:r>
            <a:r>
              <a:rPr lang="en-US" altLang="zh-CN" sz="2000" b="0" dirty="0" err="1">
                <a:solidFill>
                  <a:srgbClr val="304F97"/>
                </a:solidFill>
              </a:rPr>
              <a:t>subconditions</a:t>
            </a:r>
            <a:r>
              <a:rPr lang="en-US" altLang="zh-CN" sz="2000" b="0" dirty="0">
                <a:solidFill>
                  <a:srgbClr val="304F97"/>
                </a:solidFill>
              </a:rPr>
              <a:t>, i.e.,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from the </a:t>
            </a:r>
            <a:r>
              <a:rPr lang="en-US" altLang="zh-CN" sz="2000" b="0" dirty="0">
                <a:solidFill>
                  <a:srgbClr val="304F97"/>
                </a:solidFill>
              </a:rPr>
              <a:t>intents as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conditions to the </a:t>
            </a:r>
            <a:r>
              <a:rPr lang="en-US" altLang="zh-CN" sz="2000" b="0" dirty="0" err="1" smtClean="0">
                <a:solidFill>
                  <a:srgbClr val="304F97"/>
                </a:solidFill>
              </a:rPr>
              <a:t>applicabilities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 as sub-conditions for each pattern.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In this figure, we can see that adapter pattern had two conditions C1 and C2 and then again it has three </a:t>
            </a:r>
            <a:r>
              <a:rPr lang="en-US" altLang="zh-CN" sz="2000" b="0" dirty="0" err="1">
                <a:solidFill>
                  <a:srgbClr val="304F97"/>
                </a:solidFill>
              </a:rPr>
              <a:t>subconditions</a:t>
            </a:r>
            <a:r>
              <a:rPr lang="en-US" altLang="zh-CN" sz="2000" b="0" dirty="0">
                <a:solidFill>
                  <a:srgbClr val="304F97"/>
                </a:solidFill>
              </a:rPr>
              <a:t> SC1,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SC2 and SC3.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3524250"/>
            <a:ext cx="5638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6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000" dirty="0"/>
              <a:t>C. Formulate questions to ask designers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Tree representation of knowledge about patterns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obtained during </a:t>
            </a:r>
            <a:r>
              <a:rPr lang="en-US" altLang="zh-CN" sz="2000" b="0" dirty="0">
                <a:solidFill>
                  <a:srgbClr val="304F97"/>
                </a:solidFill>
              </a:rPr>
              <a:t>Step A and B, are the means to derive questions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to ask </a:t>
            </a:r>
            <a:r>
              <a:rPr lang="en-US" altLang="zh-CN" sz="2000" b="0" dirty="0">
                <a:solidFill>
                  <a:srgbClr val="304F97"/>
                </a:solidFill>
              </a:rPr>
              <a:t>designers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For example, for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Adapter pattern</a:t>
            </a:r>
            <a:r>
              <a:rPr lang="en-US" altLang="zh-CN" sz="2000" b="0" dirty="0">
                <a:solidFill>
                  <a:srgbClr val="304F97"/>
                </a:solidFill>
              </a:rPr>
              <a:t>, the first </a:t>
            </a:r>
            <a:r>
              <a:rPr lang="en-US" altLang="zh-CN" sz="2000" b="0" dirty="0" err="1">
                <a:solidFill>
                  <a:srgbClr val="304F97"/>
                </a:solidFill>
              </a:rPr>
              <a:t>subcondition</a:t>
            </a:r>
            <a:r>
              <a:rPr lang="en-US" altLang="zh-CN" sz="2000" b="0" dirty="0">
                <a:solidFill>
                  <a:srgbClr val="304F97"/>
                </a:solidFill>
              </a:rPr>
              <a:t> becomes ‘Do you want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to create </a:t>
            </a:r>
            <a:r>
              <a:rPr lang="en-US" altLang="zh-CN" sz="2000" b="0" dirty="0">
                <a:solidFill>
                  <a:srgbClr val="304F97"/>
                </a:solidFill>
              </a:rPr>
              <a:t>a reusable class?’ and the second </a:t>
            </a:r>
            <a:r>
              <a:rPr lang="en-US" altLang="zh-CN" sz="2000" b="0" dirty="0" err="1">
                <a:solidFill>
                  <a:srgbClr val="304F97"/>
                </a:solidFill>
              </a:rPr>
              <a:t>subcondition</a:t>
            </a:r>
            <a:r>
              <a:rPr lang="en-US" altLang="zh-CN" sz="2000" b="0" dirty="0">
                <a:solidFill>
                  <a:srgbClr val="304F97"/>
                </a:solidFill>
              </a:rPr>
              <a:t> ‘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Do you </a:t>
            </a:r>
            <a:r>
              <a:rPr lang="en-US" altLang="zh-CN" sz="2000" b="0" dirty="0">
                <a:solidFill>
                  <a:srgbClr val="304F97"/>
                </a:solidFill>
              </a:rPr>
              <a:t>need to use several existing subclasses?’. The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result of </a:t>
            </a:r>
            <a:r>
              <a:rPr lang="en-US" altLang="zh-CN" sz="2000" b="0" dirty="0">
                <a:solidFill>
                  <a:srgbClr val="304F97"/>
                </a:solidFill>
              </a:rPr>
              <a:t>this step is a set of questions formulated for each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tree generated </a:t>
            </a:r>
            <a:r>
              <a:rPr lang="en-US" altLang="zh-CN" sz="2000" b="0" dirty="0">
                <a:solidFill>
                  <a:srgbClr val="304F97"/>
                </a:solidFill>
              </a:rPr>
              <a:t>from Step B.</a:t>
            </a:r>
          </a:p>
        </p:txBody>
      </p:sp>
    </p:spTree>
    <p:extLst>
      <p:ext uri="{BB962C8B-B14F-4D97-AF65-F5344CB8AC3E}">
        <p14:creationId xmlns:p14="http://schemas.microsoft.com/office/powerpoint/2010/main" val="119962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000" dirty="0"/>
              <a:t>D. Formulate GQM Model with the defined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We build a Goal-Question-Metric (GQM)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model for the </a:t>
            </a:r>
            <a:r>
              <a:rPr lang="en-US" altLang="zh-CN" sz="2000" b="0" dirty="0">
                <a:solidFill>
                  <a:srgbClr val="304F97"/>
                </a:solidFill>
              </a:rPr>
              <a:t>interactivity.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At </a:t>
            </a:r>
            <a:r>
              <a:rPr lang="en-US" altLang="zh-CN" sz="2000" b="0" dirty="0">
                <a:solidFill>
                  <a:srgbClr val="304F97"/>
                </a:solidFill>
              </a:rPr>
              <a:t>top, we place the pattern names as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the goals</a:t>
            </a:r>
            <a:r>
              <a:rPr lang="en-US" altLang="zh-CN" sz="2000" b="0" dirty="0">
                <a:solidFill>
                  <a:srgbClr val="304F97"/>
                </a:solidFill>
              </a:rPr>
              <a:t>.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In </a:t>
            </a:r>
            <a:r>
              <a:rPr lang="en-US" altLang="zh-CN" sz="2000" b="0" dirty="0">
                <a:solidFill>
                  <a:srgbClr val="304F97"/>
                </a:solidFill>
              </a:rPr>
              <a:t>the question levels, we place 2-layered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questions, where </a:t>
            </a:r>
            <a:r>
              <a:rPr lang="en-US" altLang="zh-CN" sz="2000" b="0" dirty="0">
                <a:solidFill>
                  <a:srgbClr val="304F97"/>
                </a:solidFill>
              </a:rPr>
              <a:t>first layer represents conditions, followed by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the </a:t>
            </a:r>
            <a:r>
              <a:rPr lang="en-US" altLang="zh-CN" sz="2000" b="0" dirty="0" err="1" smtClean="0">
                <a:solidFill>
                  <a:srgbClr val="304F97"/>
                </a:solidFill>
              </a:rPr>
              <a:t>subconditions</a:t>
            </a:r>
            <a:r>
              <a:rPr lang="en-US" altLang="zh-CN" sz="2000" b="0" dirty="0">
                <a:solidFill>
                  <a:srgbClr val="304F97"/>
                </a:solidFill>
              </a:rPr>
              <a:t>.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These </a:t>
            </a:r>
            <a:r>
              <a:rPr lang="en-US" altLang="zh-CN" sz="2000" b="0" dirty="0">
                <a:solidFill>
                  <a:srgbClr val="304F97"/>
                </a:solidFill>
              </a:rPr>
              <a:t>bottom level questions will be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asked directly </a:t>
            </a:r>
            <a:r>
              <a:rPr lang="en-US" altLang="zh-CN" sz="2000" b="0" dirty="0">
                <a:solidFill>
                  <a:srgbClr val="304F97"/>
                </a:solidFill>
              </a:rPr>
              <a:t>to designers. Each of which will be responded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with ‘yes</a:t>
            </a:r>
            <a:r>
              <a:rPr lang="en-US" altLang="zh-CN" sz="2000" b="0" dirty="0">
                <a:solidFill>
                  <a:srgbClr val="304F97"/>
                </a:solidFill>
              </a:rPr>
              <a:t>’, ‘no’ or ‘do not know’, with a weight, assigned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by the </a:t>
            </a:r>
            <a:r>
              <a:rPr lang="en-US" altLang="zh-CN" sz="2000" b="0" dirty="0">
                <a:solidFill>
                  <a:srgbClr val="304F97"/>
                </a:solidFill>
              </a:rPr>
              <a:t>users.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All </a:t>
            </a:r>
            <a:r>
              <a:rPr lang="en-US" altLang="zh-CN" sz="2000" b="0" dirty="0">
                <a:solidFill>
                  <a:srgbClr val="304F97"/>
                </a:solidFill>
              </a:rPr>
              <a:t>the weights are positive integers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between 1 </a:t>
            </a:r>
            <a:r>
              <a:rPr lang="en-US" altLang="zh-CN" sz="2000" b="0" dirty="0">
                <a:solidFill>
                  <a:srgbClr val="304F97"/>
                </a:solidFill>
              </a:rPr>
              <a:t>and 9 (except 0 for ‘do not know’).</a:t>
            </a:r>
          </a:p>
        </p:txBody>
      </p:sp>
    </p:spTree>
    <p:extLst>
      <p:ext uri="{BB962C8B-B14F-4D97-AF65-F5344CB8AC3E}">
        <p14:creationId xmlns:p14="http://schemas.microsoft.com/office/powerpoint/2010/main" val="3732486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000" dirty="0" smtClean="0"/>
              <a:t>A set of candidate design patterns</a:t>
            </a: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" y="2420888"/>
            <a:ext cx="9036058" cy="273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97797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Prototype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304F97"/>
                </a:solidFill>
              </a:rPr>
              <a:t>A. The DPR Knowledge Base(KB)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We have a central KB that plays an important role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during the </a:t>
            </a:r>
            <a:r>
              <a:rPr lang="en-US" altLang="zh-CN" sz="2000" b="0" dirty="0">
                <a:solidFill>
                  <a:srgbClr val="304F97"/>
                </a:solidFill>
              </a:rPr>
              <a:t>interactive session with the designer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523232"/>
            <a:ext cx="6598383" cy="32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4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Prototype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304F97"/>
                </a:solidFill>
              </a:rPr>
              <a:t>B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 DPR Process Model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7736"/>
            <a:ext cx="6087355" cy="50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473719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Evaluation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solidFill>
                  <a:srgbClr val="304F97"/>
                </a:solidFill>
              </a:rPr>
              <a:t>Process model: </a:t>
            </a: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Secondary recommendation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873955"/>
            <a:ext cx="3816424" cy="60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2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Evaluation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>
                <a:solidFill>
                  <a:srgbClr val="304F97"/>
                </a:solidFill>
              </a:rPr>
              <a:t>A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designer-DPR interactive session: </a:t>
            </a: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RESPONSE(R</a:t>
            </a:r>
            <a:r>
              <a:rPr lang="en-US" altLang="zh-CN" sz="2000" b="0" dirty="0">
                <a:solidFill>
                  <a:srgbClr val="304F97"/>
                </a:solidFill>
              </a:rPr>
              <a:t>),</a:t>
            </a:r>
          </a:p>
          <a:p>
            <a:r>
              <a:rPr lang="en-US" altLang="zh-CN" sz="2000" b="0" dirty="0">
                <a:solidFill>
                  <a:srgbClr val="304F97"/>
                </a:solidFill>
              </a:rPr>
              <a:t>WEIGHT(W),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ADAPTER(A</a:t>
            </a:r>
            <a:r>
              <a:rPr lang="en-US" altLang="zh-CN" sz="2000" b="0" dirty="0">
                <a:solidFill>
                  <a:srgbClr val="304F97"/>
                </a:solidFill>
              </a:rPr>
              <a:t>), 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VISITOR(V</a:t>
            </a:r>
            <a:r>
              <a:rPr lang="en-US" altLang="zh-CN" sz="2000" b="0" dirty="0">
                <a:solidFill>
                  <a:srgbClr val="304F97"/>
                </a:solidFill>
              </a:rPr>
              <a:t>) &amp;</a:t>
            </a:r>
            <a:endParaRPr lang="en-US" altLang="zh-CN" sz="2000" b="0" dirty="0" smtClean="0">
              <a:solidFill>
                <a:srgbClr val="304F97"/>
              </a:solidFill>
            </a:endParaRPr>
          </a:p>
          <a:p>
            <a:r>
              <a:rPr lang="en-US" altLang="zh-CN" sz="2000" b="0" dirty="0" smtClean="0">
                <a:solidFill>
                  <a:srgbClr val="304F97"/>
                </a:solidFill>
              </a:rPr>
              <a:t>DECORATOR(D</a:t>
            </a:r>
            <a:r>
              <a:rPr lang="en-US" altLang="zh-CN" sz="2000" b="0" dirty="0">
                <a:solidFill>
                  <a:srgbClr val="304F97"/>
                </a:solidFill>
              </a:rPr>
              <a:t>)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69152"/>
            <a:ext cx="5780856" cy="47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493225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Evaluation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73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Summary of the subjective evaluation for DPR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07846"/>
            <a:ext cx="5472608" cy="31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5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Evaluation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73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/>
              <a:t>Comparison: DPR, ESSDP, </a:t>
            </a:r>
            <a:r>
              <a:rPr lang="en-US" altLang="zh-CN" sz="2000" b="0" dirty="0" err="1" smtClean="0"/>
              <a:t>ReBuilder</a:t>
            </a:r>
            <a:r>
              <a:rPr lang="en-US" altLang="zh-CN" sz="2000" b="0" dirty="0" smtClean="0"/>
              <a:t> and RS</a:t>
            </a:r>
            <a:endParaRPr lang="en-US" altLang="zh-CN" sz="2000" b="0" dirty="0" smtClean="0">
              <a:solidFill>
                <a:srgbClr val="304F9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0" y="1986577"/>
            <a:ext cx="5955572" cy="39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392336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Conclusion and future work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As our current and future work, we are trying to come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up with </a:t>
            </a:r>
            <a:r>
              <a:rPr lang="en-US" altLang="zh-CN" sz="2000" b="0" dirty="0">
                <a:solidFill>
                  <a:srgbClr val="304F97"/>
                </a:solidFill>
              </a:rPr>
              <a:t>a tool that can suggest design patterns providing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the interactivity </a:t>
            </a:r>
            <a:r>
              <a:rPr lang="en-US" altLang="zh-CN" sz="2000" b="0" dirty="0">
                <a:solidFill>
                  <a:srgbClr val="304F97"/>
                </a:solidFill>
              </a:rPr>
              <a:t>for designers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More </a:t>
            </a:r>
            <a:r>
              <a:rPr lang="en-US" altLang="zh-CN" sz="2000" b="0" dirty="0">
                <a:solidFill>
                  <a:srgbClr val="304F97"/>
                </a:solidFill>
              </a:rPr>
              <a:t>specifically, for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secondary level </a:t>
            </a:r>
            <a:r>
              <a:rPr lang="en-US" altLang="zh-CN" sz="2000" b="0" dirty="0">
                <a:solidFill>
                  <a:srgbClr val="304F97"/>
                </a:solidFill>
              </a:rPr>
              <a:t>recommendation, deployment of DPR for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re-organizing model </a:t>
            </a:r>
            <a:r>
              <a:rPr lang="en-US" altLang="zh-CN" sz="2000" b="0" dirty="0">
                <a:solidFill>
                  <a:srgbClr val="304F97"/>
                </a:solidFill>
              </a:rPr>
              <a:t>components into groups, for individual selected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pattern can </a:t>
            </a:r>
            <a:r>
              <a:rPr lang="en-US" altLang="zh-CN" sz="2000" b="0" dirty="0">
                <a:solidFill>
                  <a:srgbClr val="304F97"/>
                </a:solidFill>
              </a:rPr>
              <a:t>be a prominent solution.</a:t>
            </a:r>
          </a:p>
        </p:txBody>
      </p:sp>
    </p:spTree>
    <p:extLst>
      <p:ext uri="{BB962C8B-B14F-4D97-AF65-F5344CB8AC3E}">
        <p14:creationId xmlns:p14="http://schemas.microsoft.com/office/powerpoint/2010/main" val="71850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63938" y="2636838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/>
              <a:t>Q &amp; 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67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Jonathenzc-PC\AppData\Local\Microsoft\Windows\Temporary Internet Files\Content.IE5\3CDTXAM6\MC90043447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459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128346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Introduction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Each pattern describes a problem that occurs over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and over </a:t>
            </a:r>
            <a:r>
              <a:rPr lang="en-US" altLang="zh-CN" sz="2000" b="0" dirty="0">
                <a:solidFill>
                  <a:srgbClr val="304F97"/>
                </a:solidFill>
              </a:rPr>
              <a:t>again in software development domain and then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describes the </a:t>
            </a:r>
            <a:r>
              <a:rPr lang="en-US" altLang="zh-CN" sz="2000" b="0" dirty="0">
                <a:solidFill>
                  <a:srgbClr val="304F97"/>
                </a:solidFill>
              </a:rPr>
              <a:t>core of the solution to that problem, in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such a </a:t>
            </a:r>
            <a:r>
              <a:rPr lang="en-US" altLang="zh-CN" sz="2000" b="0" dirty="0">
                <a:solidFill>
                  <a:srgbClr val="304F97"/>
                </a:solidFill>
              </a:rPr>
              <a:t>way that we can use this solution many times,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without doing </a:t>
            </a:r>
            <a:r>
              <a:rPr lang="en-US" altLang="zh-CN" sz="2000" b="0" dirty="0">
                <a:solidFill>
                  <a:srgbClr val="304F97"/>
                </a:solidFill>
              </a:rPr>
              <a:t>it the same way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twice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Increasing number of available design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patterns should </a:t>
            </a:r>
            <a:r>
              <a:rPr lang="en-US" altLang="zh-CN" sz="2000" b="0" dirty="0">
                <a:solidFill>
                  <a:srgbClr val="304F97"/>
                </a:solidFill>
              </a:rPr>
              <a:t>lead to better quality, by proposing good solutions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to recurring </a:t>
            </a:r>
            <a:r>
              <a:rPr lang="en-US" altLang="zh-CN" sz="2000" b="0" dirty="0">
                <a:solidFill>
                  <a:srgbClr val="304F97"/>
                </a:solidFill>
              </a:rPr>
              <a:t>design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However</a:t>
            </a:r>
            <a:r>
              <a:rPr lang="en-US" altLang="zh-CN" sz="2000" b="0" dirty="0">
                <a:solidFill>
                  <a:srgbClr val="304F97"/>
                </a:solidFill>
              </a:rPr>
              <a:t>, it is difficult to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follow all </a:t>
            </a:r>
            <a:r>
              <a:rPr lang="en-US" altLang="zh-CN" sz="2000" b="0" dirty="0">
                <a:solidFill>
                  <a:srgbClr val="304F97"/>
                </a:solidFill>
              </a:rPr>
              <a:t>new patterns during development and to choose the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right patterns </a:t>
            </a:r>
            <a:r>
              <a:rPr lang="en-US" altLang="zh-CN" sz="2000" b="0" dirty="0">
                <a:solidFill>
                  <a:srgbClr val="304F97"/>
                </a:solidFill>
              </a:rPr>
              <a:t>when faced with a design problem</a:t>
            </a:r>
          </a:p>
        </p:txBody>
      </p:sp>
    </p:spTree>
    <p:extLst>
      <p:ext uri="{BB962C8B-B14F-4D97-AF65-F5344CB8AC3E}">
        <p14:creationId xmlns:p14="http://schemas.microsoft.com/office/powerpoint/2010/main" val="2819739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Introduction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Firstly</a:t>
            </a:r>
            <a:r>
              <a:rPr lang="en-US" altLang="zh-CN" sz="2000" b="0" dirty="0">
                <a:solidFill>
                  <a:srgbClr val="304F97"/>
                </a:solidFill>
              </a:rPr>
              <a:t>, recommend a design pattern for a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specific problem </a:t>
            </a:r>
            <a:r>
              <a:rPr lang="en-US" altLang="zh-CN" sz="2000" b="0" dirty="0">
                <a:solidFill>
                  <a:srgbClr val="304F97"/>
                </a:solidFill>
              </a:rPr>
              <a:t>context (primary-level)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Secondly</a:t>
            </a:r>
            <a:r>
              <a:rPr lang="en-US" altLang="zh-CN" sz="2000" b="0" dirty="0">
                <a:solidFill>
                  <a:srgbClr val="304F97"/>
                </a:solidFill>
              </a:rPr>
              <a:t>,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recommend one </a:t>
            </a:r>
            <a:r>
              <a:rPr lang="en-US" altLang="zh-CN" sz="2000" b="0" dirty="0">
                <a:solidFill>
                  <a:srgbClr val="304F97"/>
                </a:solidFill>
              </a:rPr>
              <a:t>(or more) design pattern(s) suitable for a system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with initial </a:t>
            </a:r>
            <a:r>
              <a:rPr lang="en-US" altLang="zh-CN" sz="2000" b="0" dirty="0">
                <a:solidFill>
                  <a:srgbClr val="304F97"/>
                </a:solidFill>
              </a:rPr>
              <a:t>models already created by the designer (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secondary level</a:t>
            </a:r>
            <a:r>
              <a:rPr lang="en-US" altLang="zh-CN" sz="2000" b="0" dirty="0">
                <a:solidFill>
                  <a:srgbClr val="304F97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53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269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3200" dirty="0"/>
              <a:t> Outline</a:t>
            </a:r>
            <a:endParaRPr lang="zh-CN" altLang="en-US" sz="3200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914400" y="1420813"/>
            <a:ext cx="8229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304F97"/>
                </a:solidFill>
              </a:rPr>
              <a:t>Introduction</a:t>
            </a:r>
            <a:endParaRPr lang="en-US" altLang="zh-CN" sz="2200" b="0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>
                <a:solidFill>
                  <a:srgbClr val="FF0000"/>
                </a:solidFill>
              </a:rPr>
              <a:t>The Methodology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Prototype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Evaluation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200" b="0" dirty="0" smtClean="0"/>
              <a:t>Conclusion and Future Work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2200" b="0" dirty="0" smtClean="0"/>
          </a:p>
          <a:p>
            <a:pPr marL="0" indent="0" eaLnBrk="1" hangingPunct="1">
              <a:lnSpc>
                <a:spcPct val="150000"/>
              </a:lnSpc>
            </a:pPr>
            <a:endParaRPr lang="en-US" altLang="zh-CN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4217861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Methodology</a:t>
            </a:r>
            <a:endParaRPr lang="en-US" altLang="zh-CN" sz="2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Methodology for Design Pattern Recommender(DPR) is a selection type of expert system and hence a ranking based selection approach for DPR is chosen</a:t>
            </a: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 smtClean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DPR is aimed to help designers to find or decide which pattern to use for a particular design problem</a:t>
            </a:r>
            <a:endParaRPr lang="en-US" altLang="zh-CN" sz="2000" b="0" dirty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15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800" dirty="0" smtClean="0"/>
              <a:t>Methodology</a:t>
            </a:r>
            <a:endParaRPr lang="en-US" altLang="zh-CN" sz="1800" b="0" dirty="0">
              <a:solidFill>
                <a:srgbClr val="304F9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Steps:</a:t>
            </a:r>
          </a:p>
          <a:p>
            <a:pPr lvl="1"/>
            <a:r>
              <a:rPr lang="en-US" altLang="zh-CN" sz="2000" b="0" dirty="0" smtClean="0">
                <a:solidFill>
                  <a:srgbClr val="304F97"/>
                </a:solidFill>
              </a:rPr>
              <a:t>A. Identify the </a:t>
            </a:r>
            <a:r>
              <a:rPr lang="en-US" altLang="zh-CN" sz="2000" b="0" dirty="0">
                <a:solidFill>
                  <a:srgbClr val="304F97"/>
                </a:solidFill>
              </a:rPr>
              <a:t>c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ircumstances in which patterns can be applied</a:t>
            </a:r>
          </a:p>
          <a:p>
            <a:pPr lvl="1"/>
            <a:endParaRPr lang="en-US" altLang="zh-CN" sz="2000" b="0" dirty="0" smtClean="0">
              <a:solidFill>
                <a:srgbClr val="304F97"/>
              </a:solidFill>
            </a:endParaRPr>
          </a:p>
          <a:p>
            <a:pPr lvl="1"/>
            <a:r>
              <a:rPr lang="en-US" altLang="zh-CN" sz="2000" b="0" dirty="0" smtClean="0">
                <a:solidFill>
                  <a:srgbClr val="304F97"/>
                </a:solidFill>
              </a:rPr>
              <a:t>B. Refine the circumstances with sub-conditions</a:t>
            </a:r>
          </a:p>
          <a:p>
            <a:pPr lvl="1"/>
            <a:endParaRPr lang="en-US" altLang="zh-CN" sz="2000" b="0" dirty="0" smtClean="0">
              <a:solidFill>
                <a:srgbClr val="304F97"/>
              </a:solidFill>
            </a:endParaRPr>
          </a:p>
          <a:p>
            <a:pPr lvl="1"/>
            <a:r>
              <a:rPr lang="en-US" altLang="zh-CN" sz="2000" b="0" dirty="0" smtClean="0">
                <a:solidFill>
                  <a:srgbClr val="304F97"/>
                </a:solidFill>
              </a:rPr>
              <a:t>C. Formulate questions to ask designers</a:t>
            </a:r>
          </a:p>
          <a:p>
            <a:pPr lvl="1"/>
            <a:endParaRPr lang="en-US" altLang="zh-CN" sz="2000" b="0" dirty="0" smtClean="0">
              <a:solidFill>
                <a:srgbClr val="304F97"/>
              </a:solidFill>
            </a:endParaRPr>
          </a:p>
          <a:p>
            <a:pPr lvl="1"/>
            <a:r>
              <a:rPr lang="en-US" altLang="zh-CN" sz="2000" b="0" dirty="0" smtClean="0">
                <a:solidFill>
                  <a:srgbClr val="304F97"/>
                </a:solidFill>
              </a:rPr>
              <a:t>D. Formulate GQM Model with the defined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5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/>
          <p:cNvSpPr txBox="1">
            <a:spLocks/>
          </p:cNvSpPr>
          <p:nvPr/>
        </p:nvSpPr>
        <p:spPr bwMode="auto"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zh-CN" sz="800"/>
              <a:t>made by Zhang, Cheng</a:t>
            </a:r>
            <a:endParaRPr lang="zh-CN" altLang="en-US" sz="80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323850" y="835025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2pPr>
            <a:lvl3pPr marL="11430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3pPr>
            <a:lvl4pPr marL="16002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4pPr>
            <a:lvl5pPr marL="2057400" indent="-228600" eaLnBrk="0" hangingPunct="0"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6388A"/>
                </a:solidFill>
                <a:latin typeface="Arial" charset="0"/>
                <a:ea typeface="黑体" pitchFamily="49" charset="-122"/>
              </a:defRPr>
            </a:lvl9pPr>
          </a:lstStyle>
          <a:p>
            <a:r>
              <a:rPr lang="en-US" altLang="zh-CN" sz="2000" dirty="0"/>
              <a:t>A. Identify the circumstances in which patterns can be applied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942" y="1419800"/>
            <a:ext cx="8841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>
                <a:solidFill>
                  <a:srgbClr val="304F97"/>
                </a:solidFill>
              </a:rPr>
              <a:t>Prior to constructing our knowledge base for DPR, we 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perform knowledge </a:t>
            </a:r>
            <a:r>
              <a:rPr lang="en-US" altLang="zh-CN" sz="2000" b="0" dirty="0">
                <a:solidFill>
                  <a:srgbClr val="304F97"/>
                </a:solidFill>
              </a:rPr>
              <a:t>acquisition</a:t>
            </a:r>
            <a:r>
              <a:rPr lang="en-US" altLang="zh-CN" sz="2000" b="0" dirty="0" smtClean="0">
                <a:solidFill>
                  <a:srgbClr val="304F97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0" dirty="0">
              <a:solidFill>
                <a:srgbClr val="304F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solidFill>
                  <a:srgbClr val="304F97"/>
                </a:solidFill>
              </a:rPr>
              <a:t>During this phase, the literature on object-oriented software design patterns are reviewed and analyzed.</a:t>
            </a:r>
            <a:endParaRPr lang="en-US" altLang="zh-CN" sz="2000" b="0" dirty="0">
              <a:solidFill>
                <a:srgbClr val="304F9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078568"/>
            <a:ext cx="5638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04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800" b="1" i="0" u="none" strike="noStrike" cap="none" normalizeH="0" baseline="0" smtClean="0">
            <a:ln>
              <a:noFill/>
            </a:ln>
            <a:solidFill>
              <a:srgbClr val="16388A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8725</TotalTime>
  <Pages>0</Pages>
  <Words>909</Words>
  <Characters>0</Characters>
  <Application>Microsoft Office PowerPoint</Application>
  <DocSecurity>0</DocSecurity>
  <PresentationFormat>全屏显示(4:3)</PresentationFormat>
  <Lines>0</Lines>
  <Paragraphs>161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黑体</vt:lpstr>
      <vt:lpstr>SimSun</vt:lpstr>
      <vt:lpstr>微软雅黑</vt:lpstr>
      <vt:lpstr>Arial</vt:lpstr>
      <vt:lpstr>Calibri</vt:lpstr>
      <vt:lpstr>Wingdings</vt:lpstr>
      <vt:lpstr>1_自定义设计方案</vt:lpstr>
      <vt:lpstr>2_自定义设计方案</vt:lpstr>
      <vt:lpstr>Recommendation System for Design Patterns in Software Development: An DPR 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张程</cp:lastModifiedBy>
  <cp:revision>2294</cp:revision>
  <cp:lastPrinted>1899-12-30T00:00:00Z</cp:lastPrinted>
  <dcterms:created xsi:type="dcterms:W3CDTF">2010-12-07T13:16:01Z</dcterms:created>
  <dcterms:modified xsi:type="dcterms:W3CDTF">2016-04-24T11:20:22Z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