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</p:sldMasterIdLst>
  <p:notesMasterIdLst>
    <p:notesMasterId r:id="rId28"/>
  </p:notesMasterIdLst>
  <p:handoutMasterIdLst>
    <p:handoutMasterId r:id="rId29"/>
  </p:handoutMasterIdLst>
  <p:sldIdLst>
    <p:sldId id="260" r:id="rId3"/>
    <p:sldId id="462" r:id="rId4"/>
    <p:sldId id="465" r:id="rId5"/>
    <p:sldId id="454" r:id="rId6"/>
    <p:sldId id="471" r:id="rId7"/>
    <p:sldId id="466" r:id="rId8"/>
    <p:sldId id="472" r:id="rId9"/>
    <p:sldId id="473" r:id="rId10"/>
    <p:sldId id="474" r:id="rId11"/>
    <p:sldId id="475" r:id="rId12"/>
    <p:sldId id="476" r:id="rId13"/>
    <p:sldId id="477" r:id="rId14"/>
    <p:sldId id="480" r:id="rId15"/>
    <p:sldId id="467" r:id="rId16"/>
    <p:sldId id="479" r:id="rId17"/>
    <p:sldId id="481" r:id="rId18"/>
    <p:sldId id="469" r:id="rId19"/>
    <p:sldId id="483" r:id="rId20"/>
    <p:sldId id="484" r:id="rId21"/>
    <p:sldId id="485" r:id="rId22"/>
    <p:sldId id="486" r:id="rId23"/>
    <p:sldId id="470" r:id="rId24"/>
    <p:sldId id="482" r:id="rId25"/>
    <p:sldId id="435" r:id="rId26"/>
    <p:sldId id="299" r:id="rId27"/>
  </p:sldIdLst>
  <p:sldSz cx="9144000" cy="6858000" type="screen4x3"/>
  <p:notesSz cx="7315200" cy="96012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5pPr>
    <a:lvl6pPr marL="2286000" algn="l" defTabSz="914400" rtl="0" eaLnBrk="1" latinLnBrk="0" hangingPunct="1"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6pPr>
    <a:lvl7pPr marL="2743200" algn="l" defTabSz="914400" rtl="0" eaLnBrk="1" latinLnBrk="0" hangingPunct="1"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7pPr>
    <a:lvl8pPr marL="3200400" algn="l" defTabSz="914400" rtl="0" eaLnBrk="1" latinLnBrk="0" hangingPunct="1"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8pPr>
    <a:lvl9pPr marL="3657600" algn="l" defTabSz="914400" rtl="0" eaLnBrk="1" latinLnBrk="0" hangingPunct="1"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4F97"/>
    <a:srgbClr val="3399FF"/>
    <a:srgbClr val="5B9BD5"/>
    <a:srgbClr val="FFFF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34" autoAdjust="0"/>
    <p:restoredTop sz="81261" autoAdjust="0"/>
  </p:normalViewPr>
  <p:slideViewPr>
    <p:cSldViewPr>
      <p:cViewPr varScale="1">
        <p:scale>
          <a:sx n="86" d="100"/>
          <a:sy n="86" d="100"/>
        </p:scale>
        <p:origin x="60" y="234"/>
      </p:cViewPr>
      <p:guideLst>
        <p:guide orient="horz" pos="215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3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19E49808-BDE5-40E5-9961-39A3679EF97D}" type="datetimeFigureOut">
              <a:rPr lang="zh-CN" altLang="en-US"/>
              <a:pPr>
                <a:defRPr/>
              </a:pPr>
              <a:t>2016/4/24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10CD559C-E090-4F41-AED6-F9CF1B39F18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413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页眉占位符 1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123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3D5047CF-A1F3-409D-801C-150B1C0D5928}" type="datetimeFigureOut">
              <a:rPr lang="zh-CN" altLang="en-US"/>
              <a:pPr>
                <a:defRPr/>
              </a:pPr>
              <a:t>2016/4/24</a:t>
            </a:fld>
            <a:endParaRPr lang="en-US"/>
          </a:p>
        </p:txBody>
      </p:sp>
      <p:sp>
        <p:nvSpPr>
          <p:cNvPr id="13316" name="幻灯片图像占位符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219200" y="719138"/>
            <a:ext cx="48768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125" name="备注占位符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0250" y="4559300"/>
            <a:ext cx="5853113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5126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8600"/>
            <a:ext cx="31686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127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B258B38F-C56C-499F-A7D2-3E378ED2AE47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8272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1433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dirty="0" smtClean="0"/>
          </a:p>
        </p:txBody>
      </p:sp>
      <p:sp>
        <p:nvSpPr>
          <p:cNvPr id="1434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fld id="{1DAEBFA4-0E51-456E-86C8-B87C660ECE95}" type="slidenum">
              <a:rPr lang="zh-CN" altLang="en-US" sz="1200" b="0" smtClean="0">
                <a:solidFill>
                  <a:schemeClr val="tx1"/>
                </a:solidFill>
                <a:latin typeface="Calibri" pitchFamily="34" charset="0"/>
                <a:ea typeface="宋体" pitchFamily="2" charset="-122"/>
              </a:rPr>
              <a:pPr eaLnBrk="1" hangingPunct="1"/>
              <a:t>1</a:t>
            </a:fld>
            <a:endParaRPr lang="en-US" altLang="zh-CN" sz="1200" b="0" smtClean="0">
              <a:solidFill>
                <a:schemeClr val="tx1"/>
              </a:solidFill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23099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8845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2707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9270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7804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6947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8398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177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0942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5882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9253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9357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5000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5975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0450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9914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127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456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610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3062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3430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76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284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36759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5678229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10388" y="179388"/>
            <a:ext cx="2159000" cy="615473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31800" y="179388"/>
            <a:ext cx="6326188" cy="615473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9342840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570250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5887817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424618438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31800" y="1268413"/>
            <a:ext cx="4038600" cy="5065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2800" y="1268413"/>
            <a:ext cx="4038600" cy="5065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3574475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2770634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6676224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6503234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277473607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7165521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787989417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6418444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10388" y="179388"/>
            <a:ext cx="2159000" cy="615473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31800" y="179388"/>
            <a:ext cx="6326188" cy="615473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3761379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686770187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31800" y="1268413"/>
            <a:ext cx="4038600" cy="5065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2800" y="1268413"/>
            <a:ext cx="4038600" cy="5065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7401270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3568442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7607446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3473314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491125142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003167483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18" Type="http://schemas.openxmlformats.org/officeDocument/2006/relationships/image" Target="../media/image9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8.wmf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7.wmf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6.jpeg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7"/>
          <p:cNvSpPr>
            <a:spLocks noChangeArrowheads="1"/>
          </p:cNvSpPr>
          <p:nvPr/>
        </p:nvSpPr>
        <p:spPr bwMode="auto">
          <a:xfrm>
            <a:off x="287338" y="833438"/>
            <a:ext cx="4318000" cy="2857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133984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 sz="1800" b="0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1027" name="Rectangle 8"/>
          <p:cNvSpPr>
            <a:spLocks noChangeArrowheads="1"/>
          </p:cNvSpPr>
          <p:nvPr/>
        </p:nvSpPr>
        <p:spPr bwMode="auto">
          <a:xfrm>
            <a:off x="4826000" y="6477000"/>
            <a:ext cx="4318000" cy="2857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133984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 sz="1800" b="0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1028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871663" y="179388"/>
            <a:ext cx="7197725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单击此处编辑母版标题样式</a:t>
            </a:r>
          </a:p>
        </p:txBody>
      </p:sp>
      <p:sp>
        <p:nvSpPr>
          <p:cNvPr id="1029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0" y="1268413"/>
            <a:ext cx="8229600" cy="506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</p:txBody>
      </p:sp>
      <p:grpSp>
        <p:nvGrpSpPr>
          <p:cNvPr id="1030" name="Group 6"/>
          <p:cNvGrpSpPr>
            <a:grpSpLocks/>
          </p:cNvGrpSpPr>
          <p:nvPr/>
        </p:nvGrpSpPr>
        <p:grpSpPr bwMode="auto">
          <a:xfrm>
            <a:off x="0" y="358775"/>
            <a:ext cx="2881313" cy="523875"/>
            <a:chOff x="0" y="0"/>
            <a:chExt cx="1815" cy="330"/>
          </a:xfrm>
        </p:grpSpPr>
        <p:grpSp>
          <p:nvGrpSpPr>
            <p:cNvPr id="1032" name="Group 7"/>
            <p:cNvGrpSpPr>
              <a:grpSpLocks/>
            </p:cNvGrpSpPr>
            <p:nvPr userDrawn="1"/>
          </p:nvGrpSpPr>
          <p:grpSpPr bwMode="auto">
            <a:xfrm>
              <a:off x="0" y="211"/>
              <a:ext cx="1815" cy="102"/>
              <a:chOff x="0" y="0"/>
              <a:chExt cx="1815" cy="102"/>
            </a:xfrm>
          </p:grpSpPr>
          <p:sp>
            <p:nvSpPr>
              <p:cNvPr id="1035" name="Rectangle 13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1814" cy="91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16388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rIns="180000" anchor="ctr"/>
              <a:lstStyle/>
              <a:p>
                <a:pPr algn="r"/>
                <a:r>
                  <a:rPr lang="en-US" altLang="zh-CN" sz="900">
                    <a:solidFill>
                      <a:schemeClr val="bg1"/>
                    </a:solidFill>
                    <a:ea typeface="宋体" pitchFamily="2" charset="-122"/>
                  </a:rPr>
                  <a:t>Shanghai Jiao Tong University</a:t>
                </a:r>
              </a:p>
            </p:txBody>
          </p:sp>
          <p:sp>
            <p:nvSpPr>
              <p:cNvPr id="1036" name="AutoShape 14"/>
              <p:cNvSpPr>
                <a:spLocks noChangeArrowheads="1"/>
              </p:cNvSpPr>
              <p:nvPr userDrawn="1"/>
            </p:nvSpPr>
            <p:spPr bwMode="auto">
              <a:xfrm flipH="1">
                <a:off x="1747" y="0"/>
                <a:ext cx="68" cy="102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 sz="1800" b="0">
                  <a:solidFill>
                    <a:schemeClr val="tx1"/>
                  </a:solidFill>
                  <a:ea typeface="宋体" pitchFamily="2" charset="-122"/>
                </a:endParaRPr>
              </a:p>
            </p:txBody>
          </p:sp>
        </p:grpSp>
        <p:pic>
          <p:nvPicPr>
            <p:cNvPr id="1033" name="Picture 15" descr="上海交通大学校徽"/>
            <p:cNvPicPr>
              <a:picLocks noChangeAspect="1" noChangeArrowheads="1"/>
            </p:cNvPicPr>
            <p:nvPr userDrawn="1"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" y="0"/>
              <a:ext cx="33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4" name="Picture 16" descr="上海交通大学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" y="23"/>
              <a:ext cx="747" cy="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31" name="矩形 11"/>
          <p:cNvSpPr>
            <a:spLocks noChangeArrowheads="1"/>
          </p:cNvSpPr>
          <p:nvPr/>
        </p:nvSpPr>
        <p:spPr bwMode="auto">
          <a:xfrm>
            <a:off x="7115175" y="6143625"/>
            <a:ext cx="20161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1600" b="0">
                <a:solidFill>
                  <a:srgbClr val="000066"/>
                </a:solidFill>
                <a:latin typeface="微软雅黑" pitchFamily="34" charset="-122"/>
                <a:ea typeface="微软雅黑" pitchFamily="34" charset="-122"/>
              </a:rPr>
              <a:t>School of Software</a:t>
            </a:r>
            <a:endParaRPr lang="zh-CN" altLang="en-US" sz="1600">
              <a:solidFill>
                <a:srgbClr val="000066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fade/>
  </p:transition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9pPr>
    </p:titleStyle>
    <p:bodyStyle>
      <a:lvl1pPr marL="449263" indent="-449263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SzPct val="120000"/>
        <a:buBlip>
          <a:blip r:embed="rId15"/>
        </a:buBlip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28575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0066"/>
        </a:buClr>
        <a:buChar char="•"/>
        <a:defRPr sz="2400">
          <a:solidFill>
            <a:schemeClr val="tx1"/>
          </a:solidFill>
          <a:latin typeface="+mn-lt"/>
          <a:ea typeface="+mn-ea"/>
        </a:defRPr>
      </a:lvl2pPr>
      <a:lvl3pPr marL="1322388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730375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1383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955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0527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099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9671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2" descr="B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13"/>
          <p:cNvSpPr>
            <a:spLocks noChangeArrowheads="1"/>
          </p:cNvSpPr>
          <p:nvPr/>
        </p:nvSpPr>
        <p:spPr bwMode="auto">
          <a:xfrm>
            <a:off x="1835150" y="574675"/>
            <a:ext cx="7197725" cy="7143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16388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 sz="1800" b="0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2052" name="Rectangle 14"/>
          <p:cNvSpPr>
            <a:spLocks noChangeArrowheads="1"/>
          </p:cNvSpPr>
          <p:nvPr/>
        </p:nvSpPr>
        <p:spPr bwMode="auto">
          <a:xfrm>
            <a:off x="4826000" y="179388"/>
            <a:ext cx="4318000" cy="71437"/>
          </a:xfrm>
          <a:prstGeom prst="rect">
            <a:avLst/>
          </a:prstGeom>
          <a:gradFill rotWithShape="1">
            <a:gsLst>
              <a:gs pos="0">
                <a:srgbClr val="16388A"/>
              </a:gs>
              <a:gs pos="100000">
                <a:srgbClr val="E7EBF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 sz="1800" b="0">
              <a:solidFill>
                <a:schemeClr val="tx1"/>
              </a:solidFill>
              <a:ea typeface="宋体" pitchFamily="2" charset="-122"/>
            </a:endParaRPr>
          </a:p>
        </p:txBody>
      </p:sp>
      <p:pic>
        <p:nvPicPr>
          <p:cNvPr id="2053" name="Picture 15" descr="xm_3"/>
          <p:cNvPicPr>
            <a:picLocks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79388"/>
            <a:ext cx="755650" cy="5032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16" descr="xm_5"/>
          <p:cNvPicPr>
            <a:picLocks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179388"/>
            <a:ext cx="755650" cy="5032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17"/>
          <p:cNvPicPr preferRelativeResize="0">
            <a:picLocks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78"/>
          <a:stretch>
            <a:fillRect/>
          </a:stretch>
        </p:blipFill>
        <p:spPr bwMode="auto">
          <a:xfrm>
            <a:off x="5041900" y="179388"/>
            <a:ext cx="755650" cy="5032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18"/>
          <p:cNvPicPr preferRelativeResize="0">
            <a:picLocks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550" y="179388"/>
            <a:ext cx="755650" cy="5032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19" descr="DPP_0016"/>
          <p:cNvPicPr>
            <a:picLocks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0" y="179388"/>
            <a:ext cx="755650" cy="5032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8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871663" y="179388"/>
            <a:ext cx="7197725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单击此处编辑母版标题样式</a:t>
            </a:r>
          </a:p>
        </p:txBody>
      </p:sp>
      <p:sp>
        <p:nvSpPr>
          <p:cNvPr id="2059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0" y="1268413"/>
            <a:ext cx="8229600" cy="506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ransition>
    <p:fade/>
  </p:transition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9pPr>
    </p:titleStyle>
    <p:bodyStyle>
      <a:lvl1pPr marL="449263" indent="-449263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SzPct val="120000"/>
        <a:buBlip>
          <a:blip r:embed="rId19"/>
        </a:buBlip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28575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0066"/>
        </a:buClr>
        <a:buChar char="•"/>
        <a:defRPr sz="2400">
          <a:solidFill>
            <a:schemeClr val="tx1"/>
          </a:solidFill>
          <a:latin typeface="+mn-lt"/>
          <a:ea typeface="+mn-ea"/>
        </a:defRPr>
      </a:lvl2pPr>
      <a:lvl3pPr marL="1322388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730375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1383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955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0527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099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9671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 3"/>
          <p:cNvSpPr>
            <a:spLocks noGrp="1"/>
          </p:cNvSpPr>
          <p:nvPr>
            <p:ph type="ctrTitle" idx="4294967295"/>
          </p:nvPr>
        </p:nvSpPr>
        <p:spPr>
          <a:xfrm>
            <a:off x="0" y="2019424"/>
            <a:ext cx="9144000" cy="1625600"/>
          </a:xfrm>
        </p:spPr>
        <p:txBody>
          <a:bodyPr anchor="ctr" anchorCtr="1"/>
          <a:lstStyle/>
          <a:p>
            <a:pPr eaLnBrk="1" hangingPunct="1"/>
            <a:r>
              <a:rPr lang="en-US" altLang="zh-CN" sz="2800" b="1" dirty="0">
                <a:solidFill>
                  <a:srgbClr val="16388A"/>
                </a:solidFill>
              </a:rPr>
              <a:t>Recommendation System for Design Patterns in Software </a:t>
            </a:r>
            <a:r>
              <a:rPr lang="en-US" altLang="zh-CN" sz="2800" b="1" dirty="0" smtClean="0">
                <a:solidFill>
                  <a:srgbClr val="16388A"/>
                </a:solidFill>
              </a:rPr>
              <a:t>Development: An </a:t>
            </a:r>
            <a:r>
              <a:rPr lang="en-US" altLang="zh-CN" sz="2800" b="1" dirty="0">
                <a:solidFill>
                  <a:srgbClr val="16388A"/>
                </a:solidFill>
              </a:rPr>
              <a:t>DPR Overview</a:t>
            </a:r>
            <a:endParaRPr lang="zh-CN" altLang="zh-CN" sz="2800" b="1" dirty="0" smtClean="0">
              <a:solidFill>
                <a:srgbClr val="16388A"/>
              </a:solidFill>
            </a:endParaRPr>
          </a:p>
        </p:txBody>
      </p:sp>
      <p:sp>
        <p:nvSpPr>
          <p:cNvPr id="3077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2" name="矩形 1"/>
          <p:cNvSpPr/>
          <p:nvPr/>
        </p:nvSpPr>
        <p:spPr>
          <a:xfrm>
            <a:off x="26484" y="3553852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400" b="0" i="1" dirty="0"/>
              <a:t>Proceedings of the Third International Workshop on Recommendation Systems for Software </a:t>
            </a:r>
            <a:r>
              <a:rPr lang="en-US" altLang="zh-CN" sz="1400" b="0" i="1" dirty="0" smtClean="0"/>
              <a:t>Engineering</a:t>
            </a:r>
            <a:r>
              <a:rPr lang="en-US" altLang="zh-CN" sz="1400" b="0" dirty="0" smtClean="0"/>
              <a:t>.2012</a:t>
            </a:r>
            <a:r>
              <a:rPr lang="en-US" altLang="zh-CN" sz="1400" b="0" dirty="0"/>
              <a:t>.</a:t>
            </a:r>
            <a:endParaRPr lang="en-GB" altLang="zh-CN" sz="1400" b="0" dirty="0"/>
          </a:p>
        </p:txBody>
      </p:sp>
      <p:sp>
        <p:nvSpPr>
          <p:cNvPr id="3" name="矩形 2"/>
          <p:cNvSpPr/>
          <p:nvPr/>
        </p:nvSpPr>
        <p:spPr>
          <a:xfrm>
            <a:off x="408751" y="3989022"/>
            <a:ext cx="4139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altLang="zh-CN" sz="1600" b="0" dirty="0"/>
              <a:t>Francis Palma, Hadi Farzin, </a:t>
            </a:r>
            <a:endParaRPr lang="fr-FR" altLang="zh-CN" sz="1600" b="0" dirty="0" smtClean="0"/>
          </a:p>
          <a:p>
            <a:pPr algn="ctr"/>
            <a:r>
              <a:rPr lang="fr-FR" altLang="zh-CN" sz="1600" b="0" dirty="0" smtClean="0"/>
              <a:t>E´cole </a:t>
            </a:r>
            <a:r>
              <a:rPr lang="fr-FR" altLang="zh-CN" sz="1600" b="0" dirty="0"/>
              <a:t>Polytechnique de Montre´al</a:t>
            </a:r>
          </a:p>
          <a:p>
            <a:pPr algn="ctr"/>
            <a:r>
              <a:rPr lang="fr-FR" altLang="zh-CN" sz="1600" b="0" dirty="0"/>
              <a:t>Montr´eal, Canada</a:t>
            </a:r>
          </a:p>
        </p:txBody>
      </p:sp>
      <p:sp>
        <p:nvSpPr>
          <p:cNvPr id="6" name="矩形 5"/>
          <p:cNvSpPr/>
          <p:nvPr/>
        </p:nvSpPr>
        <p:spPr>
          <a:xfrm>
            <a:off x="4716016" y="3989021"/>
            <a:ext cx="37373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altLang="zh-CN" sz="1600" b="0" dirty="0"/>
              <a:t>Naouel Moha</a:t>
            </a:r>
          </a:p>
          <a:p>
            <a:pPr algn="ctr"/>
            <a:r>
              <a:rPr lang="fr-FR" altLang="zh-CN" sz="1600" b="0" dirty="0"/>
              <a:t>Universit´e du Qu´ebec `a Montr´eal</a:t>
            </a:r>
          </a:p>
          <a:p>
            <a:pPr algn="ctr"/>
            <a:r>
              <a:rPr lang="fr-FR" altLang="zh-CN" sz="1600" b="0" dirty="0"/>
              <a:t>Montr´eal, Canada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r>
              <a:rPr lang="en-US" altLang="zh-CN" sz="2000" dirty="0"/>
              <a:t>B. Refine the circumstances with sub-conditions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2942" y="1419800"/>
            <a:ext cx="884105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>
                <a:solidFill>
                  <a:srgbClr val="304F97"/>
                </a:solidFill>
              </a:rPr>
              <a:t>In this phase refine </a:t>
            </a:r>
            <a:r>
              <a:rPr lang="en-US" altLang="zh-CN" sz="2000" b="0" dirty="0">
                <a:solidFill>
                  <a:srgbClr val="304F97"/>
                </a:solidFill>
              </a:rPr>
              <a:t>each condition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into possible </a:t>
            </a:r>
            <a:r>
              <a:rPr lang="en-US" altLang="zh-CN" sz="2000" b="0" dirty="0" err="1">
                <a:solidFill>
                  <a:srgbClr val="304F97"/>
                </a:solidFill>
              </a:rPr>
              <a:t>subconditions</a:t>
            </a:r>
            <a:r>
              <a:rPr lang="en-US" altLang="zh-CN" sz="2000" b="0" dirty="0">
                <a:solidFill>
                  <a:srgbClr val="304F97"/>
                </a:solidFill>
              </a:rPr>
              <a:t>, i.e.,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from the </a:t>
            </a:r>
            <a:r>
              <a:rPr lang="en-US" altLang="zh-CN" sz="2000" b="0" dirty="0">
                <a:solidFill>
                  <a:srgbClr val="304F97"/>
                </a:solidFill>
              </a:rPr>
              <a:t>intents as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conditions to the </a:t>
            </a:r>
            <a:r>
              <a:rPr lang="en-US" altLang="zh-CN" sz="2000" b="0" dirty="0" err="1" smtClean="0">
                <a:solidFill>
                  <a:srgbClr val="304F97"/>
                </a:solidFill>
              </a:rPr>
              <a:t>applicabilities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 as sub-conditions for each pattern.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>
                <a:solidFill>
                  <a:srgbClr val="304F97"/>
                </a:solidFill>
              </a:rPr>
              <a:t>In this figure, we can see that adapter pattern had two conditions C1 and C2 and then again it has three </a:t>
            </a:r>
            <a:r>
              <a:rPr lang="en-US" altLang="zh-CN" sz="2000" b="0" dirty="0" err="1">
                <a:solidFill>
                  <a:srgbClr val="304F97"/>
                </a:solidFill>
              </a:rPr>
              <a:t>subconditions</a:t>
            </a:r>
            <a:r>
              <a:rPr lang="en-US" altLang="zh-CN" sz="2000" b="0" dirty="0">
                <a:solidFill>
                  <a:srgbClr val="304F97"/>
                </a:solidFill>
              </a:rPr>
              <a:t> SC1,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>
                <a:solidFill>
                  <a:srgbClr val="304F97"/>
                </a:solidFill>
              </a:rPr>
              <a:t>SC2 and SC3.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199" y="3524250"/>
            <a:ext cx="56388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8564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r>
              <a:rPr lang="en-US" altLang="zh-CN" sz="2000" dirty="0"/>
              <a:t>C. Formulate questions to ask designers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2942" y="1419800"/>
            <a:ext cx="884105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>
                <a:solidFill>
                  <a:srgbClr val="304F97"/>
                </a:solidFill>
              </a:rPr>
              <a:t>Tree representation of knowledge about patterns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obtained during </a:t>
            </a:r>
            <a:r>
              <a:rPr lang="en-US" altLang="zh-CN" sz="2000" b="0" dirty="0">
                <a:solidFill>
                  <a:srgbClr val="304F97"/>
                </a:solidFill>
              </a:rPr>
              <a:t>Step A and B, are the means to derive questions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to ask </a:t>
            </a:r>
            <a:r>
              <a:rPr lang="en-US" altLang="zh-CN" sz="2000" b="0" dirty="0">
                <a:solidFill>
                  <a:srgbClr val="304F97"/>
                </a:solidFill>
              </a:rPr>
              <a:t>designers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>
                <a:solidFill>
                  <a:srgbClr val="304F97"/>
                </a:solidFill>
              </a:rPr>
              <a:t>For example, for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Adapter pattern</a:t>
            </a:r>
            <a:r>
              <a:rPr lang="en-US" altLang="zh-CN" sz="2000" b="0" dirty="0">
                <a:solidFill>
                  <a:srgbClr val="304F97"/>
                </a:solidFill>
              </a:rPr>
              <a:t>, the first </a:t>
            </a:r>
            <a:r>
              <a:rPr lang="en-US" altLang="zh-CN" sz="2000" b="0" dirty="0" err="1">
                <a:solidFill>
                  <a:srgbClr val="304F97"/>
                </a:solidFill>
              </a:rPr>
              <a:t>subcondition</a:t>
            </a:r>
            <a:r>
              <a:rPr lang="en-US" altLang="zh-CN" sz="2000" b="0" dirty="0">
                <a:solidFill>
                  <a:srgbClr val="304F97"/>
                </a:solidFill>
              </a:rPr>
              <a:t> becomes ‘Do you want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to create </a:t>
            </a:r>
            <a:r>
              <a:rPr lang="en-US" altLang="zh-CN" sz="2000" b="0" dirty="0">
                <a:solidFill>
                  <a:srgbClr val="304F97"/>
                </a:solidFill>
              </a:rPr>
              <a:t>a reusable class?’ and the second </a:t>
            </a:r>
            <a:r>
              <a:rPr lang="en-US" altLang="zh-CN" sz="2000" b="0" dirty="0" err="1">
                <a:solidFill>
                  <a:srgbClr val="304F97"/>
                </a:solidFill>
              </a:rPr>
              <a:t>subcondition</a:t>
            </a:r>
            <a:r>
              <a:rPr lang="en-US" altLang="zh-CN" sz="2000" b="0" dirty="0">
                <a:solidFill>
                  <a:srgbClr val="304F97"/>
                </a:solidFill>
              </a:rPr>
              <a:t> ‘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Do you </a:t>
            </a:r>
            <a:r>
              <a:rPr lang="en-US" altLang="zh-CN" sz="2000" b="0" dirty="0">
                <a:solidFill>
                  <a:srgbClr val="304F97"/>
                </a:solidFill>
              </a:rPr>
              <a:t>need to use several existing subclasses?’. The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result of </a:t>
            </a:r>
            <a:r>
              <a:rPr lang="en-US" altLang="zh-CN" sz="2000" b="0" dirty="0">
                <a:solidFill>
                  <a:srgbClr val="304F97"/>
                </a:solidFill>
              </a:rPr>
              <a:t>this step is a set of questions formulated for each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tree generated </a:t>
            </a:r>
            <a:r>
              <a:rPr lang="en-US" altLang="zh-CN" sz="2000" b="0" dirty="0">
                <a:solidFill>
                  <a:srgbClr val="304F97"/>
                </a:solidFill>
              </a:rPr>
              <a:t>from Step B.</a:t>
            </a:r>
          </a:p>
        </p:txBody>
      </p:sp>
    </p:spTree>
    <p:extLst>
      <p:ext uri="{BB962C8B-B14F-4D97-AF65-F5344CB8AC3E}">
        <p14:creationId xmlns:p14="http://schemas.microsoft.com/office/powerpoint/2010/main" val="11996288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r>
              <a:rPr lang="en-US" altLang="zh-CN" sz="2000" dirty="0"/>
              <a:t>D. Formulate GQM Model with the defined questions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2942" y="1419800"/>
            <a:ext cx="884105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>
                <a:solidFill>
                  <a:srgbClr val="304F97"/>
                </a:solidFill>
              </a:rPr>
              <a:t>We build a Goal-Question-Metric (GQM)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model for the </a:t>
            </a:r>
            <a:r>
              <a:rPr lang="en-US" altLang="zh-CN" sz="2000" b="0" dirty="0">
                <a:solidFill>
                  <a:srgbClr val="304F97"/>
                </a:solidFill>
              </a:rPr>
              <a:t>interactivity. </a:t>
            </a:r>
            <a:endParaRPr lang="en-US" altLang="zh-CN" sz="2000" b="0" dirty="0" smtClean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>
                <a:solidFill>
                  <a:srgbClr val="304F97"/>
                </a:solidFill>
              </a:rPr>
              <a:t>At </a:t>
            </a:r>
            <a:r>
              <a:rPr lang="en-US" altLang="zh-CN" sz="2000" b="0" dirty="0">
                <a:solidFill>
                  <a:srgbClr val="304F97"/>
                </a:solidFill>
              </a:rPr>
              <a:t>top, we place the pattern names as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the goals</a:t>
            </a:r>
            <a:r>
              <a:rPr lang="en-US" altLang="zh-CN" sz="2000" b="0" dirty="0">
                <a:solidFill>
                  <a:srgbClr val="304F97"/>
                </a:solidFill>
              </a:rPr>
              <a:t>. </a:t>
            </a:r>
            <a:endParaRPr lang="en-US" altLang="zh-CN" sz="2000" b="0" dirty="0" smtClean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>
                <a:solidFill>
                  <a:srgbClr val="304F97"/>
                </a:solidFill>
              </a:rPr>
              <a:t>In </a:t>
            </a:r>
            <a:r>
              <a:rPr lang="en-US" altLang="zh-CN" sz="2000" b="0" dirty="0">
                <a:solidFill>
                  <a:srgbClr val="304F97"/>
                </a:solidFill>
              </a:rPr>
              <a:t>the question levels, we place 2-layered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questions, where </a:t>
            </a:r>
            <a:r>
              <a:rPr lang="en-US" altLang="zh-CN" sz="2000" b="0" dirty="0">
                <a:solidFill>
                  <a:srgbClr val="304F97"/>
                </a:solidFill>
              </a:rPr>
              <a:t>first layer represents conditions, followed by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the </a:t>
            </a:r>
            <a:r>
              <a:rPr lang="en-US" altLang="zh-CN" sz="2000" b="0" dirty="0" err="1" smtClean="0">
                <a:solidFill>
                  <a:srgbClr val="304F97"/>
                </a:solidFill>
              </a:rPr>
              <a:t>subconditions</a:t>
            </a:r>
            <a:r>
              <a:rPr lang="en-US" altLang="zh-CN" sz="2000" b="0" dirty="0">
                <a:solidFill>
                  <a:srgbClr val="304F97"/>
                </a:solidFill>
              </a:rPr>
              <a:t>. </a:t>
            </a:r>
            <a:endParaRPr lang="en-US" altLang="zh-CN" sz="2000" b="0" dirty="0" smtClean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>
                <a:solidFill>
                  <a:srgbClr val="304F97"/>
                </a:solidFill>
              </a:rPr>
              <a:t>These </a:t>
            </a:r>
            <a:r>
              <a:rPr lang="en-US" altLang="zh-CN" sz="2000" b="0" dirty="0">
                <a:solidFill>
                  <a:srgbClr val="304F97"/>
                </a:solidFill>
              </a:rPr>
              <a:t>bottom level questions will be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asked directly </a:t>
            </a:r>
            <a:r>
              <a:rPr lang="en-US" altLang="zh-CN" sz="2000" b="0" dirty="0">
                <a:solidFill>
                  <a:srgbClr val="304F97"/>
                </a:solidFill>
              </a:rPr>
              <a:t>to designers. Each of which will be responded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with ‘yes</a:t>
            </a:r>
            <a:r>
              <a:rPr lang="en-US" altLang="zh-CN" sz="2000" b="0" dirty="0">
                <a:solidFill>
                  <a:srgbClr val="304F97"/>
                </a:solidFill>
              </a:rPr>
              <a:t>’, ‘no’ or ‘do not know’, with a weight, assigned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by the </a:t>
            </a:r>
            <a:r>
              <a:rPr lang="en-US" altLang="zh-CN" sz="2000" b="0" dirty="0">
                <a:solidFill>
                  <a:srgbClr val="304F97"/>
                </a:solidFill>
              </a:rPr>
              <a:t>users. </a:t>
            </a:r>
            <a:endParaRPr lang="en-US" altLang="zh-CN" sz="2000" b="0" dirty="0" smtClean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>
                <a:solidFill>
                  <a:srgbClr val="304F97"/>
                </a:solidFill>
              </a:rPr>
              <a:t>All </a:t>
            </a:r>
            <a:r>
              <a:rPr lang="en-US" altLang="zh-CN" sz="2000" b="0" dirty="0">
                <a:solidFill>
                  <a:srgbClr val="304F97"/>
                </a:solidFill>
              </a:rPr>
              <a:t>the weights are positive integers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between 1 </a:t>
            </a:r>
            <a:r>
              <a:rPr lang="en-US" altLang="zh-CN" sz="2000" b="0" dirty="0">
                <a:solidFill>
                  <a:srgbClr val="304F97"/>
                </a:solidFill>
              </a:rPr>
              <a:t>and 9 (except 0 for ‘do not know’).</a:t>
            </a:r>
          </a:p>
        </p:txBody>
      </p:sp>
    </p:spTree>
    <p:extLst>
      <p:ext uri="{BB962C8B-B14F-4D97-AF65-F5344CB8AC3E}">
        <p14:creationId xmlns:p14="http://schemas.microsoft.com/office/powerpoint/2010/main" val="37324862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r>
              <a:rPr lang="en-US" altLang="zh-CN" sz="2000" dirty="0" smtClean="0"/>
              <a:t>A set of candidate design patterns</a:t>
            </a:r>
            <a:endParaRPr lang="en-US" altLang="zh-CN" sz="20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42" y="2420888"/>
            <a:ext cx="9036058" cy="2737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2012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26987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3200" dirty="0"/>
              <a:t> Outline</a:t>
            </a:r>
            <a:endParaRPr lang="zh-CN" altLang="en-US" sz="3200" dirty="0"/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914400" y="1420813"/>
            <a:ext cx="8229600" cy="364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>
                <a:solidFill>
                  <a:srgbClr val="304F97"/>
                </a:solidFill>
              </a:rPr>
              <a:t>Introduction</a:t>
            </a:r>
            <a:endParaRPr lang="en-US" altLang="zh-CN" sz="2200" b="0" dirty="0" smtClean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The Methodology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>
                <a:solidFill>
                  <a:srgbClr val="FF0000"/>
                </a:solidFill>
              </a:rPr>
              <a:t>Prototype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Evaluation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Conclusion and Future Work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endParaRPr lang="en-US" altLang="zh-CN" sz="2200" b="0" dirty="0" smtClean="0"/>
          </a:p>
          <a:p>
            <a:pPr marL="0" indent="0" eaLnBrk="1" hangingPunct="1">
              <a:lnSpc>
                <a:spcPct val="150000"/>
              </a:lnSpc>
            </a:pPr>
            <a:endParaRPr lang="en-US" altLang="zh-CN" sz="2200" b="0" dirty="0" smtClean="0"/>
          </a:p>
        </p:txBody>
      </p:sp>
    </p:spTree>
    <p:extLst>
      <p:ext uri="{BB962C8B-B14F-4D97-AF65-F5344CB8AC3E}">
        <p14:creationId xmlns:p14="http://schemas.microsoft.com/office/powerpoint/2010/main" val="29779770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r>
              <a:rPr lang="en-US" altLang="zh-CN" sz="2800" dirty="0" smtClean="0"/>
              <a:t>Prototype</a:t>
            </a:r>
            <a:endParaRPr lang="en-US" altLang="zh-CN" sz="2800" b="0" dirty="0">
              <a:solidFill>
                <a:srgbClr val="304F9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2942" y="1419800"/>
            <a:ext cx="88410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0" dirty="0" smtClean="0">
                <a:solidFill>
                  <a:srgbClr val="304F97"/>
                </a:solidFill>
              </a:rPr>
              <a:t>A. The DPR Knowledge Base(KB)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>
                <a:solidFill>
                  <a:srgbClr val="304F97"/>
                </a:solidFill>
              </a:rPr>
              <a:t>We have a central KB that plays an important role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during the </a:t>
            </a:r>
            <a:r>
              <a:rPr lang="en-US" altLang="zh-CN" sz="2000" b="0" dirty="0">
                <a:solidFill>
                  <a:srgbClr val="304F97"/>
                </a:solidFill>
              </a:rPr>
              <a:t>interactive session with the designer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.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2523232"/>
            <a:ext cx="6598383" cy="321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8430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r>
              <a:rPr lang="en-US" altLang="zh-CN" sz="2800" dirty="0" smtClean="0"/>
              <a:t>Prototype</a:t>
            </a:r>
            <a:endParaRPr lang="en-US" altLang="zh-CN" sz="2800" b="0" dirty="0">
              <a:solidFill>
                <a:srgbClr val="304F9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2942" y="1419800"/>
            <a:ext cx="88410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0" dirty="0">
                <a:solidFill>
                  <a:srgbClr val="304F97"/>
                </a:solidFill>
              </a:rPr>
              <a:t>B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. DPR Process Model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887736"/>
            <a:ext cx="6087355" cy="5038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72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26987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3200" dirty="0"/>
              <a:t> Outline</a:t>
            </a:r>
            <a:endParaRPr lang="zh-CN" altLang="en-US" sz="3200" dirty="0"/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914400" y="1420813"/>
            <a:ext cx="8229600" cy="364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>
                <a:solidFill>
                  <a:srgbClr val="304F97"/>
                </a:solidFill>
              </a:rPr>
              <a:t>Introduction</a:t>
            </a:r>
            <a:endParaRPr lang="en-US" altLang="zh-CN" sz="2200" b="0" dirty="0" smtClean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The Methodology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Prototype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>
                <a:solidFill>
                  <a:srgbClr val="FF0000"/>
                </a:solidFill>
              </a:rPr>
              <a:t>Evaluation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Conclusion and Future Work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endParaRPr lang="en-US" altLang="zh-CN" sz="2200" b="0" dirty="0" smtClean="0"/>
          </a:p>
          <a:p>
            <a:pPr marL="0" indent="0" eaLnBrk="1" hangingPunct="1">
              <a:lnSpc>
                <a:spcPct val="150000"/>
              </a:lnSpc>
            </a:pPr>
            <a:endParaRPr lang="en-US" altLang="zh-CN" sz="2200" b="0" dirty="0" smtClean="0"/>
          </a:p>
        </p:txBody>
      </p:sp>
    </p:spTree>
    <p:extLst>
      <p:ext uri="{BB962C8B-B14F-4D97-AF65-F5344CB8AC3E}">
        <p14:creationId xmlns:p14="http://schemas.microsoft.com/office/powerpoint/2010/main" val="24737198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r>
              <a:rPr lang="en-US" altLang="zh-CN" sz="2800" dirty="0" smtClean="0"/>
              <a:t>Evaluation</a:t>
            </a:r>
            <a:endParaRPr lang="en-US" altLang="zh-CN" sz="2800" b="0" dirty="0">
              <a:solidFill>
                <a:srgbClr val="304F9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2942" y="1419800"/>
            <a:ext cx="8841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0" dirty="0" smtClean="0">
                <a:solidFill>
                  <a:srgbClr val="304F97"/>
                </a:solidFill>
              </a:rPr>
              <a:t>Process model: </a:t>
            </a:r>
          </a:p>
          <a:p>
            <a:r>
              <a:rPr lang="en-US" altLang="zh-CN" sz="2000" b="0" dirty="0" smtClean="0">
                <a:solidFill>
                  <a:srgbClr val="304F97"/>
                </a:solidFill>
              </a:rPr>
              <a:t>Secondary recommendation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7904" y="873955"/>
            <a:ext cx="3816424" cy="601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8225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r>
              <a:rPr lang="en-US" altLang="zh-CN" sz="2800" dirty="0" smtClean="0"/>
              <a:t>Evaluation</a:t>
            </a:r>
            <a:endParaRPr lang="en-US" altLang="zh-CN" sz="2800" b="0" dirty="0">
              <a:solidFill>
                <a:srgbClr val="304F9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2942" y="1419800"/>
            <a:ext cx="88410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0" dirty="0">
                <a:solidFill>
                  <a:srgbClr val="304F97"/>
                </a:solidFill>
              </a:rPr>
              <a:t>A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designer-DPR interactive session: </a:t>
            </a:r>
          </a:p>
          <a:p>
            <a:r>
              <a:rPr lang="en-US" altLang="zh-CN" sz="2000" b="0" dirty="0" smtClean="0">
                <a:solidFill>
                  <a:srgbClr val="304F97"/>
                </a:solidFill>
              </a:rPr>
              <a:t>RESPONSE(R</a:t>
            </a:r>
            <a:r>
              <a:rPr lang="en-US" altLang="zh-CN" sz="2000" b="0" dirty="0">
                <a:solidFill>
                  <a:srgbClr val="304F97"/>
                </a:solidFill>
              </a:rPr>
              <a:t>),</a:t>
            </a:r>
          </a:p>
          <a:p>
            <a:r>
              <a:rPr lang="en-US" altLang="zh-CN" sz="2000" b="0" dirty="0">
                <a:solidFill>
                  <a:srgbClr val="304F97"/>
                </a:solidFill>
              </a:rPr>
              <a:t>WEIGHT(W), </a:t>
            </a:r>
            <a:endParaRPr lang="en-US" altLang="zh-CN" sz="2000" b="0" dirty="0" smtClean="0">
              <a:solidFill>
                <a:srgbClr val="304F97"/>
              </a:solidFill>
            </a:endParaRPr>
          </a:p>
          <a:p>
            <a:r>
              <a:rPr lang="en-US" altLang="zh-CN" sz="2000" b="0" dirty="0" smtClean="0">
                <a:solidFill>
                  <a:srgbClr val="304F97"/>
                </a:solidFill>
              </a:rPr>
              <a:t>ADAPTER(A</a:t>
            </a:r>
            <a:r>
              <a:rPr lang="en-US" altLang="zh-CN" sz="2000" b="0" dirty="0">
                <a:solidFill>
                  <a:srgbClr val="304F97"/>
                </a:solidFill>
              </a:rPr>
              <a:t>), </a:t>
            </a:r>
            <a:endParaRPr lang="en-US" altLang="zh-CN" sz="2000" b="0" dirty="0" smtClean="0">
              <a:solidFill>
                <a:srgbClr val="304F97"/>
              </a:solidFill>
            </a:endParaRPr>
          </a:p>
          <a:p>
            <a:r>
              <a:rPr lang="en-US" altLang="zh-CN" sz="2000" b="0" dirty="0" smtClean="0">
                <a:solidFill>
                  <a:srgbClr val="304F97"/>
                </a:solidFill>
              </a:rPr>
              <a:t>VISITOR(V</a:t>
            </a:r>
            <a:r>
              <a:rPr lang="en-US" altLang="zh-CN" sz="2000" b="0" dirty="0">
                <a:solidFill>
                  <a:srgbClr val="304F97"/>
                </a:solidFill>
              </a:rPr>
              <a:t>) &amp;</a:t>
            </a:r>
            <a:endParaRPr lang="en-US" altLang="zh-CN" sz="2000" b="0" dirty="0" smtClean="0">
              <a:solidFill>
                <a:srgbClr val="304F97"/>
              </a:solidFill>
            </a:endParaRPr>
          </a:p>
          <a:p>
            <a:r>
              <a:rPr lang="en-US" altLang="zh-CN" sz="2000" b="0" dirty="0" smtClean="0">
                <a:solidFill>
                  <a:srgbClr val="304F97"/>
                </a:solidFill>
              </a:rPr>
              <a:t>DECORATOR(D</a:t>
            </a:r>
            <a:r>
              <a:rPr lang="en-US" altLang="zh-CN" sz="2000" b="0" dirty="0">
                <a:solidFill>
                  <a:srgbClr val="304F97"/>
                </a:solidFill>
              </a:rPr>
              <a:t>)</a:t>
            </a:r>
            <a:endParaRPr lang="en-US" altLang="zh-CN" sz="2000" b="0" dirty="0" smtClean="0">
              <a:solidFill>
                <a:srgbClr val="304F97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3848" y="1869152"/>
            <a:ext cx="5780856" cy="478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0772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26987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3200" dirty="0"/>
              <a:t> Outline</a:t>
            </a:r>
            <a:endParaRPr lang="zh-CN" altLang="en-US" sz="3200" dirty="0"/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914400" y="1420813"/>
            <a:ext cx="8229600" cy="364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>
                <a:solidFill>
                  <a:srgbClr val="304F97"/>
                </a:solidFill>
              </a:rPr>
              <a:t>Introduction</a:t>
            </a:r>
            <a:endParaRPr lang="en-US" altLang="zh-CN" sz="2200" b="0" dirty="0" smtClean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The Methodology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Prototype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Evaluation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Conclusion and Future Work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endParaRPr lang="en-US" altLang="zh-CN" sz="2200" b="0" dirty="0" smtClean="0"/>
          </a:p>
          <a:p>
            <a:pPr marL="0" indent="0" eaLnBrk="1" hangingPunct="1">
              <a:lnSpc>
                <a:spcPct val="150000"/>
              </a:lnSpc>
            </a:pPr>
            <a:endParaRPr lang="en-US" altLang="zh-CN" sz="2200" b="0" dirty="0" smtClean="0"/>
          </a:p>
        </p:txBody>
      </p:sp>
    </p:spTree>
    <p:extLst>
      <p:ext uri="{BB962C8B-B14F-4D97-AF65-F5344CB8AC3E}">
        <p14:creationId xmlns:p14="http://schemas.microsoft.com/office/powerpoint/2010/main" val="14932258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r>
              <a:rPr lang="en-US" altLang="zh-CN" sz="2800" dirty="0" smtClean="0"/>
              <a:t>Evaluation</a:t>
            </a:r>
            <a:endParaRPr lang="en-US" altLang="zh-CN" sz="2800" b="0" dirty="0">
              <a:solidFill>
                <a:srgbClr val="304F9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2942" y="1419800"/>
            <a:ext cx="8733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0" dirty="0" smtClean="0"/>
              <a:t>Summary of the subjective evaluation for DPR</a:t>
            </a:r>
            <a:endParaRPr lang="en-US" altLang="zh-CN" sz="2000" b="0" dirty="0" smtClean="0">
              <a:solidFill>
                <a:srgbClr val="304F97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907846"/>
            <a:ext cx="5472608" cy="310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9359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r>
              <a:rPr lang="en-US" altLang="zh-CN" sz="2800" dirty="0" smtClean="0"/>
              <a:t>Evaluation</a:t>
            </a:r>
            <a:endParaRPr lang="en-US" altLang="zh-CN" sz="2800" b="0" dirty="0">
              <a:solidFill>
                <a:srgbClr val="304F9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2942" y="1419800"/>
            <a:ext cx="8733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0" dirty="0" smtClean="0"/>
              <a:t>Comparison: DPR, ESSDP, </a:t>
            </a:r>
            <a:r>
              <a:rPr lang="en-US" altLang="zh-CN" sz="2000" b="0" dirty="0" err="1" smtClean="0"/>
              <a:t>ReBuilder</a:t>
            </a:r>
            <a:r>
              <a:rPr lang="en-US" altLang="zh-CN" sz="2000" b="0" dirty="0" smtClean="0"/>
              <a:t> and RS</a:t>
            </a:r>
            <a:endParaRPr lang="en-US" altLang="zh-CN" sz="2000" b="0" dirty="0" smtClean="0">
              <a:solidFill>
                <a:srgbClr val="304F97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620" y="1986577"/>
            <a:ext cx="5955572" cy="399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6500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26987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3200" dirty="0"/>
              <a:t> Outline</a:t>
            </a:r>
            <a:endParaRPr lang="zh-CN" altLang="en-US" sz="3200" dirty="0"/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914400" y="1420813"/>
            <a:ext cx="8229600" cy="364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>
                <a:solidFill>
                  <a:srgbClr val="304F97"/>
                </a:solidFill>
              </a:rPr>
              <a:t>Introduction</a:t>
            </a:r>
            <a:endParaRPr lang="en-US" altLang="zh-CN" sz="2200" b="0" dirty="0" smtClean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The Methodology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Prototype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Evaluation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>
                <a:solidFill>
                  <a:srgbClr val="FF0000"/>
                </a:solidFill>
              </a:rPr>
              <a:t>Conclusion and Future Work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endParaRPr lang="en-US" altLang="zh-CN" sz="2200" b="0" dirty="0" smtClean="0"/>
          </a:p>
          <a:p>
            <a:pPr marL="0" indent="0" eaLnBrk="1" hangingPunct="1">
              <a:lnSpc>
                <a:spcPct val="150000"/>
              </a:lnSpc>
            </a:pPr>
            <a:endParaRPr lang="en-US" altLang="zh-CN" sz="2200" b="0" dirty="0" smtClean="0"/>
          </a:p>
        </p:txBody>
      </p:sp>
    </p:spTree>
    <p:extLst>
      <p:ext uri="{BB962C8B-B14F-4D97-AF65-F5344CB8AC3E}">
        <p14:creationId xmlns:p14="http://schemas.microsoft.com/office/powerpoint/2010/main" val="39233674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r>
              <a:rPr lang="en-US" altLang="zh-CN" sz="2800" dirty="0" smtClean="0"/>
              <a:t>Conclusion and future work</a:t>
            </a:r>
            <a:endParaRPr lang="en-US" altLang="zh-CN" sz="2800" b="0" dirty="0">
              <a:solidFill>
                <a:srgbClr val="304F9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2942" y="1419800"/>
            <a:ext cx="88410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>
                <a:solidFill>
                  <a:srgbClr val="304F97"/>
                </a:solidFill>
              </a:rPr>
              <a:t>As our current and future work, we are trying to come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up with </a:t>
            </a:r>
            <a:r>
              <a:rPr lang="en-US" altLang="zh-CN" sz="2000" b="0" dirty="0">
                <a:solidFill>
                  <a:srgbClr val="304F97"/>
                </a:solidFill>
              </a:rPr>
              <a:t>a tool that can suggest design patterns providing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the interactivity </a:t>
            </a:r>
            <a:r>
              <a:rPr lang="en-US" altLang="zh-CN" sz="2000" b="0" dirty="0">
                <a:solidFill>
                  <a:srgbClr val="304F97"/>
                </a:solidFill>
              </a:rPr>
              <a:t>for designers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>
                <a:solidFill>
                  <a:srgbClr val="304F97"/>
                </a:solidFill>
              </a:rPr>
              <a:t>More </a:t>
            </a:r>
            <a:r>
              <a:rPr lang="en-US" altLang="zh-CN" sz="2000" b="0" dirty="0">
                <a:solidFill>
                  <a:srgbClr val="304F97"/>
                </a:solidFill>
              </a:rPr>
              <a:t>specifically, for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secondary level </a:t>
            </a:r>
            <a:r>
              <a:rPr lang="en-US" altLang="zh-CN" sz="2000" b="0" dirty="0">
                <a:solidFill>
                  <a:srgbClr val="304F97"/>
                </a:solidFill>
              </a:rPr>
              <a:t>recommendation, deployment of DPR for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re-organizing model </a:t>
            </a:r>
            <a:r>
              <a:rPr lang="en-US" altLang="zh-CN" sz="2000" b="0" dirty="0">
                <a:solidFill>
                  <a:srgbClr val="304F97"/>
                </a:solidFill>
              </a:rPr>
              <a:t>components into groups, for individual selected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pattern can </a:t>
            </a:r>
            <a:r>
              <a:rPr lang="en-US" altLang="zh-CN" sz="2000" b="0" dirty="0">
                <a:solidFill>
                  <a:srgbClr val="304F97"/>
                </a:solidFill>
              </a:rPr>
              <a:t>be a prominent solution.</a:t>
            </a:r>
          </a:p>
        </p:txBody>
      </p:sp>
    </p:spTree>
    <p:extLst>
      <p:ext uri="{BB962C8B-B14F-4D97-AF65-F5344CB8AC3E}">
        <p14:creationId xmlns:p14="http://schemas.microsoft.com/office/powerpoint/2010/main" val="7185017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"/>
          <p:cNvSpPr txBox="1">
            <a:spLocks noChangeArrowheads="1"/>
          </p:cNvSpPr>
          <p:nvPr/>
        </p:nvSpPr>
        <p:spPr bwMode="auto">
          <a:xfrm>
            <a:off x="3563938" y="2636838"/>
            <a:ext cx="4679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/>
              <a:t>Q &amp; A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16746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C:\Users\Jonathenzc-PC\AppData\Local\Microsoft\Windows\Temporary Internet Files\Content.IE5\3CDTXAM6\MC900434475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2781300"/>
            <a:ext cx="3459162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26987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3200" dirty="0"/>
              <a:t> Outline</a:t>
            </a:r>
            <a:endParaRPr lang="zh-CN" altLang="en-US" sz="3200" dirty="0"/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914400" y="1420813"/>
            <a:ext cx="8229600" cy="364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>
                <a:solidFill>
                  <a:srgbClr val="FF0000"/>
                </a:solidFill>
              </a:rPr>
              <a:t>Introduction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The Methodology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Prototype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Evaluation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Conclusion and Future Work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endParaRPr lang="en-US" altLang="zh-CN" sz="2200" b="0" dirty="0" smtClean="0"/>
          </a:p>
          <a:p>
            <a:pPr marL="0" indent="0" eaLnBrk="1" hangingPunct="1">
              <a:lnSpc>
                <a:spcPct val="150000"/>
              </a:lnSpc>
            </a:pPr>
            <a:endParaRPr lang="en-US" altLang="zh-CN" sz="2200" b="0" dirty="0" smtClean="0"/>
          </a:p>
        </p:txBody>
      </p:sp>
    </p:spTree>
    <p:extLst>
      <p:ext uri="{BB962C8B-B14F-4D97-AF65-F5344CB8AC3E}">
        <p14:creationId xmlns:p14="http://schemas.microsoft.com/office/powerpoint/2010/main" val="12834633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r>
              <a:rPr lang="en-US" altLang="zh-CN" sz="2800" dirty="0" smtClean="0"/>
              <a:t>Introduction</a:t>
            </a:r>
            <a:endParaRPr lang="en-US" altLang="zh-CN" sz="2800" b="0" dirty="0">
              <a:solidFill>
                <a:srgbClr val="304F9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2942" y="1419800"/>
            <a:ext cx="884105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>
                <a:solidFill>
                  <a:srgbClr val="304F97"/>
                </a:solidFill>
              </a:rPr>
              <a:t>Each pattern describes a problem that occurs over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and over </a:t>
            </a:r>
            <a:r>
              <a:rPr lang="en-US" altLang="zh-CN" sz="2000" b="0" dirty="0">
                <a:solidFill>
                  <a:srgbClr val="304F97"/>
                </a:solidFill>
              </a:rPr>
              <a:t>again in software development domain and then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describes the </a:t>
            </a:r>
            <a:r>
              <a:rPr lang="en-US" altLang="zh-CN" sz="2000" b="0" dirty="0">
                <a:solidFill>
                  <a:srgbClr val="304F97"/>
                </a:solidFill>
              </a:rPr>
              <a:t>core of the solution to that problem, in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such a </a:t>
            </a:r>
            <a:r>
              <a:rPr lang="en-US" altLang="zh-CN" sz="2000" b="0" dirty="0">
                <a:solidFill>
                  <a:srgbClr val="304F97"/>
                </a:solidFill>
              </a:rPr>
              <a:t>way that we can use this solution many times,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without doing </a:t>
            </a:r>
            <a:r>
              <a:rPr lang="en-US" altLang="zh-CN" sz="2000" b="0" dirty="0">
                <a:solidFill>
                  <a:srgbClr val="304F97"/>
                </a:solidFill>
              </a:rPr>
              <a:t>it the same way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twice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>
                <a:solidFill>
                  <a:srgbClr val="304F97"/>
                </a:solidFill>
              </a:rPr>
              <a:t>Increasing number of available design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patterns should </a:t>
            </a:r>
            <a:r>
              <a:rPr lang="en-US" altLang="zh-CN" sz="2000" b="0" dirty="0">
                <a:solidFill>
                  <a:srgbClr val="304F97"/>
                </a:solidFill>
              </a:rPr>
              <a:t>lead to better quality, by proposing good solutions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to recurring </a:t>
            </a:r>
            <a:r>
              <a:rPr lang="en-US" altLang="zh-CN" sz="2000" b="0" dirty="0">
                <a:solidFill>
                  <a:srgbClr val="304F97"/>
                </a:solidFill>
              </a:rPr>
              <a:t>design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problems.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>
                <a:solidFill>
                  <a:srgbClr val="304F97"/>
                </a:solidFill>
              </a:rPr>
              <a:t>However</a:t>
            </a:r>
            <a:r>
              <a:rPr lang="en-US" altLang="zh-CN" sz="2000" b="0" dirty="0">
                <a:solidFill>
                  <a:srgbClr val="304F97"/>
                </a:solidFill>
              </a:rPr>
              <a:t>, it is difficult to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follow all </a:t>
            </a:r>
            <a:r>
              <a:rPr lang="en-US" altLang="zh-CN" sz="2000" b="0" dirty="0">
                <a:solidFill>
                  <a:srgbClr val="304F97"/>
                </a:solidFill>
              </a:rPr>
              <a:t>new patterns during development and to choose the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right patterns </a:t>
            </a:r>
            <a:r>
              <a:rPr lang="en-US" altLang="zh-CN" sz="2000" b="0" dirty="0">
                <a:solidFill>
                  <a:srgbClr val="304F97"/>
                </a:solidFill>
              </a:rPr>
              <a:t>when faced with a design problem</a:t>
            </a:r>
          </a:p>
        </p:txBody>
      </p:sp>
    </p:spTree>
    <p:extLst>
      <p:ext uri="{BB962C8B-B14F-4D97-AF65-F5344CB8AC3E}">
        <p14:creationId xmlns:p14="http://schemas.microsoft.com/office/powerpoint/2010/main" val="28197398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r>
              <a:rPr lang="en-US" altLang="zh-CN" sz="2800" dirty="0" smtClean="0"/>
              <a:t>Introduction</a:t>
            </a:r>
            <a:endParaRPr lang="en-US" altLang="zh-CN" sz="2800" b="0" dirty="0">
              <a:solidFill>
                <a:srgbClr val="304F9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2942" y="1419800"/>
            <a:ext cx="88410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>
                <a:solidFill>
                  <a:srgbClr val="304F97"/>
                </a:solidFill>
              </a:rPr>
              <a:t>Firstly</a:t>
            </a:r>
            <a:r>
              <a:rPr lang="en-US" altLang="zh-CN" sz="2000" b="0" dirty="0">
                <a:solidFill>
                  <a:srgbClr val="304F97"/>
                </a:solidFill>
              </a:rPr>
              <a:t>, recommend a design pattern for a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specific problem </a:t>
            </a:r>
            <a:r>
              <a:rPr lang="en-US" altLang="zh-CN" sz="2000" b="0" dirty="0">
                <a:solidFill>
                  <a:srgbClr val="304F97"/>
                </a:solidFill>
              </a:rPr>
              <a:t>context (primary-level)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>
                <a:solidFill>
                  <a:srgbClr val="304F97"/>
                </a:solidFill>
              </a:rPr>
              <a:t>Secondly</a:t>
            </a:r>
            <a:r>
              <a:rPr lang="en-US" altLang="zh-CN" sz="2000" b="0" dirty="0">
                <a:solidFill>
                  <a:srgbClr val="304F97"/>
                </a:solidFill>
              </a:rPr>
              <a:t>,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recommend one </a:t>
            </a:r>
            <a:r>
              <a:rPr lang="en-US" altLang="zh-CN" sz="2000" b="0" dirty="0">
                <a:solidFill>
                  <a:srgbClr val="304F97"/>
                </a:solidFill>
              </a:rPr>
              <a:t>(or more) design pattern(s) suitable for a system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with initial </a:t>
            </a:r>
            <a:r>
              <a:rPr lang="en-US" altLang="zh-CN" sz="2000" b="0" dirty="0">
                <a:solidFill>
                  <a:srgbClr val="304F97"/>
                </a:solidFill>
              </a:rPr>
              <a:t>models already created by the designer (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secondary level</a:t>
            </a:r>
            <a:r>
              <a:rPr lang="en-US" altLang="zh-CN" sz="2000" b="0" dirty="0">
                <a:solidFill>
                  <a:srgbClr val="304F97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7953242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26987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3200" dirty="0"/>
              <a:t> Outline</a:t>
            </a:r>
            <a:endParaRPr lang="zh-CN" altLang="en-US" sz="3200" dirty="0"/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914400" y="1420813"/>
            <a:ext cx="8229600" cy="364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>
                <a:solidFill>
                  <a:srgbClr val="304F97"/>
                </a:solidFill>
              </a:rPr>
              <a:t>Introduction</a:t>
            </a:r>
            <a:endParaRPr lang="en-US" altLang="zh-CN" sz="2200" b="0" dirty="0" smtClean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>
                <a:solidFill>
                  <a:srgbClr val="FF0000"/>
                </a:solidFill>
              </a:rPr>
              <a:t>The Methodology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Prototype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Evaluation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Conclusion and Future Work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endParaRPr lang="en-US" altLang="zh-CN" sz="2200" b="0" dirty="0" smtClean="0"/>
          </a:p>
          <a:p>
            <a:pPr marL="0" indent="0" eaLnBrk="1" hangingPunct="1">
              <a:lnSpc>
                <a:spcPct val="150000"/>
              </a:lnSpc>
            </a:pPr>
            <a:endParaRPr lang="en-US" altLang="zh-CN" sz="2200" b="0" dirty="0" smtClean="0"/>
          </a:p>
        </p:txBody>
      </p:sp>
    </p:spTree>
    <p:extLst>
      <p:ext uri="{BB962C8B-B14F-4D97-AF65-F5344CB8AC3E}">
        <p14:creationId xmlns:p14="http://schemas.microsoft.com/office/powerpoint/2010/main" val="42178619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r>
              <a:rPr lang="en-US" altLang="zh-CN" sz="2800" dirty="0" smtClean="0"/>
              <a:t>Methodology</a:t>
            </a:r>
            <a:endParaRPr lang="en-US" altLang="zh-CN" sz="2800" b="0" dirty="0">
              <a:solidFill>
                <a:srgbClr val="304F9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2942" y="1419800"/>
            <a:ext cx="88410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>
                <a:solidFill>
                  <a:srgbClr val="304F97"/>
                </a:solidFill>
              </a:rPr>
              <a:t>Methodology for Design Pattern Recommender(DPR) is a selection type of expert system and hence a ranking based selection approach for DPR is chosen</a:t>
            </a:r>
            <a:endParaRPr lang="en-US" altLang="zh-CN" sz="2000" b="0" dirty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>
                <a:solidFill>
                  <a:srgbClr val="304F97"/>
                </a:solidFill>
              </a:rPr>
              <a:t>DPR is aimed to help designers to find or decide which pattern to use for a particular design problem</a:t>
            </a:r>
            <a:endParaRPr lang="en-US" altLang="zh-CN" sz="2000" b="0" dirty="0">
              <a:solidFill>
                <a:srgbClr val="304F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7156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r>
              <a:rPr lang="en-US" altLang="zh-CN" sz="2800" dirty="0" smtClean="0"/>
              <a:t>Methodology</a:t>
            </a:r>
            <a:endParaRPr lang="en-US" altLang="zh-CN" sz="1800" b="0" dirty="0">
              <a:solidFill>
                <a:srgbClr val="304F9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2942" y="1419800"/>
            <a:ext cx="88410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>
                <a:solidFill>
                  <a:srgbClr val="304F97"/>
                </a:solidFill>
              </a:rPr>
              <a:t>Steps:</a:t>
            </a:r>
          </a:p>
          <a:p>
            <a:pPr lvl="1"/>
            <a:r>
              <a:rPr lang="en-US" altLang="zh-CN" sz="2000" b="0" dirty="0" smtClean="0">
                <a:solidFill>
                  <a:srgbClr val="304F97"/>
                </a:solidFill>
              </a:rPr>
              <a:t>A. Identify the </a:t>
            </a:r>
            <a:r>
              <a:rPr lang="en-US" altLang="zh-CN" sz="2000" b="0" dirty="0">
                <a:solidFill>
                  <a:srgbClr val="304F97"/>
                </a:solidFill>
              </a:rPr>
              <a:t>c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ircumstances in which patterns can be applied</a:t>
            </a:r>
          </a:p>
          <a:p>
            <a:pPr lvl="1"/>
            <a:endParaRPr lang="en-US" altLang="zh-CN" sz="2000" b="0" dirty="0" smtClean="0">
              <a:solidFill>
                <a:srgbClr val="304F97"/>
              </a:solidFill>
            </a:endParaRPr>
          </a:p>
          <a:p>
            <a:pPr lvl="1"/>
            <a:r>
              <a:rPr lang="en-US" altLang="zh-CN" sz="2000" b="0" dirty="0" smtClean="0">
                <a:solidFill>
                  <a:srgbClr val="304F97"/>
                </a:solidFill>
              </a:rPr>
              <a:t>B. Refine the circumstances with sub-conditions</a:t>
            </a:r>
          </a:p>
          <a:p>
            <a:pPr lvl="1"/>
            <a:endParaRPr lang="en-US" altLang="zh-CN" sz="2000" b="0" dirty="0" smtClean="0">
              <a:solidFill>
                <a:srgbClr val="304F97"/>
              </a:solidFill>
            </a:endParaRPr>
          </a:p>
          <a:p>
            <a:pPr lvl="1"/>
            <a:r>
              <a:rPr lang="en-US" altLang="zh-CN" sz="2000" b="0" dirty="0" smtClean="0">
                <a:solidFill>
                  <a:srgbClr val="304F97"/>
                </a:solidFill>
              </a:rPr>
              <a:t>C. Formulate questions to ask designers</a:t>
            </a:r>
          </a:p>
          <a:p>
            <a:pPr lvl="1"/>
            <a:endParaRPr lang="en-US" altLang="zh-CN" sz="2000" b="0" dirty="0" smtClean="0">
              <a:solidFill>
                <a:srgbClr val="304F97"/>
              </a:solidFill>
            </a:endParaRPr>
          </a:p>
          <a:p>
            <a:pPr lvl="1"/>
            <a:r>
              <a:rPr lang="en-US" altLang="zh-CN" sz="2000" b="0" dirty="0" smtClean="0">
                <a:solidFill>
                  <a:srgbClr val="304F97"/>
                </a:solidFill>
              </a:rPr>
              <a:t>D. Formulate GQM Model with the defined questions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altLang="zh-CN" sz="2000" b="0" dirty="0">
              <a:solidFill>
                <a:srgbClr val="304F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6256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r>
              <a:rPr lang="en-US" altLang="zh-CN" sz="2000" dirty="0"/>
              <a:t>A. Identify the circumstances in which patterns can be applied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2942" y="1419800"/>
            <a:ext cx="884105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>
                <a:solidFill>
                  <a:srgbClr val="304F97"/>
                </a:solidFill>
              </a:rPr>
              <a:t>Prior to constructing our knowledge base for DPR, we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perform knowledge </a:t>
            </a:r>
            <a:r>
              <a:rPr lang="en-US" altLang="zh-CN" sz="2000" b="0" dirty="0">
                <a:solidFill>
                  <a:srgbClr val="304F97"/>
                </a:solidFill>
              </a:rPr>
              <a:t>acquisition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>
                <a:solidFill>
                  <a:srgbClr val="304F97"/>
                </a:solidFill>
              </a:rPr>
              <a:t>During this phase, the literature on object-oriented software design patterns are reviewed and analyzed.</a:t>
            </a:r>
            <a:endParaRPr lang="en-US" altLang="zh-CN" sz="2000" b="0" dirty="0">
              <a:solidFill>
                <a:srgbClr val="304F97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744" y="3078568"/>
            <a:ext cx="56388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4045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自定义设计方案">
  <a:themeElements>
    <a:clrScheme name="1_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自定义设计方案">
      <a:majorFont>
        <a:latin typeface="Arial"/>
        <a:ea typeface="黑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4800" b="1" i="0" u="none" strike="noStrike" cap="none" normalizeH="0" baseline="0" smtClean="0">
            <a:ln>
              <a:noFill/>
            </a:ln>
            <a:solidFill>
              <a:srgbClr val="16388A"/>
            </a:solidFill>
            <a:effectLst/>
            <a:latin typeface="Arial" pitchFamily="34" charset="0"/>
            <a:ea typeface="黑体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4800" b="1" i="0" u="none" strike="noStrike" cap="none" normalizeH="0" baseline="0" smtClean="0">
            <a:ln>
              <a:noFill/>
            </a:ln>
            <a:solidFill>
              <a:srgbClr val="16388A"/>
            </a:solidFill>
            <a:effectLst/>
            <a:latin typeface="Arial" pitchFamily="34" charset="0"/>
            <a:ea typeface="黑体" pitchFamily="49" charset="-122"/>
          </a:defRPr>
        </a:defPPr>
      </a:lstStyle>
    </a:lnDef>
  </a:objectDefaults>
  <a:extraClrSchemeLst>
    <a:extraClrScheme>
      <a:clrScheme name="1_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自定义设计方案">
  <a:themeElements>
    <a:clrScheme name="2_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自定义设计方案">
      <a:majorFont>
        <a:latin typeface="Arial"/>
        <a:ea typeface="黑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4800" b="1" i="0" u="none" strike="noStrike" cap="none" normalizeH="0" baseline="0" smtClean="0">
            <a:ln>
              <a:noFill/>
            </a:ln>
            <a:solidFill>
              <a:srgbClr val="16388A"/>
            </a:solidFill>
            <a:effectLst/>
            <a:latin typeface="Arial" pitchFamily="34" charset="0"/>
            <a:ea typeface="黑体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4800" b="1" i="0" u="none" strike="noStrike" cap="none" normalizeH="0" baseline="0" smtClean="0">
            <a:ln>
              <a:noFill/>
            </a:ln>
            <a:solidFill>
              <a:srgbClr val="16388A"/>
            </a:solidFill>
            <a:effectLst/>
            <a:latin typeface="Arial" pitchFamily="34" charset="0"/>
            <a:ea typeface="黑体" pitchFamily="49" charset="-122"/>
          </a:defRPr>
        </a:defPPr>
      </a:lstStyle>
    </a:lnDef>
  </a:objectDefaults>
  <a:extraClrSchemeLst>
    <a:extraClrScheme>
      <a:clrScheme name="2_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8725</TotalTime>
  <Pages>0</Pages>
  <Words>909</Words>
  <Characters>0</Characters>
  <Application>Microsoft Office PowerPoint</Application>
  <DocSecurity>0</DocSecurity>
  <PresentationFormat>全屏显示(4:3)</PresentationFormat>
  <Lines>0</Lines>
  <Paragraphs>161</Paragraphs>
  <Slides>25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25</vt:i4>
      </vt:variant>
    </vt:vector>
  </HeadingPairs>
  <TitlesOfParts>
    <vt:vector size="33" baseType="lpstr">
      <vt:lpstr>黑体</vt:lpstr>
      <vt:lpstr>SimSun</vt:lpstr>
      <vt:lpstr>微软雅黑</vt:lpstr>
      <vt:lpstr>Arial</vt:lpstr>
      <vt:lpstr>Calibri</vt:lpstr>
      <vt:lpstr>Wingdings</vt:lpstr>
      <vt:lpstr>1_自定义设计方案</vt:lpstr>
      <vt:lpstr>2_自定义设计方案</vt:lpstr>
      <vt:lpstr>Recommendation System for Design Patterns in Software Development: An DPR Overview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张程</cp:lastModifiedBy>
  <cp:revision>2294</cp:revision>
  <cp:lastPrinted>1899-12-30T00:00:00Z</cp:lastPrinted>
  <dcterms:created xsi:type="dcterms:W3CDTF">2010-12-07T13:16:01Z</dcterms:created>
  <dcterms:modified xsi:type="dcterms:W3CDTF">2016-04-24T11:20:22Z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2052-6.6.0.2461</vt:lpwstr>
  </property>
</Properties>
</file>