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42" r:id="rId3"/>
    <p:sldId id="338" r:id="rId4"/>
    <p:sldId id="313" r:id="rId5"/>
    <p:sldId id="314" r:id="rId6"/>
    <p:sldId id="325" r:id="rId7"/>
    <p:sldId id="343" r:id="rId8"/>
    <p:sldId id="344" r:id="rId9"/>
    <p:sldId id="345" r:id="rId10"/>
    <p:sldId id="346" r:id="rId11"/>
    <p:sldId id="347" r:id="rId12"/>
    <p:sldId id="27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75442" autoAdjust="0"/>
  </p:normalViewPr>
  <p:slideViewPr>
    <p:cSldViewPr>
      <p:cViewPr varScale="1">
        <p:scale>
          <a:sx n="53" d="100"/>
          <a:sy n="53" d="100"/>
        </p:scale>
        <p:origin x="-112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33FEA-4ABE-4D5A-ACC1-28A3B9610A8A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6A53C-94E0-45B9-A9FC-3E3B4C0AAF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2372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9604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960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946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提出一个重要的问题，跨越一个重要的领域，将决定你未来的成败。选对一个领域和选对一个问题是成败的关键，你自己本身必须是带着问题来探究无限的学问世界，因为你不再像大学时代一样泛滥无所归。所以这段时间，必须选定义个有兴趣与关注的主题为出发点，来探究这些知识，产生有机的循环。自发的对这个问题产生兴趣，从被动的接受者变成一个主动的探索者，悠游其中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109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不知不觉中知晓这个领域有什么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“清楚”是最高指导原则，经过满满练习使得文笔跟思考产生一致的连贯性，多读论文，借鉴别人的表述方法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960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A53C-94E0-45B9-A9FC-3E3B4C0AAF1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67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63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768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466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866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142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636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82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65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736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42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16/11/14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45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7.xml"/><Relationship Id="rId2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1" Type="http://schemas.openxmlformats.org/officeDocument/2006/relationships/tags" Target="../tags/tag5.x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276872"/>
            <a:ext cx="9144000" cy="2304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kumimoji="1" lang="zh-CN" altLang="en-US" sz="3600" dirty="0" smtClean="0"/>
              <a:t>我的读研总结</a:t>
            </a:r>
            <a:endParaRPr lang="zh-CN" altLang="en-US" sz="2800" dirty="0">
              <a:latin typeface="Helvetic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6877" y="5085184"/>
            <a:ext cx="4110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上海交通大学</a:t>
            </a:r>
            <a:endParaRPr lang="en-US" altLang="zh-CN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何</a:t>
            </a:r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清</a:t>
            </a:r>
            <a:endParaRPr lang="en-US" altLang="zh-CN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44528"/>
            <a:ext cx="1442045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50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1"/>
    </mc:Choice>
    <mc:Fallback xmlns="">
      <p:transition spd="slow" advTm="915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几种开放职位类型对比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5" name="TextBox 11"/>
          <p:cNvSpPr txBox="1"/>
          <p:nvPr/>
        </p:nvSpPr>
        <p:spPr>
          <a:xfrm>
            <a:off x="489466" y="1196752"/>
            <a:ext cx="7178878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数据挖掘工程师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熟悉主流算法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有一些领域的实践经验（车联网，金融）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机器学习工程师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算法功底要强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会数学推导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偏向有理科背景的博士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大数据开发工程师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有主流工具、框架的使用经验（如</a:t>
            </a:r>
            <a:r>
              <a:rPr lang="en-US" altLang="zh-CN" sz="2400" dirty="0" err="1" smtClean="0">
                <a:solidFill>
                  <a:prstClr val="black"/>
                </a:solidFill>
              </a:rPr>
              <a:t>Hadoop</a:t>
            </a:r>
            <a:r>
              <a:rPr lang="zh-CN" altLang="en-US" sz="2400" dirty="0" smtClean="0">
                <a:solidFill>
                  <a:prstClr val="black"/>
                </a:solidFill>
              </a:rPr>
              <a:t>的</a:t>
            </a:r>
            <a:r>
              <a:rPr lang="en-US" altLang="zh-CN" sz="2400" dirty="0" smtClean="0">
                <a:solidFill>
                  <a:prstClr val="black"/>
                </a:solidFill>
              </a:rPr>
              <a:t>hive</a:t>
            </a:r>
            <a:r>
              <a:rPr lang="zh-CN" altLang="en-US" sz="2400" dirty="0" smtClean="0">
                <a:solidFill>
                  <a:prstClr val="black"/>
                </a:solidFill>
              </a:rPr>
              <a:t>、</a:t>
            </a:r>
            <a:r>
              <a:rPr lang="en-US" altLang="zh-CN" sz="2400" dirty="0" smtClean="0">
                <a:solidFill>
                  <a:prstClr val="black"/>
                </a:solidFill>
              </a:rPr>
              <a:t>spark</a:t>
            </a:r>
            <a:r>
              <a:rPr lang="zh-CN" altLang="en-US" sz="2400" dirty="0" smtClean="0">
                <a:solidFill>
                  <a:prstClr val="black"/>
                </a:solidFill>
              </a:rPr>
              <a:t>等等）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竞争者很多，开放职位少，不建议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数据分析师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不要求编程基础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数理统计能力要强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52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"/>
    </mc:Choice>
    <mc:Fallback xmlns="">
      <p:transition spd="slow" advTm="297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心态要好！！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5" name="TextBox 11"/>
          <p:cNvSpPr txBox="1"/>
          <p:nvPr/>
        </p:nvSpPr>
        <p:spPr>
          <a:xfrm>
            <a:off x="489466" y="1196752"/>
            <a:ext cx="717887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扬长避短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算法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数据库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编程语言、框架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项目经历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尽量找人内推，避开投简历笔试这种耗费时间精力的流程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先了解公司情况，再做相应准备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招多少人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招什么样的人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工作内容是否喜欢</a:t>
            </a:r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918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"/>
    </mc:Choice>
    <mc:Fallback xmlns="">
      <p:transition spd="slow" advTm="297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1143778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26216" cy="112474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07704" y="2492896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i="1" dirty="0" smtClean="0">
                <a:latin typeface="Chaparral Pro Light" pitchFamily="18" charset="0"/>
                <a:cs typeface="Times New Roman" pitchFamily="18" charset="0"/>
              </a:rPr>
              <a:t>Thank you!</a:t>
            </a:r>
          </a:p>
          <a:p>
            <a:pPr algn="ctr"/>
            <a:r>
              <a:rPr lang="en-US" altLang="zh-CN" sz="6000" dirty="0" smtClean="0">
                <a:latin typeface="Helvetica-Narrow-BoldOblique" pitchFamily="2" charset="0"/>
              </a:rPr>
              <a:t>Q&amp;A</a:t>
            </a:r>
            <a:endParaRPr lang="zh-CN" altLang="en-US" sz="2400" dirty="0">
              <a:latin typeface="Helvetica-Narrow-BoldObliqu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72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276872"/>
            <a:ext cx="9144000" cy="2304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zh-CN" altLang="en-US" sz="2800" dirty="0" smtClean="0">
                <a:latin typeface="Helvetica" pitchFamily="34" charset="0"/>
              </a:rPr>
              <a:t>研究生要怎么读？</a:t>
            </a:r>
            <a:endParaRPr lang="zh-CN" altLang="en-US" sz="2800" dirty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24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1"/>
    </mc:Choice>
    <mc:Fallback xmlns="">
      <p:transition spd="slow" advTm="915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Helvetica-Condensed-Black-Se" pitchFamily="2" charset="0"/>
              </a:rPr>
              <a:t>差别</a:t>
            </a:r>
            <a:endParaRPr lang="zh-CN" altLang="en-US" sz="3200" dirty="0">
              <a:latin typeface="Helvetica-Condensed-Black-Se" pitchFamily="2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9466" y="1196752"/>
            <a:ext cx="71788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US" altLang="en-US" sz="2800" dirty="0" smtClean="0">
                <a:latin typeface="+mn-ea"/>
                <a:cs typeface="Times New Roman" panose="02020603050405020304" pitchFamily="18" charset="0"/>
              </a:rPr>
              <a:t>大学生</a:t>
            </a:r>
            <a:endParaRPr lang="en-US" altLang="en-US" sz="2800" dirty="0">
              <a:latin typeface="+mn-ea"/>
              <a:cs typeface="Times New Roman" panose="02020603050405020304" pitchFamily="18" charset="0"/>
            </a:endParaRPr>
          </a:p>
          <a:p>
            <a:pPr marL="742950" lvl="1" indent="-285750">
              <a:buBlip>
                <a:blip r:embed="rId3"/>
              </a:buBlip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接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受学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问，接受知识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研究生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Blip>
                <a:blip r:embed="rId3"/>
              </a:buBlip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制造新的知识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前者重基础，后者重创新</a:t>
            </a:r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Blip>
                <a:blip r:embed="rId3"/>
              </a:buBlip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Blip>
                <a:blip r:embed="rId3"/>
              </a:buBlip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一、选择问题取向，学会创新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0"/>
            <a:ext cx="1126216" cy="1124744"/>
          </a:xfrm>
          <a:prstGeom prst="rect">
            <a:avLst/>
          </a:prstGeom>
        </p:spPr>
      </p:pic>
      <p:sp>
        <p:nvSpPr>
          <p:cNvPr id="6" name="TextBox 11"/>
          <p:cNvSpPr txBox="1"/>
          <p:nvPr/>
        </p:nvSpPr>
        <p:spPr>
          <a:xfrm>
            <a:off x="489466" y="1196752"/>
            <a:ext cx="71788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不再是容器，等着老师把某些东西倒进茶杯里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要开始逐步发展和开发自己</a:t>
            </a:r>
            <a:endParaRPr lang="en-US" altLang="zh-CN" sz="2400" dirty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不再是对于各种新奇的课程照单全收，而是要重视问题取向的安排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所有的精力、修读的课程都应该有一个关注的焦点，不能漫无目标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主动地选择一些对自己研究方向有帮助的课程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endParaRPr lang="en-US" altLang="zh-CN" sz="2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783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298"/>
    </mc:Choice>
    <mc:Fallback xmlns="">
      <p:transition spd="slow" advTm="7629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二、尝试跨领域研究，主动学习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9466" y="1196752"/>
            <a:ext cx="71788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以兴趣与关注的主题为出发点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选对领域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选对问题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方法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看实验室有哪些课题或项目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看学长学姐都做了哪些工作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搜软件工程顶会历年</a:t>
            </a:r>
            <a:r>
              <a:rPr lang="en-US" altLang="zh-CN" sz="2400" dirty="0" smtClean="0">
                <a:solidFill>
                  <a:prstClr val="black"/>
                </a:solidFill>
              </a:rPr>
              <a:t>paper</a:t>
            </a:r>
            <a:r>
              <a:rPr lang="zh-CN" altLang="en-US" sz="2400" dirty="0" smtClean="0">
                <a:solidFill>
                  <a:prstClr val="black"/>
                </a:solidFill>
              </a:rPr>
              <a:t>找</a:t>
            </a:r>
            <a:r>
              <a:rPr lang="en-US" altLang="zh-CN" sz="2400" dirty="0" smtClean="0">
                <a:solidFill>
                  <a:prstClr val="black"/>
                </a:solidFill>
              </a:rPr>
              <a:t>topic</a:t>
            </a: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在老师的引导下学习</a:t>
            </a:r>
            <a:r>
              <a:rPr lang="zh-CN" altLang="zh-CN" sz="2400" dirty="0" smtClean="0">
                <a:solidFill>
                  <a:prstClr val="black"/>
                </a:solidFill>
              </a:rPr>
              <a:t>[</a:t>
            </a:r>
            <a:r>
              <a:rPr lang="en-US" altLang="zh-CN" sz="2400" dirty="0" smtClean="0">
                <a:solidFill>
                  <a:prstClr val="black"/>
                </a:solidFill>
              </a:rPr>
              <a:t>self-help]</a:t>
            </a: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研究点是否靠谱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是否已经有大量前人做相关研究（不易出成果）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创新点是否够强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学习如何去学习</a:t>
            </a:r>
            <a:r>
              <a:rPr lang="en-US" altLang="zh-CN" sz="2400" dirty="0" smtClean="0">
                <a:solidFill>
                  <a:prstClr val="black"/>
                </a:solidFill>
              </a:rPr>
              <a:t>learn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how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to</a:t>
            </a:r>
            <a:r>
              <a:rPr lang="zh-CN" altLang="en-US" sz="2400" dirty="0" smtClean="0">
                <a:solidFill>
                  <a:prstClr val="black"/>
                </a:solidFill>
              </a:rPr>
              <a:t> </a:t>
            </a:r>
            <a:r>
              <a:rPr lang="en-US" altLang="zh-CN" sz="2400" dirty="0" smtClean="0">
                <a:solidFill>
                  <a:prstClr val="black"/>
                </a:solidFill>
              </a:rPr>
              <a:t>learn</a:t>
            </a: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有了大方向，直接搜领域会议论文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关注某些作者，一般每年都会有产出</a:t>
            </a:r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9103456"/>
      </p:ext>
    </p:extLst>
  </p:cSld>
  <p:clrMapOvr>
    <a:masterClrMapping/>
  </p:clrMapOvr>
  <p:transition xmlns:p14="http://schemas.microsoft.com/office/powerpoint/2010/main" spd="slow" advTm="721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三、大量阅读，进入研究领域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5" name="TextBox 11"/>
          <p:cNvSpPr txBox="1"/>
          <p:nvPr/>
        </p:nvSpPr>
        <p:spPr>
          <a:xfrm>
            <a:off x="489466" y="1196752"/>
            <a:ext cx="71788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不停地念书，不停地报告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不要沉溺细节，进而失去全景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理清精华内容，打通“任督二脉”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如何阅读论文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先读</a:t>
            </a:r>
            <a:r>
              <a:rPr lang="en-US" altLang="zh-CN" sz="2400" dirty="0" smtClean="0">
                <a:solidFill>
                  <a:prstClr val="black"/>
                </a:solidFill>
              </a:rPr>
              <a:t>abstract</a:t>
            </a:r>
            <a:r>
              <a:rPr lang="zh-CN" altLang="en-US" sz="2400" dirty="0" smtClean="0">
                <a:solidFill>
                  <a:prstClr val="black"/>
                </a:solidFill>
              </a:rPr>
              <a:t>，再看</a:t>
            </a:r>
            <a:r>
              <a:rPr lang="en-US" altLang="zh-CN" sz="2400" dirty="0" smtClean="0">
                <a:solidFill>
                  <a:prstClr val="black"/>
                </a:solidFill>
              </a:rPr>
              <a:t>introduction</a:t>
            </a: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阅读同领域多个论文，对比它们解决的问题、方法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有一定阅读量后，尝试写综述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如何有效搜索论文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en-US" altLang="zh-CN" sz="2400" dirty="0" smtClean="0">
                <a:solidFill>
                  <a:prstClr val="black"/>
                </a:solidFill>
              </a:rPr>
              <a:t>Google</a:t>
            </a: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en-US" altLang="zh-CN" sz="2400" dirty="0" err="1" smtClean="0">
                <a:solidFill>
                  <a:prstClr val="black"/>
                </a:solidFill>
              </a:rPr>
              <a:t>Dblp</a:t>
            </a:r>
            <a:r>
              <a:rPr lang="zh-CN" altLang="en-US" sz="2400" dirty="0" smtClean="0">
                <a:solidFill>
                  <a:prstClr val="black"/>
                </a:solidFill>
              </a:rPr>
              <a:t>：方便按会议、作者搜索论文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直接看别人论文的引文部分</a:t>
            </a:r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11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"/>
    </mc:Choice>
    <mc:Fallback xmlns="">
      <p:transition spd="slow" advTm="297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四、论文写作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5" name="TextBox 11"/>
          <p:cNvSpPr txBox="1"/>
          <p:nvPr/>
        </p:nvSpPr>
        <p:spPr>
          <a:xfrm>
            <a:off x="489466" y="1196752"/>
            <a:ext cx="71788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文笔清楚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结构清楚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有图或实例介绍整个方法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分小节介绍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endParaRPr lang="en-US" altLang="zh-CN" sz="2400" dirty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实验详尽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每一个实验结论都要有充分的数据支持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设计好对比实验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相关工作充足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前人的工作要列出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进而对比你的方法有什么突出之处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224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"/>
    </mc:Choice>
    <mc:Fallback xmlns="">
      <p:transition spd="slow" advTm="297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276872"/>
            <a:ext cx="9144000" cy="2304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zh-CN" altLang="en-US" sz="2800" dirty="0" smtClean="0">
                <a:latin typeface="Helvetica" pitchFamily="34" charset="0"/>
              </a:rPr>
              <a:t>我的建议</a:t>
            </a:r>
            <a:endParaRPr lang="zh-CN" altLang="en-US" sz="2800" dirty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4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51"/>
    </mc:Choice>
    <mc:Fallback xmlns="">
      <p:transition spd="slow" advTm="915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395536" y="908720"/>
            <a:ext cx="640871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9466" y="33265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prstClr val="black"/>
                </a:solidFill>
                <a:latin typeface="Helvetica-Condensed-Black-Se" pitchFamily="2" charset="0"/>
              </a:rPr>
              <a:t>要有明晰的规划</a:t>
            </a:r>
            <a:endParaRPr lang="zh-CN" altLang="en-US" sz="3200" dirty="0">
              <a:solidFill>
                <a:prstClr val="black"/>
              </a:solidFill>
              <a:latin typeface="Helvetica-Condensed-Black-Se" pitchFamily="2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216" y="5733256"/>
            <a:ext cx="1126216" cy="1124744"/>
          </a:xfrm>
          <a:prstGeom prst="rect">
            <a:avLst/>
          </a:prstGeom>
        </p:spPr>
      </p:pic>
      <p:sp>
        <p:nvSpPr>
          <p:cNvPr id="5" name="TextBox 11"/>
          <p:cNvSpPr txBox="1"/>
          <p:nvPr/>
        </p:nvSpPr>
        <p:spPr>
          <a:xfrm>
            <a:off x="489466" y="1196752"/>
            <a:ext cx="717887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研究的目的是什么？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认知一个本科阶段不可能接触的领域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Blip>
                <a:blip r:embed="rId5"/>
              </a:buBlip>
            </a:pPr>
            <a:r>
              <a:rPr lang="zh-CN" altLang="en-US" sz="2400" dirty="0">
                <a:solidFill>
                  <a:prstClr val="black"/>
                </a:solidFill>
              </a:rPr>
              <a:t>提出问题，解决问题</a:t>
            </a:r>
            <a:endParaRPr lang="en-US" altLang="zh-CN" sz="2400" dirty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研究和找工作的关系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找研究相关的工作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1200150" lvl="2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牢固掌握基础知识（比如机器学习算法，概率论，数理统计）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1200150" lvl="2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有一些主流工具的实践经验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742950" lvl="1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不找研究相关的工作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1200150" lvl="2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多做一些偏工程性的项目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1200150" lvl="2" indent="-285750">
              <a:buFontTx/>
              <a:buBlip>
                <a:blip r:embed="rId5"/>
              </a:buBlip>
            </a:pPr>
            <a:r>
              <a:rPr lang="zh-CN" altLang="en-US" sz="2400" dirty="0" smtClean="0">
                <a:solidFill>
                  <a:prstClr val="black"/>
                </a:solidFill>
              </a:rPr>
              <a:t>编程基础要扎实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 smtClean="0">
              <a:solidFill>
                <a:prstClr val="black"/>
              </a:solidFill>
            </a:endParaRPr>
          </a:p>
          <a:p>
            <a:pPr marL="285750" indent="-285750">
              <a:buFontTx/>
              <a:buBlip>
                <a:blip r:embed="rId5"/>
              </a:buBlip>
            </a:pPr>
            <a:endParaRPr lang="en-US" altLang="zh-CN" sz="2400" dirty="0" smtClea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242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"/>
    </mc:Choice>
    <mc:Fallback xmlns="">
      <p:transition spd="slow" advTm="297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1.8|16.4|4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.1|0.2|0.1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.1|0.2|0.1|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.1|0.2|0.1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.1|0.2|0.1|0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|0.1|0.2|0.1|0.7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4889</TotalTime>
  <Words>391</Words>
  <Application>Microsoft Macintosh PowerPoint</Application>
  <PresentationFormat>全屏显示(4:3)</PresentationFormat>
  <Paragraphs>115</Paragraphs>
  <Slides>12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主题​​</vt:lpstr>
      <vt:lpstr>我的读研总结</vt:lpstr>
      <vt:lpstr>研究生要怎么读？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我的建议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Label of Mutinomial Topic Models</dc:title>
  <dc:creator>Zhu</dc:creator>
  <cp:lastModifiedBy>Lareina Ho</cp:lastModifiedBy>
  <cp:revision>537</cp:revision>
  <dcterms:created xsi:type="dcterms:W3CDTF">2014-03-13T05:57:53Z</dcterms:created>
  <dcterms:modified xsi:type="dcterms:W3CDTF">2016-11-15T04:23:39Z</dcterms:modified>
</cp:coreProperties>
</file>