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79" r:id="rId4"/>
    <p:sldId id="259" r:id="rId5"/>
    <p:sldId id="275" r:id="rId6"/>
    <p:sldId id="267" r:id="rId7"/>
    <p:sldId id="260" r:id="rId8"/>
    <p:sldId id="261" r:id="rId9"/>
    <p:sldId id="262" r:id="rId10"/>
    <p:sldId id="265" r:id="rId11"/>
    <p:sldId id="264" r:id="rId12"/>
    <p:sldId id="277" r:id="rId13"/>
    <p:sldId id="276" r:id="rId14"/>
    <p:sldId id="273" r:id="rId15"/>
    <p:sldId id="280" r:id="rId16"/>
    <p:sldId id="268" r:id="rId17"/>
    <p:sldId id="278" r:id="rId18"/>
    <p:sldId id="274" r:id="rId19"/>
    <p:sldId id="270"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74" autoAdjust="0"/>
    <p:restoredTop sz="77297" autoAdjust="0"/>
  </p:normalViewPr>
  <p:slideViewPr>
    <p:cSldViewPr snapToGrid="0">
      <p:cViewPr varScale="1">
        <p:scale>
          <a:sx n="57" d="100"/>
          <a:sy n="57" d="100"/>
        </p:scale>
        <p:origin x="9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7CE3A-DF80-46C9-BD66-675891C77F4C}" type="datetimeFigureOut">
              <a:rPr lang="zh-CN" altLang="en-US" smtClean="0"/>
              <a:t>2016/5/8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5D55D2-9BAD-41CA-A4B1-D9729A768487}" type="slidenum">
              <a:rPr lang="zh-CN" altLang="en-US" smtClean="0"/>
              <a:t>‹#›</a:t>
            </a:fld>
            <a:endParaRPr lang="zh-CN" altLang="en-US"/>
          </a:p>
        </p:txBody>
      </p:sp>
    </p:spTree>
    <p:extLst>
      <p:ext uri="{BB962C8B-B14F-4D97-AF65-F5344CB8AC3E}">
        <p14:creationId xmlns:p14="http://schemas.microsoft.com/office/powerpoint/2010/main" val="4023368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1</a:t>
            </a:fld>
            <a:endParaRPr lang="zh-CN" altLang="en-US"/>
          </a:p>
        </p:txBody>
      </p:sp>
    </p:spTree>
    <p:extLst>
      <p:ext uri="{BB962C8B-B14F-4D97-AF65-F5344CB8AC3E}">
        <p14:creationId xmlns:p14="http://schemas.microsoft.com/office/powerpoint/2010/main" val="3299519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4</a:t>
            </a:fld>
            <a:endParaRPr lang="zh-CN" altLang="en-US"/>
          </a:p>
        </p:txBody>
      </p:sp>
    </p:spTree>
    <p:extLst>
      <p:ext uri="{BB962C8B-B14F-4D97-AF65-F5344CB8AC3E}">
        <p14:creationId xmlns:p14="http://schemas.microsoft.com/office/powerpoint/2010/main" val="474214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8</a:t>
            </a:fld>
            <a:endParaRPr lang="zh-CN" altLang="en-US"/>
          </a:p>
        </p:txBody>
      </p:sp>
    </p:spTree>
    <p:extLst>
      <p:ext uri="{BB962C8B-B14F-4D97-AF65-F5344CB8AC3E}">
        <p14:creationId xmlns:p14="http://schemas.microsoft.com/office/powerpoint/2010/main" val="2235433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10</a:t>
            </a:fld>
            <a:endParaRPr lang="zh-CN" altLang="en-US"/>
          </a:p>
        </p:txBody>
      </p:sp>
    </p:spTree>
    <p:extLst>
      <p:ext uri="{BB962C8B-B14F-4D97-AF65-F5344CB8AC3E}">
        <p14:creationId xmlns:p14="http://schemas.microsoft.com/office/powerpoint/2010/main" val="2980607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To illustrate why </a:t>
            </a:r>
            <a:r>
              <a:rPr lang="en-US" altLang="zh-CN" sz="1200" b="0" i="0" u="none" strike="noStrike" kern="1200" baseline="0" dirty="0" err="1" smtClean="0">
                <a:solidFill>
                  <a:schemeClr val="tx1"/>
                </a:solidFill>
                <a:latin typeface="+mn-lt"/>
                <a:ea typeface="+mn-ea"/>
                <a:cs typeface="+mn-cs"/>
              </a:rPr>
              <a:t>ExcUseMe</a:t>
            </a:r>
            <a:r>
              <a:rPr lang="en-US" altLang="zh-CN" sz="1200" b="0" i="0" u="none" strike="noStrike" kern="1200" baseline="0" dirty="0" smtClean="0">
                <a:solidFill>
                  <a:schemeClr val="tx1"/>
                </a:solidFill>
                <a:latin typeface="+mn-lt"/>
                <a:ea typeface="+mn-ea"/>
                <a:cs typeface="+mn-cs"/>
              </a:rPr>
              <a:t> converges towards selecting the interested users, consider Figure 1. To simplify presentation, assume an offline setting. In 1(a), a set of candidates is revealed and in 1(b) the first selected user is the one with the maximal positive interactions. Assume this user does not provide feedback to the new item. The </a:t>
            </a:r>
            <a:r>
              <a:rPr lang="en-US" altLang="zh-CN" sz="1200" b="0" i="0" u="none" strike="noStrike" kern="1200" baseline="0" dirty="0" err="1" smtClean="0">
                <a:solidFill>
                  <a:schemeClr val="tx1"/>
                </a:solidFill>
                <a:latin typeface="+mn-lt"/>
                <a:ea typeface="+mn-ea"/>
                <a:cs typeface="+mn-cs"/>
              </a:rPr>
              <a:t>UseMe</a:t>
            </a:r>
            <a:r>
              <a:rPr lang="en-US" altLang="zh-CN" sz="1200" b="0" i="0" u="none" strike="noStrike" kern="1200" baseline="0" dirty="0" smtClean="0">
                <a:solidFill>
                  <a:schemeClr val="tx1"/>
                </a:solidFill>
                <a:latin typeface="+mn-lt"/>
                <a:ea typeface="+mn-ea"/>
                <a:cs typeface="+mn-cs"/>
              </a:rPr>
              <a:t> vector (in dashed arrow) is updated to capture this negative interaction, and the next user with the highest score is in the opposite direction of that user’s vector. Then, in 1(c), the second selected user does not provide feedback either and the </a:t>
            </a:r>
            <a:r>
              <a:rPr lang="en-US" altLang="zh-CN" sz="1200" b="0" i="0" u="none" strike="noStrike" kern="1200" baseline="0" dirty="0" err="1" smtClean="0">
                <a:solidFill>
                  <a:schemeClr val="tx1"/>
                </a:solidFill>
                <a:latin typeface="+mn-lt"/>
                <a:ea typeface="+mn-ea"/>
                <a:cs typeface="+mn-cs"/>
              </a:rPr>
              <a:t>UseMe</a:t>
            </a:r>
            <a:r>
              <a:rPr lang="en-US" altLang="zh-CN" sz="1200" b="0" i="0" u="none" strike="noStrike" kern="1200" baseline="0" dirty="0" smtClean="0">
                <a:solidFill>
                  <a:schemeClr val="tx1"/>
                </a:solidFill>
                <a:latin typeface="+mn-lt"/>
                <a:ea typeface="+mn-ea"/>
                <a:cs typeface="+mn-cs"/>
              </a:rPr>
              <a:t> vector is updated to be orthogonal to the two users’ vectors.</a:t>
            </a:r>
          </a:p>
          <a:p>
            <a:r>
              <a:rPr lang="en-US" altLang="zh-CN" sz="1200" b="0" i="0" u="none" strike="noStrike" kern="1200" baseline="0" dirty="0" smtClean="0">
                <a:solidFill>
                  <a:schemeClr val="tx1"/>
                </a:solidFill>
                <a:latin typeface="+mn-lt"/>
                <a:ea typeface="+mn-ea"/>
                <a:cs typeface="+mn-cs"/>
              </a:rPr>
              <a:t>In 1(d), the third selected user is the first to provide feedback and thus the </a:t>
            </a:r>
            <a:r>
              <a:rPr lang="en-US" altLang="zh-CN" sz="1200" b="0" i="0" u="none" strike="noStrike" kern="1200" baseline="0" dirty="0" err="1" smtClean="0">
                <a:solidFill>
                  <a:schemeClr val="tx1"/>
                </a:solidFill>
                <a:latin typeface="+mn-lt"/>
                <a:ea typeface="+mn-ea"/>
                <a:cs typeface="+mn-cs"/>
              </a:rPr>
              <a:t>UseMe</a:t>
            </a:r>
            <a:r>
              <a:rPr lang="en-US" altLang="zh-CN" sz="1200" b="0" i="0" u="none" strike="noStrike" kern="1200" baseline="0" dirty="0" smtClean="0">
                <a:solidFill>
                  <a:schemeClr val="tx1"/>
                </a:solidFill>
                <a:latin typeface="+mn-lt"/>
                <a:ea typeface="+mn-ea"/>
                <a:cs typeface="+mn-cs"/>
              </a:rPr>
              <a:t> vector roughly remains in the same direction as this user’s vector. The following selected users are assumed to have vectors roughly in the same direction as well. In 1(e) and 1(f), the two selected users are also assumed to provide feedback, which strengthens the direction of the </a:t>
            </a:r>
            <a:r>
              <a:rPr lang="en-US" altLang="zh-CN" sz="1200" b="0" i="0" u="none" strike="noStrike" kern="1200" baseline="0" dirty="0" err="1" smtClean="0">
                <a:solidFill>
                  <a:schemeClr val="tx1"/>
                </a:solidFill>
                <a:latin typeface="+mn-lt"/>
                <a:ea typeface="+mn-ea"/>
                <a:cs typeface="+mn-cs"/>
              </a:rPr>
              <a:t>UseMe</a:t>
            </a:r>
            <a:r>
              <a:rPr lang="en-US" altLang="zh-CN" sz="1200" b="0" i="0" u="none" strike="noStrike" kern="1200" baseline="0" dirty="0" smtClean="0">
                <a:solidFill>
                  <a:schemeClr val="tx1"/>
                </a:solidFill>
                <a:latin typeface="+mn-lt"/>
                <a:ea typeface="+mn-ea"/>
                <a:cs typeface="+mn-cs"/>
              </a:rPr>
              <a:t> vector towards the interested users, thus converging towards the mean vector of the interested </a:t>
            </a:r>
            <a:r>
              <a:rPr lang="en-GB" altLang="zh-CN" sz="1200" b="0" i="0" u="none" strike="noStrike" kern="1200" baseline="0" dirty="0" smtClean="0">
                <a:solidFill>
                  <a:schemeClr val="tx1"/>
                </a:solidFill>
                <a:latin typeface="+mn-lt"/>
                <a:ea typeface="+mn-ea"/>
                <a:cs typeface="+mn-cs"/>
              </a:rPr>
              <a:t>users.</a:t>
            </a:r>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11</a:t>
            </a:fld>
            <a:endParaRPr lang="zh-CN" altLang="en-US"/>
          </a:p>
        </p:txBody>
      </p:sp>
    </p:spTree>
    <p:extLst>
      <p:ext uri="{BB962C8B-B14F-4D97-AF65-F5344CB8AC3E}">
        <p14:creationId xmlns:p14="http://schemas.microsoft.com/office/powerpoint/2010/main" val="2841921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Y: Rating Matrix</a:t>
            </a:r>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16</a:t>
            </a:fld>
            <a:endParaRPr lang="zh-CN" altLang="en-US"/>
          </a:p>
        </p:txBody>
      </p:sp>
    </p:spTree>
    <p:extLst>
      <p:ext uri="{BB962C8B-B14F-4D97-AF65-F5344CB8AC3E}">
        <p14:creationId xmlns:p14="http://schemas.microsoft.com/office/powerpoint/2010/main" val="658474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B5D55D2-9BAD-41CA-A4B1-D9729A768487}" type="slidenum">
              <a:rPr lang="zh-CN" altLang="en-US" smtClean="0"/>
              <a:t>18</a:t>
            </a:fld>
            <a:endParaRPr lang="zh-CN" altLang="en-US"/>
          </a:p>
        </p:txBody>
      </p:sp>
    </p:spTree>
    <p:extLst>
      <p:ext uri="{BB962C8B-B14F-4D97-AF65-F5344CB8AC3E}">
        <p14:creationId xmlns:p14="http://schemas.microsoft.com/office/powerpoint/2010/main" val="3421760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U hat is</a:t>
            </a:r>
            <a:r>
              <a:rPr lang="en-US" altLang="zh-CN" baseline="0" dirty="0" smtClean="0"/>
              <a:t> a sample matrix of U</a:t>
            </a:r>
          </a:p>
          <a:p>
            <a:r>
              <a:rPr lang="en-US" altLang="zh-CN" baseline="0" dirty="0" smtClean="0"/>
              <a:t>Use M , A and B to complete R to R*</a:t>
            </a:r>
          </a:p>
          <a:p>
            <a:endParaRPr lang="en-US" altLang="zh-CN" baseline="0" dirty="0" smtClean="0"/>
          </a:p>
          <a:p>
            <a:r>
              <a:rPr lang="en-US" altLang="zh-CN" sz="1200" b="0" i="0" kern="1200" dirty="0" err="1" smtClean="0">
                <a:solidFill>
                  <a:schemeClr val="tx1"/>
                </a:solidFill>
                <a:effectLst/>
                <a:latin typeface="+mn-lt"/>
                <a:ea typeface="+mn-ea"/>
                <a:cs typeface="+mn-cs"/>
              </a:rPr>
              <a:t>Barjasteh</a:t>
            </a:r>
            <a:r>
              <a:rPr lang="en-US" altLang="zh-CN" sz="1200" b="0" i="0" kern="1200" dirty="0" smtClean="0">
                <a:solidFill>
                  <a:schemeClr val="tx1"/>
                </a:solidFill>
                <a:effectLst/>
                <a:latin typeface="+mn-lt"/>
                <a:ea typeface="+mn-ea"/>
                <a:cs typeface="+mn-cs"/>
              </a:rPr>
              <a:t> I, </a:t>
            </a:r>
            <a:r>
              <a:rPr lang="en-US" altLang="zh-CN" sz="1200" b="0" i="0" kern="1200" dirty="0" err="1" smtClean="0">
                <a:solidFill>
                  <a:schemeClr val="tx1"/>
                </a:solidFill>
                <a:effectLst/>
                <a:latin typeface="+mn-lt"/>
                <a:ea typeface="+mn-ea"/>
                <a:cs typeface="+mn-cs"/>
              </a:rPr>
              <a:t>Forsati</a:t>
            </a:r>
            <a:r>
              <a:rPr lang="en-US" altLang="zh-CN" sz="1200" b="0" i="0" kern="1200" dirty="0" smtClean="0">
                <a:solidFill>
                  <a:schemeClr val="tx1"/>
                </a:solidFill>
                <a:effectLst/>
                <a:latin typeface="+mn-lt"/>
                <a:ea typeface="+mn-ea"/>
                <a:cs typeface="+mn-cs"/>
              </a:rPr>
              <a:t> R, </a:t>
            </a:r>
            <a:r>
              <a:rPr lang="en-US" altLang="zh-CN" sz="1200" b="0" i="0" kern="1200" dirty="0" err="1" smtClean="0">
                <a:solidFill>
                  <a:schemeClr val="tx1"/>
                </a:solidFill>
                <a:effectLst/>
                <a:latin typeface="+mn-lt"/>
                <a:ea typeface="+mn-ea"/>
                <a:cs typeface="+mn-cs"/>
              </a:rPr>
              <a:t>Masrour</a:t>
            </a:r>
            <a:r>
              <a:rPr lang="en-US" altLang="zh-CN" sz="1200" b="0" i="0" kern="1200" dirty="0" smtClean="0">
                <a:solidFill>
                  <a:schemeClr val="tx1"/>
                </a:solidFill>
                <a:effectLst/>
                <a:latin typeface="+mn-lt"/>
                <a:ea typeface="+mn-ea"/>
                <a:cs typeface="+mn-cs"/>
              </a:rPr>
              <a:t> F, et al. Cold-Start Item and User Recommendation with Decoupled Completion and Transduction[C]//Proceedings of the 9th ACM Conference on Recommender Systems. ACM, 2015: 91-98.</a:t>
            </a:r>
            <a:endParaRPr lang="en-US" altLang="zh-CN" baseline="0" dirty="0" smtClean="0"/>
          </a:p>
        </p:txBody>
      </p:sp>
      <p:sp>
        <p:nvSpPr>
          <p:cNvPr id="4" name="灯片编号占位符 3"/>
          <p:cNvSpPr>
            <a:spLocks noGrp="1"/>
          </p:cNvSpPr>
          <p:nvPr>
            <p:ph type="sldNum" sz="quarter" idx="10"/>
          </p:nvPr>
        </p:nvSpPr>
        <p:spPr/>
        <p:txBody>
          <a:bodyPr/>
          <a:lstStyle/>
          <a:p>
            <a:fld id="{6B5D55D2-9BAD-41CA-A4B1-D9729A768487}" type="slidenum">
              <a:rPr lang="zh-CN" altLang="en-US" smtClean="0"/>
              <a:t>19</a:t>
            </a:fld>
            <a:endParaRPr lang="zh-CN" altLang="en-US"/>
          </a:p>
        </p:txBody>
      </p:sp>
    </p:spTree>
    <p:extLst>
      <p:ext uri="{BB962C8B-B14F-4D97-AF65-F5344CB8AC3E}">
        <p14:creationId xmlns:p14="http://schemas.microsoft.com/office/powerpoint/2010/main" val="463252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905FB5-F247-4907-94EA-AB46CAEF6F77}" type="slidenum">
              <a:rPr lang="zh-CN" altLang="en-US" smtClean="0"/>
              <a:t>‹#›</a:t>
            </a:fld>
            <a:endParaRPr lang="zh-CN" altLang="en-US"/>
          </a:p>
        </p:txBody>
      </p:sp>
      <p:sp>
        <p:nvSpPr>
          <p:cNvPr id="7" name="矩形 6"/>
          <p:cNvSpPr/>
          <p:nvPr userDrawn="1"/>
        </p:nvSpPr>
        <p:spPr>
          <a:xfrm>
            <a:off x="0" y="0"/>
            <a:ext cx="12192000" cy="17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0" y="6680200"/>
            <a:ext cx="12192000" cy="17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5276850" y="126207"/>
            <a:ext cx="6915151" cy="1436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0" y="6588125"/>
            <a:ext cx="6915151" cy="1436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85864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283485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411287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57187"/>
            <a:ext cx="10515600" cy="790575"/>
          </a:xfrm>
        </p:spPr>
        <p:txBody>
          <a:bodyPr/>
          <a:lstStyle>
            <a:lvl1pPr>
              <a:defRPr>
                <a:latin typeface="微软雅黑" panose="020B0503020204020204" pitchFamily="34" charset="-122"/>
                <a:ea typeface="微软雅黑" panose="020B0503020204020204" pitchFamily="34" charset="-122"/>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838200" y="1379537"/>
            <a:ext cx="10515600" cy="4797426"/>
          </a:xfr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905FB5-F247-4907-94EA-AB46CAEF6F77}" type="slidenum">
              <a:rPr lang="zh-CN" altLang="en-US" smtClean="0"/>
              <a:t>‹#›</a:t>
            </a:fld>
            <a:endParaRPr lang="zh-CN" altLang="en-US"/>
          </a:p>
        </p:txBody>
      </p:sp>
      <p:sp>
        <p:nvSpPr>
          <p:cNvPr id="7" name="矩形 6"/>
          <p:cNvSpPr/>
          <p:nvPr userDrawn="1"/>
        </p:nvSpPr>
        <p:spPr>
          <a:xfrm>
            <a:off x="0" y="0"/>
            <a:ext cx="12192000" cy="17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0" y="6680200"/>
            <a:ext cx="12192000" cy="17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5276850" y="126207"/>
            <a:ext cx="6915151" cy="1436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0" y="6588125"/>
            <a:ext cx="6915151" cy="1436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p:nvPr userDrawn="1"/>
        </p:nvCxnSpPr>
        <p:spPr>
          <a:xfrm>
            <a:off x="838200" y="1147762"/>
            <a:ext cx="10515600" cy="0"/>
          </a:xfrm>
          <a:prstGeom prst="line">
            <a:avLst/>
          </a:prstGeom>
          <a:ln w="50800"/>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94810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88332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3356925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1314166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1006594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1251084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2575186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8ADF973-A1B5-4BC2-8940-646E8D866A85}" type="datetimeFigureOut">
              <a:rPr lang="zh-CN" altLang="en-US" smtClean="0"/>
              <a:t>2016/5/8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167220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DF973-A1B5-4BC2-8940-646E8D866A85}" type="datetimeFigureOut">
              <a:rPr lang="zh-CN" altLang="en-US" smtClean="0"/>
              <a:t>2016/5/8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905FB5-F247-4907-94EA-AB46CAEF6F77}" type="slidenum">
              <a:rPr lang="zh-CN" altLang="en-US" smtClean="0"/>
              <a:t>‹#›</a:t>
            </a:fld>
            <a:endParaRPr lang="zh-CN" altLang="en-US"/>
          </a:p>
        </p:txBody>
      </p:sp>
    </p:spTree>
    <p:extLst>
      <p:ext uri="{BB962C8B-B14F-4D97-AF65-F5344CB8AC3E}">
        <p14:creationId xmlns:p14="http://schemas.microsoft.com/office/powerpoint/2010/main" val="2069092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dirty="0" smtClean="0">
                <a:latin typeface="微软雅黑" panose="020B0503020204020204" pitchFamily="34" charset="-122"/>
                <a:ea typeface="微软雅黑" panose="020B0503020204020204" pitchFamily="34" charset="-122"/>
              </a:rPr>
              <a:t>Issue Cold Start Problem in Recommender System</a:t>
            </a:r>
            <a:endParaRPr lang="zh-CN" altLang="en-US"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a:xfrm>
            <a:off x="1524000" y="3834050"/>
            <a:ext cx="9144000" cy="1655762"/>
          </a:xfrm>
        </p:spPr>
        <p:txBody>
          <a:bodyPr>
            <a:normAutofit/>
          </a:bodyPr>
          <a:lstStyle/>
          <a:p>
            <a:r>
              <a:rPr lang="en-US" altLang="zh-CN" dirty="0" err="1" smtClean="0">
                <a:solidFill>
                  <a:schemeClr val="bg1">
                    <a:lumMod val="50000"/>
                  </a:schemeClr>
                </a:solidFill>
              </a:rPr>
              <a:t>Wenkai</a:t>
            </a:r>
            <a:r>
              <a:rPr lang="en-US" altLang="zh-CN" dirty="0">
                <a:solidFill>
                  <a:schemeClr val="bg1">
                    <a:lumMod val="50000"/>
                  </a:schemeClr>
                </a:solidFill>
              </a:rPr>
              <a:t> </a:t>
            </a:r>
            <a:r>
              <a:rPr lang="en-US" altLang="zh-CN" dirty="0" smtClean="0">
                <a:solidFill>
                  <a:schemeClr val="bg1">
                    <a:lumMod val="50000"/>
                  </a:schemeClr>
                </a:solidFill>
              </a:rPr>
              <a:t>Mo</a:t>
            </a:r>
            <a:endParaRPr lang="zh-CN" altLang="en-US" dirty="0">
              <a:solidFill>
                <a:schemeClr val="bg1">
                  <a:lumMod val="50000"/>
                </a:schemeClr>
              </a:solidFill>
            </a:endParaRPr>
          </a:p>
        </p:txBody>
      </p:sp>
      <p:cxnSp>
        <p:nvCxnSpPr>
          <p:cNvPr id="5" name="直接连接符 4"/>
          <p:cNvCxnSpPr/>
          <p:nvPr/>
        </p:nvCxnSpPr>
        <p:spPr>
          <a:xfrm>
            <a:off x="1161143" y="1122363"/>
            <a:ext cx="5050971" cy="0"/>
          </a:xfrm>
          <a:prstGeom prst="line">
            <a:avLst/>
          </a:prstGeom>
        </p:spPr>
        <p:style>
          <a:lnRef idx="3">
            <a:schemeClr val="dk1"/>
          </a:lnRef>
          <a:fillRef idx="0">
            <a:schemeClr val="dk1"/>
          </a:fillRef>
          <a:effectRef idx="2">
            <a:schemeClr val="dk1"/>
          </a:effectRef>
          <a:fontRef idx="minor">
            <a:schemeClr val="tx1"/>
          </a:fontRef>
        </p:style>
      </p:cxnSp>
      <p:cxnSp>
        <p:nvCxnSpPr>
          <p:cNvPr id="6" name="直接连接符 5"/>
          <p:cNvCxnSpPr/>
          <p:nvPr/>
        </p:nvCxnSpPr>
        <p:spPr>
          <a:xfrm>
            <a:off x="6008915" y="3558269"/>
            <a:ext cx="5050971"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07265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Borrow Data from Other Platforms</a:t>
            </a:r>
            <a:endParaRPr lang="zh-CN" altLang="en-US" dirty="0"/>
          </a:p>
        </p:txBody>
      </p:sp>
      <p:pic>
        <p:nvPicPr>
          <p:cNvPr id="4" name="图片 3"/>
          <p:cNvPicPr>
            <a:picLocks noChangeAspect="1"/>
          </p:cNvPicPr>
          <p:nvPr/>
        </p:nvPicPr>
        <p:blipFill>
          <a:blip r:embed="rId3"/>
          <a:stretch>
            <a:fillRect/>
          </a:stretch>
        </p:blipFill>
        <p:spPr>
          <a:xfrm>
            <a:off x="536121" y="1240093"/>
            <a:ext cx="5429250" cy="4714875"/>
          </a:xfrm>
          <a:prstGeom prst="rect">
            <a:avLst/>
          </a:prstGeom>
        </p:spPr>
      </p:pic>
      <p:pic>
        <p:nvPicPr>
          <p:cNvPr id="6" name="图片 5"/>
          <p:cNvPicPr>
            <a:picLocks noChangeAspect="1"/>
          </p:cNvPicPr>
          <p:nvPr/>
        </p:nvPicPr>
        <p:blipFill>
          <a:blip r:embed="rId4"/>
          <a:stretch>
            <a:fillRect/>
          </a:stretch>
        </p:blipFill>
        <p:spPr>
          <a:xfrm>
            <a:off x="6232358" y="1253870"/>
            <a:ext cx="4842826" cy="3857588"/>
          </a:xfrm>
          <a:prstGeom prst="rect">
            <a:avLst/>
          </a:prstGeom>
        </p:spPr>
      </p:pic>
      <p:sp>
        <p:nvSpPr>
          <p:cNvPr id="7" name="矩形 6"/>
          <p:cNvSpPr/>
          <p:nvPr/>
        </p:nvSpPr>
        <p:spPr>
          <a:xfrm>
            <a:off x="2150533" y="5619458"/>
            <a:ext cx="10041467"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a:solidFill>
                  <a:srgbClr val="222222"/>
                </a:solidFill>
                <a:latin typeface="Arial" panose="020B0604020202020204" pitchFamily="34" charset="0"/>
              </a:rPr>
              <a:t>Lin J, Sugiyama K, </a:t>
            </a:r>
            <a:r>
              <a:rPr lang="en-US" altLang="zh-CN" dirty="0" err="1">
                <a:solidFill>
                  <a:srgbClr val="222222"/>
                </a:solidFill>
                <a:latin typeface="Arial" panose="020B0604020202020204" pitchFamily="34" charset="0"/>
              </a:rPr>
              <a:t>Kan</a:t>
            </a:r>
            <a:r>
              <a:rPr lang="en-US" altLang="zh-CN" dirty="0">
                <a:solidFill>
                  <a:srgbClr val="222222"/>
                </a:solidFill>
                <a:latin typeface="Arial" panose="020B0604020202020204" pitchFamily="34" charset="0"/>
              </a:rPr>
              <a:t> M Y, et al. Addressing cold-start in app recommendation: latent user models constructed from twitter followers[C]//Proceedings of the 36th international ACM SIGIR conference on Research and development in information retrieval. ACM, 2013: 283-292.</a:t>
            </a:r>
            <a:endParaRPr lang="zh-CN" altLang="en-US" dirty="0"/>
          </a:p>
        </p:txBody>
      </p:sp>
    </p:spTree>
    <p:extLst>
      <p:ext uri="{BB962C8B-B14F-4D97-AF65-F5344CB8AC3E}">
        <p14:creationId xmlns:p14="http://schemas.microsoft.com/office/powerpoint/2010/main" val="331612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Exploration</a:t>
            </a:r>
            <a:endParaRPr lang="zh-CN" altLang="en-US" dirty="0"/>
          </a:p>
        </p:txBody>
      </p:sp>
      <p:sp>
        <p:nvSpPr>
          <p:cNvPr id="5" name="矩形 4"/>
          <p:cNvSpPr/>
          <p:nvPr/>
        </p:nvSpPr>
        <p:spPr>
          <a:xfrm>
            <a:off x="8345714" y="3135086"/>
            <a:ext cx="813987" cy="36285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6" name="矩形 5"/>
          <p:cNvSpPr/>
          <p:nvPr/>
        </p:nvSpPr>
        <p:spPr>
          <a:xfrm>
            <a:off x="2265362" y="5253633"/>
            <a:ext cx="7257143"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err="1"/>
              <a:t>Aharon</a:t>
            </a:r>
            <a:r>
              <a:rPr lang="en-US" altLang="zh-CN" dirty="0"/>
              <a:t> M, </a:t>
            </a:r>
            <a:r>
              <a:rPr lang="en-US" altLang="zh-CN" dirty="0" err="1"/>
              <a:t>Anava</a:t>
            </a:r>
            <a:r>
              <a:rPr lang="en-US" altLang="zh-CN" dirty="0"/>
              <a:t> O, </a:t>
            </a:r>
            <a:r>
              <a:rPr lang="en-US" altLang="zh-CN" dirty="0" err="1"/>
              <a:t>Avigdor-Elgrabli</a:t>
            </a:r>
            <a:r>
              <a:rPr lang="en-US" altLang="zh-CN" dirty="0"/>
              <a:t> N, et al. </a:t>
            </a:r>
            <a:r>
              <a:rPr lang="en-US" altLang="zh-CN" dirty="0" err="1"/>
              <a:t>ExcUseMe</a:t>
            </a:r>
            <a:r>
              <a:rPr lang="en-US" altLang="zh-CN" dirty="0"/>
              <a:t>: Asking Users to Help in Item Cold-Start Recommendations[C]//Proceedings of the 9th ACM Conference on Recommender Systems. ACM, 2015: 83-90.</a:t>
            </a:r>
            <a:endParaRPr lang="zh-CN" altLang="en-US" dirty="0"/>
          </a:p>
        </p:txBody>
      </p:sp>
      <p:sp>
        <p:nvSpPr>
          <p:cNvPr id="8" name="文本框 7"/>
          <p:cNvSpPr txBox="1"/>
          <p:nvPr/>
        </p:nvSpPr>
        <p:spPr>
          <a:xfrm>
            <a:off x="838200" y="1498060"/>
            <a:ext cx="184731" cy="369332"/>
          </a:xfrm>
          <a:prstGeom prst="rect">
            <a:avLst/>
          </a:prstGeom>
          <a:noFill/>
        </p:spPr>
        <p:txBody>
          <a:bodyPr wrap="none" rtlCol="0">
            <a:spAutoFit/>
          </a:bodyPr>
          <a:lstStyle/>
          <a:p>
            <a:endParaRPr lang="zh-CN" altLang="en-US" dirty="0"/>
          </a:p>
        </p:txBody>
      </p:sp>
      <p:sp>
        <p:nvSpPr>
          <p:cNvPr id="9" name="内容占位符 2"/>
          <p:cNvSpPr>
            <a:spLocks noGrp="1"/>
          </p:cNvSpPr>
          <p:nvPr>
            <p:ph idx="1"/>
          </p:nvPr>
        </p:nvSpPr>
        <p:spPr>
          <a:xfrm>
            <a:off x="731196" y="1330899"/>
            <a:ext cx="10515600" cy="4797426"/>
          </a:xfrm>
        </p:spPr>
        <p:txBody>
          <a:bodyPr/>
          <a:lstStyle/>
          <a:p>
            <a:r>
              <a:rPr lang="en-GB" altLang="zh-CN" dirty="0" smtClean="0"/>
              <a:t>Selecting users </a:t>
            </a:r>
            <a:r>
              <a:rPr lang="en-US" altLang="zh-CN" dirty="0" smtClean="0"/>
              <a:t>with </a:t>
            </a:r>
            <a:r>
              <a:rPr lang="en-US" altLang="zh-CN" dirty="0"/>
              <a:t>distinct tastes until obtaining the first </a:t>
            </a:r>
            <a:r>
              <a:rPr lang="en-US" altLang="zh-CN" dirty="0" smtClean="0"/>
              <a:t>feedback.</a:t>
            </a:r>
          </a:p>
          <a:p>
            <a:r>
              <a:rPr lang="en-GB" altLang="zh-CN" dirty="0"/>
              <a:t>Once a </a:t>
            </a:r>
            <a:r>
              <a:rPr lang="en-GB" altLang="zh-CN" dirty="0" smtClean="0"/>
              <a:t>user </a:t>
            </a:r>
            <a:r>
              <a:rPr lang="en-US" altLang="zh-CN" dirty="0" smtClean="0"/>
              <a:t>provides </a:t>
            </a:r>
            <a:r>
              <a:rPr lang="en-US" altLang="zh-CN" dirty="0"/>
              <a:t>feedback, </a:t>
            </a:r>
            <a:r>
              <a:rPr lang="en-US" altLang="zh-CN" dirty="0" err="1"/>
              <a:t>ExcUseMe</a:t>
            </a:r>
            <a:r>
              <a:rPr lang="en-US" altLang="zh-CN" dirty="0"/>
              <a:t> selects users that are similar </a:t>
            </a:r>
            <a:r>
              <a:rPr lang="en-US" altLang="zh-CN"/>
              <a:t>to </a:t>
            </a:r>
            <a:r>
              <a:rPr lang="en-US" altLang="zh-CN" smtClean="0"/>
              <a:t>this user </a:t>
            </a:r>
            <a:r>
              <a:rPr lang="en-US" altLang="zh-CN" dirty="0"/>
              <a:t>and are thus more likely to provide feedback on the new item.</a:t>
            </a:r>
            <a:endParaRPr lang="zh-CN" altLang="en-US" dirty="0"/>
          </a:p>
        </p:txBody>
      </p:sp>
      <p:pic>
        <p:nvPicPr>
          <p:cNvPr id="11" name="图片 10"/>
          <p:cNvPicPr>
            <a:picLocks noChangeAspect="1"/>
          </p:cNvPicPr>
          <p:nvPr/>
        </p:nvPicPr>
        <p:blipFill>
          <a:blip r:embed="rId3"/>
          <a:stretch>
            <a:fillRect/>
          </a:stretch>
        </p:blipFill>
        <p:spPr>
          <a:xfrm>
            <a:off x="145560" y="3041034"/>
            <a:ext cx="11686871" cy="2163961"/>
          </a:xfrm>
          <a:prstGeom prst="rect">
            <a:avLst/>
          </a:prstGeom>
        </p:spPr>
      </p:pic>
    </p:spTree>
    <p:extLst>
      <p:ext uri="{BB962C8B-B14F-4D97-AF65-F5344CB8AC3E}">
        <p14:creationId xmlns:p14="http://schemas.microsoft.com/office/powerpoint/2010/main" val="1435909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Fast Profiling</a:t>
            </a:r>
            <a:endParaRPr lang="zh-CN" altLang="en-US" dirty="0"/>
          </a:p>
        </p:txBody>
      </p:sp>
      <p:sp>
        <p:nvSpPr>
          <p:cNvPr id="3" name="内容占位符 2"/>
          <p:cNvSpPr>
            <a:spLocks noGrp="1"/>
          </p:cNvSpPr>
          <p:nvPr>
            <p:ph idx="1"/>
          </p:nvPr>
        </p:nvSpPr>
        <p:spPr/>
        <p:txBody>
          <a:bodyPr/>
          <a:lstStyle/>
          <a:p>
            <a:r>
              <a:rPr lang="en-US" altLang="zh-CN" dirty="0" smtClean="0"/>
              <a:t>How to select proper seeds for a new user?</a:t>
            </a:r>
          </a:p>
          <a:p>
            <a:pPr lvl="1"/>
            <a:r>
              <a:rPr lang="en-US" altLang="zh-CN" dirty="0" smtClean="0"/>
              <a:t>Diversity</a:t>
            </a:r>
          </a:p>
          <a:p>
            <a:pPr lvl="1"/>
            <a:r>
              <a:rPr lang="en-US" altLang="zh-CN" dirty="0" smtClean="0"/>
              <a:t>Seed, when a user’s rating for it is known, can reveal the best the user’s identity.</a:t>
            </a:r>
          </a:p>
          <a:p>
            <a:pPr lvl="1"/>
            <a:endParaRPr lang="en-US" altLang="zh-CN" dirty="0"/>
          </a:p>
          <a:p>
            <a:r>
              <a:rPr lang="en-US" altLang="zh-CN" dirty="0" smtClean="0"/>
              <a:t>The same with new items.</a:t>
            </a:r>
            <a:endParaRPr lang="zh-CN" altLang="en-US" dirty="0"/>
          </a:p>
        </p:txBody>
      </p:sp>
    </p:spTree>
    <p:extLst>
      <p:ext uri="{BB962C8B-B14F-4D97-AF65-F5344CB8AC3E}">
        <p14:creationId xmlns:p14="http://schemas.microsoft.com/office/powerpoint/2010/main" val="715542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Fast Profiling</a:t>
            </a:r>
            <a:endParaRPr lang="zh-CN" altLang="en-US" dirty="0"/>
          </a:p>
        </p:txBody>
      </p:sp>
      <p:pic>
        <p:nvPicPr>
          <p:cNvPr id="5" name="图片 4"/>
          <p:cNvPicPr>
            <a:picLocks noChangeAspect="1"/>
          </p:cNvPicPr>
          <p:nvPr/>
        </p:nvPicPr>
        <p:blipFill>
          <a:blip r:embed="rId2"/>
          <a:stretch>
            <a:fillRect/>
          </a:stretch>
        </p:blipFill>
        <p:spPr>
          <a:xfrm>
            <a:off x="266700" y="1287463"/>
            <a:ext cx="7315200" cy="4876800"/>
          </a:xfrm>
          <a:prstGeom prst="rect">
            <a:avLst/>
          </a:prstGeom>
        </p:spPr>
      </p:pic>
      <p:sp>
        <p:nvSpPr>
          <p:cNvPr id="6" name="矩形 5"/>
          <p:cNvSpPr/>
          <p:nvPr/>
        </p:nvSpPr>
        <p:spPr>
          <a:xfrm>
            <a:off x="7581900" y="1379537"/>
            <a:ext cx="4362450" cy="175432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a:solidFill>
                  <a:srgbClr val="222222"/>
                </a:solidFill>
                <a:latin typeface="Arial" panose="020B0604020202020204" pitchFamily="34" charset="0"/>
              </a:rPr>
              <a:t>Rashid A M, </a:t>
            </a:r>
            <a:r>
              <a:rPr lang="en-US" altLang="zh-CN" dirty="0" err="1">
                <a:solidFill>
                  <a:srgbClr val="222222"/>
                </a:solidFill>
                <a:latin typeface="Arial" panose="020B0604020202020204" pitchFamily="34" charset="0"/>
              </a:rPr>
              <a:t>Karypis</a:t>
            </a:r>
            <a:r>
              <a:rPr lang="en-US" altLang="zh-CN" dirty="0">
                <a:solidFill>
                  <a:srgbClr val="222222"/>
                </a:solidFill>
                <a:latin typeface="Arial" panose="020B0604020202020204" pitchFamily="34" charset="0"/>
              </a:rPr>
              <a:t> G, </a:t>
            </a:r>
            <a:r>
              <a:rPr lang="en-US" altLang="zh-CN" dirty="0" err="1">
                <a:solidFill>
                  <a:srgbClr val="222222"/>
                </a:solidFill>
                <a:latin typeface="Arial" panose="020B0604020202020204" pitchFamily="34" charset="0"/>
              </a:rPr>
              <a:t>Riedl</a:t>
            </a:r>
            <a:r>
              <a:rPr lang="en-US" altLang="zh-CN" dirty="0">
                <a:solidFill>
                  <a:srgbClr val="222222"/>
                </a:solidFill>
                <a:latin typeface="Arial" panose="020B0604020202020204" pitchFamily="34" charset="0"/>
              </a:rPr>
              <a:t> J. Learning preferences of new users in recommender systems: an information theoretic approach[J]. ACM SIGKDD Explorations Newsletter, 2008, 10(2): 90-100.</a:t>
            </a:r>
            <a:endParaRPr lang="zh-CN" altLang="en-US" dirty="0"/>
          </a:p>
        </p:txBody>
      </p:sp>
    </p:spTree>
    <p:extLst>
      <p:ext uri="{BB962C8B-B14F-4D97-AF65-F5344CB8AC3E}">
        <p14:creationId xmlns:p14="http://schemas.microsoft.com/office/powerpoint/2010/main" val="3290153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Fast Profiling for Users</a:t>
            </a:r>
            <a:endParaRPr lang="zh-CN" altLang="en-US" dirty="0"/>
          </a:p>
        </p:txBody>
      </p:sp>
      <p:sp>
        <p:nvSpPr>
          <p:cNvPr id="3" name="内容占位符 2"/>
          <p:cNvSpPr>
            <a:spLocks noGrp="1"/>
          </p:cNvSpPr>
          <p:nvPr>
            <p:ph idx="1"/>
          </p:nvPr>
        </p:nvSpPr>
        <p:spPr/>
        <p:txBody>
          <a:bodyPr/>
          <a:lstStyle/>
          <a:p>
            <a:r>
              <a:rPr lang="en-US" altLang="zh-CN" b="1" dirty="0" smtClean="0"/>
              <a:t>Select items from these aspects</a:t>
            </a:r>
          </a:p>
          <a:p>
            <a:pPr lvl="1"/>
            <a:r>
              <a:rPr lang="en-US" altLang="zh-CN" b="1" dirty="0" smtClean="0"/>
              <a:t>Random</a:t>
            </a:r>
            <a:endParaRPr lang="en-US" altLang="zh-CN" b="1" dirty="0"/>
          </a:p>
          <a:p>
            <a:pPr lvl="1"/>
            <a:r>
              <a:rPr lang="en-US" altLang="zh-CN" b="1" dirty="0" smtClean="0"/>
              <a:t>Popularity</a:t>
            </a:r>
          </a:p>
          <a:p>
            <a:pPr lvl="1"/>
            <a:r>
              <a:rPr lang="en-US" altLang="zh-CN" b="1" dirty="0"/>
              <a:t>Pure </a:t>
            </a:r>
            <a:r>
              <a:rPr lang="en-US" altLang="zh-CN" b="1" dirty="0" smtClean="0"/>
              <a:t>entropy:</a:t>
            </a:r>
            <a:r>
              <a:rPr lang="en-US" altLang="zh-CN" dirty="0"/>
              <a:t> Informally, a movie that has some people who hate it and others who like it should tell us more than a movie where almost everyone liked it. </a:t>
            </a:r>
            <a:endParaRPr lang="en-US" altLang="zh-CN" dirty="0" smtClean="0"/>
          </a:p>
          <a:p>
            <a:pPr lvl="1"/>
            <a:r>
              <a:rPr lang="en-US" altLang="zh-CN" b="1" dirty="0"/>
              <a:t>Balanced </a:t>
            </a:r>
            <a:r>
              <a:rPr lang="en-US" altLang="zh-CN" b="1" dirty="0" smtClean="0"/>
              <a:t>strategies: </a:t>
            </a:r>
            <a:r>
              <a:rPr lang="en-US" altLang="zh-CN" dirty="0" smtClean="0"/>
              <a:t>Popularity*Entropy, </a:t>
            </a:r>
            <a:r>
              <a:rPr lang="en-US" altLang="zh-CN" dirty="0"/>
              <a:t>Log Popularity*Entropy </a:t>
            </a:r>
            <a:endParaRPr lang="en-US" altLang="zh-CN" dirty="0" smtClean="0"/>
          </a:p>
          <a:p>
            <a:pPr lvl="1"/>
            <a:r>
              <a:rPr lang="en-US" altLang="zh-CN" b="1" dirty="0" smtClean="0"/>
              <a:t>Personalized: </a:t>
            </a:r>
            <a:r>
              <a:rPr lang="en-US" altLang="zh-CN" dirty="0"/>
              <a:t>Item-Item personalized </a:t>
            </a:r>
            <a:endParaRPr lang="zh-CN" altLang="en-US" dirty="0"/>
          </a:p>
        </p:txBody>
      </p:sp>
      <p:sp>
        <p:nvSpPr>
          <p:cNvPr id="4" name="矩形 3"/>
          <p:cNvSpPr/>
          <p:nvPr/>
        </p:nvSpPr>
        <p:spPr>
          <a:xfrm>
            <a:off x="1007533" y="4915198"/>
            <a:ext cx="10176933"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a:solidFill>
                  <a:srgbClr val="222222"/>
                </a:solidFill>
                <a:latin typeface="Arial" panose="020B0604020202020204" pitchFamily="34" charset="0"/>
              </a:rPr>
              <a:t>Rashid A M, Albert I, </a:t>
            </a:r>
            <a:r>
              <a:rPr lang="en-US" altLang="zh-CN" dirty="0" err="1">
                <a:solidFill>
                  <a:srgbClr val="222222"/>
                </a:solidFill>
                <a:latin typeface="Arial" panose="020B0604020202020204" pitchFamily="34" charset="0"/>
              </a:rPr>
              <a:t>Cosley</a:t>
            </a:r>
            <a:r>
              <a:rPr lang="en-US" altLang="zh-CN" dirty="0">
                <a:solidFill>
                  <a:srgbClr val="222222"/>
                </a:solidFill>
                <a:latin typeface="Arial" panose="020B0604020202020204" pitchFamily="34" charset="0"/>
              </a:rPr>
              <a:t> D, et al. Getting to know you: learning new user preferences in recommender systems[C]//Proceedings of the 7th international conference on Intelligent user interfaces. ACM, 2002: 127-134.</a:t>
            </a:r>
            <a:endParaRPr lang="zh-CN" altLang="en-US" dirty="0"/>
          </a:p>
        </p:txBody>
      </p:sp>
    </p:spTree>
    <p:extLst>
      <p:ext uri="{BB962C8B-B14F-4D97-AF65-F5344CB8AC3E}">
        <p14:creationId xmlns:p14="http://schemas.microsoft.com/office/powerpoint/2010/main" val="3033643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Fast Profiling</a:t>
            </a:r>
            <a:endParaRPr lang="zh-CN" altLang="en-US" dirty="0"/>
          </a:p>
        </p:txBody>
      </p:sp>
      <p:sp>
        <p:nvSpPr>
          <p:cNvPr id="3" name="内容占位符 2"/>
          <p:cNvSpPr>
            <a:spLocks noGrp="1"/>
          </p:cNvSpPr>
          <p:nvPr>
            <p:ph idx="1"/>
          </p:nvPr>
        </p:nvSpPr>
        <p:spPr/>
        <p:txBody>
          <a:bodyPr/>
          <a:lstStyle/>
          <a:p>
            <a:r>
              <a:rPr lang="en-US" altLang="zh-CN" dirty="0" smtClean="0"/>
              <a:t>How to select proper seeds for a new user?</a:t>
            </a:r>
          </a:p>
          <a:p>
            <a:pPr lvl="1"/>
            <a:r>
              <a:rPr lang="en-US" altLang="zh-CN" dirty="0" smtClean="0"/>
              <a:t>(1) Diversity</a:t>
            </a:r>
            <a:endParaRPr lang="en-US" altLang="zh-CN" dirty="0" smtClean="0"/>
          </a:p>
          <a:p>
            <a:pPr lvl="1"/>
            <a:r>
              <a:rPr lang="en-US" altLang="zh-CN" dirty="0" smtClean="0"/>
              <a:t>(2) Seed</a:t>
            </a:r>
            <a:r>
              <a:rPr lang="en-US" altLang="zh-CN" dirty="0" smtClean="0"/>
              <a:t>, when a user’s rating for it is known, can reveal the best the user’s identity.</a:t>
            </a:r>
          </a:p>
          <a:p>
            <a:pPr lvl="1"/>
            <a:endParaRPr lang="en-US" altLang="zh-CN" dirty="0"/>
          </a:p>
          <a:p>
            <a:r>
              <a:rPr lang="en-US" altLang="zh-CN" dirty="0" smtClean="0"/>
              <a:t>How to select? </a:t>
            </a:r>
            <a:r>
              <a:rPr lang="en-US" altLang="zh-CN" dirty="0" smtClean="0"/>
              <a:t>(My Thought)</a:t>
            </a:r>
            <a:endParaRPr lang="en-US" altLang="zh-CN" dirty="0" smtClean="0"/>
          </a:p>
          <a:p>
            <a:pPr lvl="1"/>
            <a:r>
              <a:rPr lang="en-US" altLang="zh-CN" dirty="0" smtClean="0"/>
              <a:t>Heuristics Sampling (For (2))</a:t>
            </a:r>
          </a:p>
          <a:p>
            <a:pPr lvl="1"/>
            <a:r>
              <a:rPr lang="en-US" altLang="zh-CN" dirty="0" smtClean="0"/>
              <a:t>Genetic</a:t>
            </a:r>
            <a:r>
              <a:rPr lang="en-US" altLang="zh-CN" dirty="0"/>
              <a:t> Algorithm </a:t>
            </a:r>
            <a:r>
              <a:rPr lang="en-US" altLang="zh-CN" dirty="0" smtClean="0"/>
              <a:t>(For Optimizing(1))</a:t>
            </a:r>
          </a:p>
          <a:p>
            <a:pPr lvl="1"/>
            <a:endParaRPr lang="en-US" altLang="zh-CN" dirty="0"/>
          </a:p>
          <a:p>
            <a:endParaRPr lang="zh-CN" altLang="en-US" dirty="0"/>
          </a:p>
        </p:txBody>
      </p:sp>
    </p:spTree>
    <p:extLst>
      <p:ext uri="{BB962C8B-B14F-4D97-AF65-F5344CB8AC3E}">
        <p14:creationId xmlns:p14="http://schemas.microsoft.com/office/powerpoint/2010/main" val="3793249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a:t>Exploration (Fast Profiling)</a:t>
            </a:r>
            <a:endParaRPr lang="zh-CN" altLang="en-US" dirty="0"/>
          </a:p>
        </p:txBody>
      </p:sp>
      <p:sp>
        <p:nvSpPr>
          <p:cNvPr id="3" name="内容占位符 2"/>
          <p:cNvSpPr>
            <a:spLocks noGrp="1"/>
          </p:cNvSpPr>
          <p:nvPr>
            <p:ph idx="1"/>
          </p:nvPr>
        </p:nvSpPr>
        <p:spPr/>
        <p:txBody>
          <a:bodyPr/>
          <a:lstStyle/>
          <a:p>
            <a:r>
              <a:rPr lang="en-US" altLang="zh-CN" dirty="0"/>
              <a:t>O</a:t>
            </a:r>
            <a:r>
              <a:rPr lang="en-US" altLang="zh-CN" dirty="0" smtClean="0"/>
              <a:t>btain </a:t>
            </a:r>
            <a:r>
              <a:rPr lang="en-US" altLang="zh-CN" dirty="0"/>
              <a:t>ratings from the </a:t>
            </a:r>
            <a:r>
              <a:rPr lang="en-US" altLang="zh-CN" i="1" dirty="0"/>
              <a:t>k</a:t>
            </a:r>
            <a:r>
              <a:rPr lang="en-US" altLang="zh-CN" dirty="0"/>
              <a:t> representative users for a </a:t>
            </a:r>
            <a:r>
              <a:rPr lang="en-US" altLang="zh-CN" dirty="0" smtClean="0"/>
              <a:t>new item </a:t>
            </a:r>
            <a:r>
              <a:rPr lang="en-US" altLang="zh-CN" dirty="0"/>
              <a:t>in order to recommend it to other </a:t>
            </a:r>
            <a:r>
              <a:rPr lang="en-US" altLang="zh-CN" dirty="0" smtClean="0"/>
              <a:t>users.</a:t>
            </a:r>
          </a:p>
          <a:p>
            <a:r>
              <a:rPr lang="en-US" altLang="zh-CN" dirty="0"/>
              <a:t>Similarly, </a:t>
            </a:r>
            <a:r>
              <a:rPr lang="en-US" altLang="zh-CN" dirty="0" smtClean="0"/>
              <a:t>we only </a:t>
            </a:r>
            <a:r>
              <a:rPr lang="en-US" altLang="zh-CN" dirty="0"/>
              <a:t>need to ask a new user to rate </a:t>
            </a:r>
            <a:r>
              <a:rPr lang="en-US" altLang="zh-CN" i="1" dirty="0"/>
              <a:t>k</a:t>
            </a:r>
            <a:r>
              <a:rPr lang="en-US" altLang="zh-CN" dirty="0"/>
              <a:t> representative </a:t>
            </a:r>
            <a:r>
              <a:rPr lang="en-US" altLang="zh-CN" dirty="0" smtClean="0"/>
              <a:t>items to </a:t>
            </a:r>
            <a:r>
              <a:rPr lang="en-US" altLang="zh-CN" dirty="0"/>
              <a:t>recommend other items to him.</a:t>
            </a:r>
          </a:p>
        </p:txBody>
      </p:sp>
      <p:pic>
        <p:nvPicPr>
          <p:cNvPr id="5" name="图片 4"/>
          <p:cNvPicPr>
            <a:picLocks noChangeAspect="1"/>
          </p:cNvPicPr>
          <p:nvPr/>
        </p:nvPicPr>
        <p:blipFill>
          <a:blip r:embed="rId3"/>
          <a:stretch>
            <a:fillRect/>
          </a:stretch>
        </p:blipFill>
        <p:spPr>
          <a:xfrm>
            <a:off x="270404" y="3235325"/>
            <a:ext cx="7248525" cy="3333750"/>
          </a:xfrm>
          <a:prstGeom prst="rect">
            <a:avLst/>
          </a:prstGeom>
        </p:spPr>
      </p:pic>
      <p:sp>
        <p:nvSpPr>
          <p:cNvPr id="6" name="文本框 5"/>
          <p:cNvSpPr txBox="1"/>
          <p:nvPr/>
        </p:nvSpPr>
        <p:spPr>
          <a:xfrm>
            <a:off x="4427518" y="4502090"/>
            <a:ext cx="3736279" cy="40011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sz="2000" dirty="0" smtClean="0"/>
              <a:t>K: The </a:t>
            </a:r>
            <a:r>
              <a:rPr lang="en-US" altLang="zh-CN" sz="2000" dirty="0"/>
              <a:t>Most </a:t>
            </a:r>
            <a:r>
              <a:rPr lang="en-US" altLang="zh-CN" sz="2000" dirty="0" smtClean="0"/>
              <a:t>Representative Terms</a:t>
            </a:r>
            <a:endParaRPr lang="zh-CN" altLang="en-US" sz="2000" dirty="0"/>
          </a:p>
        </p:txBody>
      </p:sp>
      <p:sp>
        <p:nvSpPr>
          <p:cNvPr id="7" name="矩形 6"/>
          <p:cNvSpPr/>
          <p:nvPr/>
        </p:nvSpPr>
        <p:spPr>
          <a:xfrm>
            <a:off x="8730515" y="3209428"/>
            <a:ext cx="3022600" cy="258532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a:solidFill>
                  <a:srgbClr val="222222"/>
                </a:solidFill>
                <a:latin typeface="Arial" panose="020B0604020202020204" pitchFamily="34" charset="0"/>
              </a:rPr>
              <a:t>Liu N </a:t>
            </a:r>
            <a:r>
              <a:rPr lang="en-US" altLang="zh-CN" dirty="0" err="1">
                <a:solidFill>
                  <a:srgbClr val="222222"/>
                </a:solidFill>
                <a:latin typeface="Arial" panose="020B0604020202020204" pitchFamily="34" charset="0"/>
              </a:rPr>
              <a:t>N</a:t>
            </a:r>
            <a:r>
              <a:rPr lang="en-US" altLang="zh-CN" dirty="0">
                <a:solidFill>
                  <a:srgbClr val="222222"/>
                </a:solidFill>
                <a:latin typeface="Arial" panose="020B0604020202020204" pitchFamily="34" charset="0"/>
              </a:rPr>
              <a:t>, </a:t>
            </a:r>
            <a:r>
              <a:rPr lang="en-US" altLang="zh-CN" dirty="0" err="1">
                <a:solidFill>
                  <a:srgbClr val="222222"/>
                </a:solidFill>
                <a:latin typeface="Arial" panose="020B0604020202020204" pitchFamily="34" charset="0"/>
              </a:rPr>
              <a:t>Meng</a:t>
            </a:r>
            <a:r>
              <a:rPr lang="en-US" altLang="zh-CN" dirty="0">
                <a:solidFill>
                  <a:srgbClr val="222222"/>
                </a:solidFill>
                <a:latin typeface="Arial" panose="020B0604020202020204" pitchFamily="34" charset="0"/>
              </a:rPr>
              <a:t> X, Liu C, et al. Wisdom of the better few: cold start recommendation via representative based rating elicitation[C</a:t>
            </a:r>
            <a:r>
              <a:rPr lang="en-US" altLang="zh-CN" dirty="0" smtClean="0">
                <a:solidFill>
                  <a:srgbClr val="222222"/>
                </a:solidFill>
                <a:latin typeface="Arial" panose="020B0604020202020204" pitchFamily="34" charset="0"/>
              </a:rPr>
              <a:t>] //</a:t>
            </a:r>
            <a:r>
              <a:rPr lang="en-US" altLang="zh-CN" dirty="0">
                <a:solidFill>
                  <a:srgbClr val="222222"/>
                </a:solidFill>
                <a:latin typeface="Arial" panose="020B0604020202020204" pitchFamily="34" charset="0"/>
              </a:rPr>
              <a:t>Proceedings of the fifth ACM conference on Recommender systems. ACM, 2011: 37-44.</a:t>
            </a:r>
            <a:endParaRPr lang="zh-CN" altLang="en-US" dirty="0"/>
          </a:p>
        </p:txBody>
      </p:sp>
    </p:spTree>
    <p:extLst>
      <p:ext uri="{BB962C8B-B14F-4D97-AF65-F5344CB8AC3E}">
        <p14:creationId xmlns:p14="http://schemas.microsoft.com/office/powerpoint/2010/main" val="3922911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Cold </a:t>
            </a:r>
            <a:r>
              <a:rPr lang="en-US" altLang="zh-CN" smtClean="0"/>
              <a:t>Start Problem</a:t>
            </a:r>
            <a:endParaRPr lang="zh-CN" altLang="en-US"/>
          </a:p>
        </p:txBody>
      </p:sp>
      <p:sp>
        <p:nvSpPr>
          <p:cNvPr id="3" name="内容占位符 2"/>
          <p:cNvSpPr>
            <a:spLocks noGrp="1"/>
          </p:cNvSpPr>
          <p:nvPr>
            <p:ph idx="1"/>
          </p:nvPr>
        </p:nvSpPr>
        <p:spPr>
          <a:xfrm>
            <a:off x="731196" y="1330899"/>
            <a:ext cx="10515600" cy="4797426"/>
          </a:xfrm>
        </p:spPr>
        <p:txBody>
          <a:bodyPr/>
          <a:lstStyle/>
          <a:p>
            <a:r>
              <a:rPr lang="en-GB" altLang="zh-CN" dirty="0" smtClean="0"/>
              <a:t>Targeting </a:t>
            </a:r>
            <a:r>
              <a:rPr lang="en-GB" altLang="zh-CN" b="1" dirty="0" smtClean="0"/>
              <a:t>new users </a:t>
            </a:r>
            <a:r>
              <a:rPr lang="en-GB" altLang="zh-CN" dirty="0" smtClean="0"/>
              <a:t>or </a:t>
            </a:r>
            <a:r>
              <a:rPr lang="en-GB" altLang="zh-CN" b="1" dirty="0" smtClean="0"/>
              <a:t>items</a:t>
            </a:r>
            <a:r>
              <a:rPr lang="en-GB" altLang="zh-CN" dirty="0" smtClean="0"/>
              <a:t> which only have </a:t>
            </a:r>
            <a:r>
              <a:rPr lang="en-GB" altLang="zh-CN" b="1" dirty="0" smtClean="0"/>
              <a:t>a little </a:t>
            </a:r>
            <a:r>
              <a:rPr lang="en-GB" altLang="zh-CN" dirty="0" smtClean="0"/>
              <a:t>or</a:t>
            </a:r>
            <a:r>
              <a:rPr lang="en-GB" altLang="zh-CN" b="1" dirty="0" smtClean="0"/>
              <a:t> none </a:t>
            </a:r>
            <a:r>
              <a:rPr lang="en-GB" altLang="zh-CN" dirty="0" smtClean="0"/>
              <a:t>useful information in the system.</a:t>
            </a:r>
          </a:p>
          <a:p>
            <a:r>
              <a:rPr lang="en-GB" altLang="zh-CN" dirty="0" smtClean="0"/>
              <a:t>Difficulty: </a:t>
            </a:r>
            <a:r>
              <a:rPr lang="en-US" altLang="zh-CN" dirty="0" smtClean="0"/>
              <a:t> </a:t>
            </a:r>
            <a:r>
              <a:rPr lang="en-GB" altLang="zh-CN" dirty="0" smtClean="0"/>
              <a:t>Few amount of data.</a:t>
            </a:r>
          </a:p>
        </p:txBody>
      </p:sp>
      <p:sp>
        <p:nvSpPr>
          <p:cNvPr id="4" name="笑脸 3"/>
          <p:cNvSpPr/>
          <p:nvPr/>
        </p:nvSpPr>
        <p:spPr>
          <a:xfrm>
            <a:off x="2095500" y="4224912"/>
            <a:ext cx="1181100" cy="1200150"/>
          </a:xfrm>
          <a:prstGeom prst="smileyFac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5" name="笑脸 4"/>
          <p:cNvSpPr/>
          <p:nvPr/>
        </p:nvSpPr>
        <p:spPr>
          <a:xfrm>
            <a:off x="5162550" y="4224912"/>
            <a:ext cx="1181100" cy="1200150"/>
          </a:xfrm>
          <a:prstGeom prst="smileyFace">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solidFill>
                <a:schemeClr val="accent1">
                  <a:lumMod val="60000"/>
                  <a:lumOff val="40000"/>
                </a:schemeClr>
              </a:solidFill>
            </a:endParaRPr>
          </a:p>
        </p:txBody>
      </p:sp>
      <p:sp>
        <p:nvSpPr>
          <p:cNvPr id="6" name="笑脸 5"/>
          <p:cNvSpPr/>
          <p:nvPr/>
        </p:nvSpPr>
        <p:spPr>
          <a:xfrm>
            <a:off x="8452323" y="4224912"/>
            <a:ext cx="1181100" cy="1200150"/>
          </a:xfrm>
          <a:prstGeom prst="smileyFace">
            <a:avLst/>
          </a:prstGeom>
          <a:solidFill>
            <a:schemeClr val="accent4">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solidFill>
                <a:schemeClr val="accent1">
                  <a:lumMod val="60000"/>
                  <a:lumOff val="40000"/>
                </a:schemeClr>
              </a:solidFill>
            </a:endParaRPr>
          </a:p>
        </p:txBody>
      </p:sp>
      <p:sp>
        <p:nvSpPr>
          <p:cNvPr id="7" name="右箭头 6"/>
          <p:cNvSpPr/>
          <p:nvPr/>
        </p:nvSpPr>
        <p:spPr>
          <a:xfrm>
            <a:off x="3626086" y="4110612"/>
            <a:ext cx="1409700" cy="13144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8" name="右箭头 7"/>
          <p:cNvSpPr/>
          <p:nvPr/>
        </p:nvSpPr>
        <p:spPr>
          <a:xfrm>
            <a:off x="6693136" y="4224912"/>
            <a:ext cx="1409700" cy="13144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9" name="文本框 8"/>
          <p:cNvSpPr txBox="1"/>
          <p:nvPr/>
        </p:nvSpPr>
        <p:spPr>
          <a:xfrm>
            <a:off x="1308141" y="5608199"/>
            <a:ext cx="2998321" cy="707886"/>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sz="2000" dirty="0" smtClean="0"/>
              <a:t>Without any information.</a:t>
            </a:r>
          </a:p>
          <a:p>
            <a:r>
              <a:rPr lang="en-US" altLang="zh-CN" sz="2000" dirty="0" smtClean="0"/>
              <a:t>Only have some in profiles.</a:t>
            </a:r>
            <a:endParaRPr lang="zh-CN" altLang="en-US" sz="2000" dirty="0"/>
          </a:p>
        </p:txBody>
      </p:sp>
      <p:sp>
        <p:nvSpPr>
          <p:cNvPr id="10" name="文本框 9"/>
          <p:cNvSpPr txBox="1"/>
          <p:nvPr/>
        </p:nvSpPr>
        <p:spPr>
          <a:xfrm>
            <a:off x="4502789" y="3672443"/>
            <a:ext cx="250062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dirty="0" smtClean="0"/>
              <a:t>With a little information.</a:t>
            </a:r>
            <a:endParaRPr lang="zh-CN" altLang="en-US" dirty="0"/>
          </a:p>
        </p:txBody>
      </p:sp>
      <p:sp>
        <p:nvSpPr>
          <p:cNvPr id="11" name="文本框 10"/>
          <p:cNvSpPr txBox="1"/>
          <p:nvPr/>
        </p:nvSpPr>
        <p:spPr>
          <a:xfrm>
            <a:off x="8102836" y="5729998"/>
            <a:ext cx="23796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dirty="0" smtClean="0"/>
              <a:t>With huge information.</a:t>
            </a:r>
            <a:endParaRPr lang="zh-CN" altLang="en-US" dirty="0"/>
          </a:p>
        </p:txBody>
      </p:sp>
      <p:sp>
        <p:nvSpPr>
          <p:cNvPr id="12" name="文本框 11"/>
          <p:cNvSpPr txBox="1"/>
          <p:nvPr/>
        </p:nvSpPr>
        <p:spPr>
          <a:xfrm>
            <a:off x="1607568" y="2678885"/>
            <a:ext cx="2475742" cy="1477328"/>
          </a:xfrm>
          <a:prstGeom prst="rect">
            <a:avLst/>
          </a:prstGeom>
          <a:noFill/>
        </p:spPr>
        <p:txBody>
          <a:bodyPr wrap="none" rtlCol="0">
            <a:spAutoFit/>
          </a:bodyPr>
          <a:lstStyle/>
          <a:p>
            <a:r>
              <a:rPr lang="en-US" altLang="zh-CN" dirty="0" smtClean="0"/>
              <a:t>Knowledge-based</a:t>
            </a:r>
          </a:p>
          <a:p>
            <a:r>
              <a:rPr lang="en-US" altLang="zh-CN" dirty="0" smtClean="0"/>
              <a:t>Fast Profiling</a:t>
            </a:r>
          </a:p>
          <a:p>
            <a:r>
              <a:rPr lang="en-US" altLang="zh-CN" dirty="0" smtClean="0"/>
              <a:t>Content-based</a:t>
            </a:r>
          </a:p>
          <a:p>
            <a:r>
              <a:rPr lang="en-US" altLang="zh-CN" dirty="0" smtClean="0"/>
              <a:t>Neighbor method</a:t>
            </a:r>
          </a:p>
          <a:p>
            <a:r>
              <a:rPr lang="en-US" altLang="zh-CN" dirty="0" smtClean="0"/>
              <a:t>Introduce Other Sources</a:t>
            </a:r>
            <a:endParaRPr lang="zh-CN" altLang="en-US" dirty="0"/>
          </a:p>
        </p:txBody>
      </p:sp>
      <p:sp>
        <p:nvSpPr>
          <p:cNvPr id="13" name="文本框 12"/>
          <p:cNvSpPr txBox="1"/>
          <p:nvPr/>
        </p:nvSpPr>
        <p:spPr>
          <a:xfrm>
            <a:off x="4950022" y="5569337"/>
            <a:ext cx="1863395" cy="646331"/>
          </a:xfrm>
          <a:prstGeom prst="rect">
            <a:avLst/>
          </a:prstGeom>
          <a:noFill/>
        </p:spPr>
        <p:txBody>
          <a:bodyPr wrap="none" rtlCol="0">
            <a:spAutoFit/>
          </a:bodyPr>
          <a:lstStyle/>
          <a:p>
            <a:r>
              <a:rPr lang="en-US" altLang="zh-CN" dirty="0" smtClean="0"/>
              <a:t>Content-based</a:t>
            </a:r>
          </a:p>
          <a:p>
            <a:r>
              <a:rPr lang="en-US" altLang="zh-CN" dirty="0" smtClean="0"/>
              <a:t>Neighbor Method</a:t>
            </a:r>
          </a:p>
        </p:txBody>
      </p:sp>
      <p:sp>
        <p:nvSpPr>
          <p:cNvPr id="14" name="文本框 13"/>
          <p:cNvSpPr txBox="1"/>
          <p:nvPr/>
        </p:nvSpPr>
        <p:spPr>
          <a:xfrm>
            <a:off x="7998705" y="3187282"/>
            <a:ext cx="2252796" cy="923330"/>
          </a:xfrm>
          <a:prstGeom prst="rect">
            <a:avLst/>
          </a:prstGeom>
          <a:noFill/>
        </p:spPr>
        <p:txBody>
          <a:bodyPr wrap="none" rtlCol="0">
            <a:spAutoFit/>
          </a:bodyPr>
          <a:lstStyle/>
          <a:p>
            <a:r>
              <a:rPr lang="en-US" altLang="zh-CN" dirty="0" smtClean="0"/>
              <a:t>Content-based</a:t>
            </a:r>
          </a:p>
          <a:p>
            <a:r>
              <a:rPr lang="en-US" altLang="zh-CN" dirty="0" smtClean="0"/>
              <a:t>Neighbor Method</a:t>
            </a:r>
          </a:p>
          <a:p>
            <a:r>
              <a:rPr lang="en-US" altLang="zh-CN" dirty="0" smtClean="0"/>
              <a:t>Collaborating Filtering</a:t>
            </a:r>
          </a:p>
        </p:txBody>
      </p:sp>
    </p:spTree>
    <p:extLst>
      <p:ext uri="{BB962C8B-B14F-4D97-AF65-F5344CB8AC3E}">
        <p14:creationId xmlns:p14="http://schemas.microsoft.com/office/powerpoint/2010/main" val="2352683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a:stretch>
            <a:fillRect/>
          </a:stretch>
        </p:blipFill>
        <p:spPr>
          <a:xfrm>
            <a:off x="160119" y="1418166"/>
            <a:ext cx="5646955" cy="4525434"/>
          </a:xfrm>
          <a:prstGeom prst="rect">
            <a:avLst/>
          </a:prstGeom>
        </p:spPr>
      </p:pic>
      <p:sp>
        <p:nvSpPr>
          <p:cNvPr id="5" name="标题 1"/>
          <p:cNvSpPr>
            <a:spLocks noGrp="1"/>
          </p:cNvSpPr>
          <p:nvPr>
            <p:ph type="title"/>
          </p:nvPr>
        </p:nvSpPr>
        <p:spPr>
          <a:xfrm>
            <a:off x="838200" y="357187"/>
            <a:ext cx="10515600" cy="790575"/>
          </a:xfrm>
        </p:spPr>
        <p:txBody>
          <a:bodyPr/>
          <a:lstStyle/>
          <a:p>
            <a:r>
              <a:rPr lang="en-US" altLang="zh-CN" dirty="0" smtClean="0"/>
              <a:t>Bootstrap</a:t>
            </a:r>
            <a:endParaRPr lang="zh-CN" altLang="en-US" dirty="0"/>
          </a:p>
        </p:txBody>
      </p:sp>
      <p:sp>
        <p:nvSpPr>
          <p:cNvPr id="6" name="矩形 5"/>
          <p:cNvSpPr/>
          <p:nvPr/>
        </p:nvSpPr>
        <p:spPr>
          <a:xfrm>
            <a:off x="5858934" y="1418166"/>
            <a:ext cx="6096000" cy="147732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en-US" altLang="zh-CN" dirty="0" err="1">
                <a:solidFill>
                  <a:srgbClr val="222222"/>
                </a:solidFill>
                <a:latin typeface="Arial" panose="020B0604020202020204" pitchFamily="34" charset="0"/>
              </a:rPr>
              <a:t>Golbandi</a:t>
            </a:r>
            <a:r>
              <a:rPr lang="en-US" altLang="zh-CN" dirty="0">
                <a:solidFill>
                  <a:srgbClr val="222222"/>
                </a:solidFill>
                <a:latin typeface="Arial" panose="020B0604020202020204" pitchFamily="34" charset="0"/>
              </a:rPr>
              <a:t> N, </a:t>
            </a:r>
            <a:r>
              <a:rPr lang="en-US" altLang="zh-CN" dirty="0" err="1">
                <a:solidFill>
                  <a:srgbClr val="222222"/>
                </a:solidFill>
                <a:latin typeface="Arial" panose="020B0604020202020204" pitchFamily="34" charset="0"/>
              </a:rPr>
              <a:t>Koren</a:t>
            </a:r>
            <a:r>
              <a:rPr lang="en-US" altLang="zh-CN" dirty="0">
                <a:solidFill>
                  <a:srgbClr val="222222"/>
                </a:solidFill>
                <a:latin typeface="Arial" panose="020B0604020202020204" pitchFamily="34" charset="0"/>
              </a:rPr>
              <a:t> Y, Lempel R. Adaptive bootstrapping of recommender systems using decision trees[C]//Proceedings of the fourth ACM international conference on Web search and data mining. ACM, 2011: 595-604.</a:t>
            </a:r>
            <a:endParaRPr lang="zh-CN" altLang="en-US" dirty="0"/>
          </a:p>
        </p:txBody>
      </p:sp>
      <p:sp>
        <p:nvSpPr>
          <p:cNvPr id="7" name="矩形 6"/>
          <p:cNvSpPr/>
          <p:nvPr/>
        </p:nvSpPr>
        <p:spPr>
          <a:xfrm>
            <a:off x="5680074" y="3081125"/>
            <a:ext cx="6511926" cy="2308324"/>
          </a:xfrm>
          <a:prstGeom prst="rect">
            <a:avLst/>
          </a:prstGeom>
        </p:spPr>
        <p:txBody>
          <a:bodyPr wrap="square">
            <a:spAutoFit/>
          </a:bodyPr>
          <a:lstStyle/>
          <a:p>
            <a:pPr marL="285750" indent="-285750">
              <a:buFont typeface="Arial" panose="020B0604020202020204" pitchFamily="34" charset="0"/>
              <a:buChar char="•"/>
            </a:pPr>
            <a:r>
              <a:rPr lang="en-US" altLang="zh-CN" sz="2400" dirty="0"/>
              <a:t>Each</a:t>
            </a:r>
            <a:r>
              <a:rPr lang="en-US" altLang="zh-CN" sz="2400" b="1" dirty="0"/>
              <a:t> tree </a:t>
            </a:r>
            <a:r>
              <a:rPr lang="en-US" altLang="zh-CN" sz="2400" b="1" dirty="0" smtClean="0"/>
              <a:t>node </a:t>
            </a:r>
            <a:r>
              <a:rPr lang="en-US" altLang="zh-CN" sz="2400" dirty="0" smtClean="0"/>
              <a:t>represents </a:t>
            </a:r>
            <a:r>
              <a:rPr lang="en-US" altLang="zh-CN" sz="2400" dirty="0"/>
              <a:t>a group of users. Each node of the tree predicts item ratings by taking the mean rating by its corresponding users</a:t>
            </a:r>
            <a:r>
              <a:rPr lang="en-US" altLang="zh-CN" sz="2400" dirty="0" smtClean="0"/>
              <a:t>.</a:t>
            </a:r>
          </a:p>
          <a:p>
            <a:pPr marL="342900" indent="-342900">
              <a:buFont typeface="Arial" panose="020B0604020202020204" pitchFamily="34" charset="0"/>
              <a:buChar char="•"/>
            </a:pPr>
            <a:r>
              <a:rPr lang="en-US" altLang="zh-CN" sz="2400" b="1" dirty="0" smtClean="0"/>
              <a:t>Splitting Criteria</a:t>
            </a:r>
            <a:r>
              <a:rPr lang="en-US" altLang="zh-CN" sz="2400" dirty="0" smtClean="0"/>
              <a:t>: </a:t>
            </a:r>
            <a:r>
              <a:rPr lang="en-US" altLang="zh-CN" sz="2400" dirty="0"/>
              <a:t>item that partitions the users into three sets such </a:t>
            </a:r>
            <a:r>
              <a:rPr lang="en-US" altLang="zh-CN" sz="2400" dirty="0" smtClean="0"/>
              <a:t>that the </a:t>
            </a:r>
            <a:r>
              <a:rPr lang="en-US" altLang="zh-CN" sz="2400" dirty="0"/>
              <a:t>total squared prediction error is </a:t>
            </a:r>
            <a:r>
              <a:rPr lang="en-US" altLang="zh-CN" sz="2400" dirty="0" smtClean="0"/>
              <a:t>minimized.</a:t>
            </a:r>
            <a:endParaRPr lang="zh-CN" altLang="en-US" sz="2400" dirty="0"/>
          </a:p>
        </p:txBody>
      </p:sp>
    </p:spTree>
    <p:extLst>
      <p:ext uri="{BB962C8B-B14F-4D97-AF65-F5344CB8AC3E}">
        <p14:creationId xmlns:p14="http://schemas.microsoft.com/office/powerpoint/2010/main" val="3019427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Matrix Factorization</a:t>
            </a:r>
            <a:endParaRPr lang="zh-CN" altLang="en-US" dirty="0"/>
          </a:p>
        </p:txBody>
      </p:sp>
      <p:sp>
        <p:nvSpPr>
          <p:cNvPr id="3" name="内容占位符 2"/>
          <p:cNvSpPr>
            <a:spLocks noGrp="1"/>
          </p:cNvSpPr>
          <p:nvPr>
            <p:ph idx="1"/>
          </p:nvPr>
        </p:nvSpPr>
        <p:spPr/>
        <p:txBody>
          <a:bodyPr/>
          <a:lstStyle/>
          <a:p>
            <a:r>
              <a:rPr lang="en-US" altLang="zh-CN" dirty="0" smtClean="0"/>
              <a:t>Assume that </a:t>
            </a:r>
            <a:r>
              <a:rPr lang="en-US" altLang="zh-CN" dirty="0"/>
              <a:t>there is a sub-matrix </a:t>
            </a:r>
            <a:r>
              <a:rPr lang="en-US" altLang="zh-CN" b="1" i="1" dirty="0" smtClean="0"/>
              <a:t>M</a:t>
            </a:r>
            <a:r>
              <a:rPr lang="en-US" altLang="zh-CN" dirty="0" smtClean="0"/>
              <a:t>, </a:t>
            </a:r>
            <a:r>
              <a:rPr lang="en-US" altLang="zh-CN" dirty="0"/>
              <a:t>which includes enough rating data to be fully recovered </a:t>
            </a:r>
            <a:r>
              <a:rPr lang="en-US" altLang="zh-CN" dirty="0" smtClean="0"/>
              <a:t>via standard </a:t>
            </a:r>
            <a:r>
              <a:rPr lang="en-US" altLang="zh-CN" dirty="0"/>
              <a:t>methods such as matrix factorization or </a:t>
            </a:r>
            <a:r>
              <a:rPr lang="en-US" altLang="zh-CN" dirty="0" smtClean="0"/>
              <a:t>matrix completion</a:t>
            </a:r>
            <a:r>
              <a:rPr lang="en-US" altLang="zh-CN" dirty="0"/>
              <a:t>.</a:t>
            </a:r>
            <a:endParaRPr lang="zh-CN" altLang="en-US" dirty="0"/>
          </a:p>
        </p:txBody>
      </p:sp>
      <p:pic>
        <p:nvPicPr>
          <p:cNvPr id="5" name="图片 4"/>
          <p:cNvPicPr>
            <a:picLocks noChangeAspect="1"/>
          </p:cNvPicPr>
          <p:nvPr/>
        </p:nvPicPr>
        <p:blipFill>
          <a:blip r:embed="rId3"/>
          <a:stretch>
            <a:fillRect/>
          </a:stretch>
        </p:blipFill>
        <p:spPr>
          <a:xfrm>
            <a:off x="6572703" y="2236788"/>
            <a:ext cx="5200650" cy="4171950"/>
          </a:xfrm>
          <a:prstGeom prst="rect">
            <a:avLst/>
          </a:prstGeom>
        </p:spPr>
      </p:pic>
      <p:pic>
        <p:nvPicPr>
          <p:cNvPr id="7" name="图片 6"/>
          <p:cNvPicPr>
            <a:picLocks noChangeAspect="1"/>
          </p:cNvPicPr>
          <p:nvPr/>
        </p:nvPicPr>
        <p:blipFill>
          <a:blip r:embed="rId4"/>
          <a:stretch>
            <a:fillRect/>
          </a:stretch>
        </p:blipFill>
        <p:spPr>
          <a:xfrm>
            <a:off x="132895" y="2795589"/>
            <a:ext cx="5512506" cy="1692729"/>
          </a:xfrm>
          <a:prstGeom prst="rect">
            <a:avLst/>
          </a:prstGeom>
        </p:spPr>
      </p:pic>
      <p:cxnSp>
        <p:nvCxnSpPr>
          <p:cNvPr id="9" name="直接连接符 8"/>
          <p:cNvCxnSpPr/>
          <p:nvPr/>
        </p:nvCxnSpPr>
        <p:spPr>
          <a:xfrm>
            <a:off x="1335314" y="4455884"/>
            <a:ext cx="1436915" cy="0"/>
          </a:xfrm>
          <a:prstGeom prst="line">
            <a:avLst/>
          </a:prstGeom>
        </p:spPr>
        <p:style>
          <a:lnRef idx="3">
            <a:schemeClr val="dk1"/>
          </a:lnRef>
          <a:fillRef idx="0">
            <a:schemeClr val="dk1"/>
          </a:fillRef>
          <a:effectRef idx="2">
            <a:schemeClr val="dk1"/>
          </a:effectRef>
          <a:fontRef idx="minor">
            <a:schemeClr val="tx1"/>
          </a:fontRef>
        </p:style>
      </p:cxnSp>
      <p:sp>
        <p:nvSpPr>
          <p:cNvPr id="10" name="文本框 9"/>
          <p:cNvSpPr txBox="1"/>
          <p:nvPr/>
        </p:nvSpPr>
        <p:spPr>
          <a:xfrm>
            <a:off x="1648339" y="4478612"/>
            <a:ext cx="7136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dirty="0" smtClean="0"/>
              <a:t>Noise</a:t>
            </a:r>
            <a:endParaRPr lang="zh-CN" altLang="en-US" dirty="0"/>
          </a:p>
        </p:txBody>
      </p:sp>
      <p:pic>
        <p:nvPicPr>
          <p:cNvPr id="11" name="图片 10"/>
          <p:cNvPicPr>
            <a:picLocks noChangeAspect="1"/>
          </p:cNvPicPr>
          <p:nvPr/>
        </p:nvPicPr>
        <p:blipFill>
          <a:blip r:embed="rId5"/>
          <a:stretch>
            <a:fillRect/>
          </a:stretch>
        </p:blipFill>
        <p:spPr>
          <a:xfrm>
            <a:off x="53622" y="5475288"/>
            <a:ext cx="3343275" cy="466725"/>
          </a:xfrm>
          <a:prstGeom prst="rect">
            <a:avLst/>
          </a:prstGeom>
        </p:spPr>
      </p:pic>
      <p:pic>
        <p:nvPicPr>
          <p:cNvPr id="12" name="图片 11"/>
          <p:cNvPicPr>
            <a:picLocks noChangeAspect="1"/>
          </p:cNvPicPr>
          <p:nvPr/>
        </p:nvPicPr>
        <p:blipFill>
          <a:blip r:embed="rId6"/>
          <a:stretch>
            <a:fillRect/>
          </a:stretch>
        </p:blipFill>
        <p:spPr>
          <a:xfrm>
            <a:off x="132895" y="5839502"/>
            <a:ext cx="4857750" cy="571500"/>
          </a:xfrm>
          <a:prstGeom prst="rect">
            <a:avLst/>
          </a:prstGeom>
        </p:spPr>
      </p:pic>
      <p:pic>
        <p:nvPicPr>
          <p:cNvPr id="13" name="图片 12"/>
          <p:cNvPicPr>
            <a:picLocks noChangeAspect="1"/>
          </p:cNvPicPr>
          <p:nvPr/>
        </p:nvPicPr>
        <p:blipFill>
          <a:blip r:embed="rId7"/>
          <a:stretch>
            <a:fillRect/>
          </a:stretch>
        </p:blipFill>
        <p:spPr>
          <a:xfrm>
            <a:off x="3892650" y="4605338"/>
            <a:ext cx="2581275" cy="1000125"/>
          </a:xfrm>
          <a:prstGeom prst="rect">
            <a:avLst/>
          </a:prstGeom>
        </p:spPr>
      </p:pic>
      <p:sp>
        <p:nvSpPr>
          <p:cNvPr id="14" name="矩形 13"/>
          <p:cNvSpPr/>
          <p:nvPr/>
        </p:nvSpPr>
        <p:spPr>
          <a:xfrm>
            <a:off x="6274506" y="306208"/>
            <a:ext cx="5917494"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sz="1400" dirty="0" err="1"/>
              <a:t>Barjasteh</a:t>
            </a:r>
            <a:r>
              <a:rPr lang="en-US" altLang="zh-CN" sz="1400" dirty="0"/>
              <a:t> I, </a:t>
            </a:r>
            <a:r>
              <a:rPr lang="en-US" altLang="zh-CN" sz="1400" dirty="0" err="1"/>
              <a:t>Forsati</a:t>
            </a:r>
            <a:r>
              <a:rPr lang="en-US" altLang="zh-CN" sz="1400" dirty="0"/>
              <a:t> R, </a:t>
            </a:r>
            <a:r>
              <a:rPr lang="en-US" altLang="zh-CN" sz="1400" dirty="0" err="1"/>
              <a:t>Masrour</a:t>
            </a:r>
            <a:r>
              <a:rPr lang="en-US" altLang="zh-CN" sz="1400" dirty="0"/>
              <a:t> F, et al. Cold-Start Item and </a:t>
            </a:r>
            <a:r>
              <a:rPr lang="en-US" altLang="zh-CN" sz="1400" dirty="0" smtClean="0"/>
              <a:t>User Recommendation </a:t>
            </a:r>
            <a:r>
              <a:rPr lang="en-US" altLang="zh-CN" sz="1400" dirty="0"/>
              <a:t>with Decoupled Completion and </a:t>
            </a:r>
            <a:r>
              <a:rPr lang="en-US" altLang="zh-CN" sz="1400" dirty="0" smtClean="0"/>
              <a:t>Transduction //</a:t>
            </a:r>
            <a:r>
              <a:rPr lang="en-US" altLang="zh-CN" sz="1400" dirty="0"/>
              <a:t>Proceedings of the 9th ACM Conference on Recommender Systems. ACM, 2015: </a:t>
            </a:r>
            <a:r>
              <a:rPr lang="en-US" altLang="zh-CN" sz="1400" dirty="0" smtClean="0"/>
              <a:t>91-98.0</a:t>
            </a:r>
            <a:endParaRPr lang="en-US" altLang="zh-CN" sz="1400" dirty="0"/>
          </a:p>
        </p:txBody>
      </p:sp>
    </p:spTree>
    <p:extLst>
      <p:ext uri="{BB962C8B-B14F-4D97-AF65-F5344CB8AC3E}">
        <p14:creationId xmlns:p14="http://schemas.microsoft.com/office/powerpoint/2010/main" val="319121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Cold </a:t>
            </a:r>
            <a:r>
              <a:rPr lang="en-US" altLang="zh-CN" smtClean="0"/>
              <a:t>Start Problem</a:t>
            </a:r>
            <a:endParaRPr lang="zh-CN" altLang="en-US"/>
          </a:p>
        </p:txBody>
      </p:sp>
      <p:sp>
        <p:nvSpPr>
          <p:cNvPr id="3" name="内容占位符 2"/>
          <p:cNvSpPr>
            <a:spLocks noGrp="1"/>
          </p:cNvSpPr>
          <p:nvPr>
            <p:ph idx="1"/>
          </p:nvPr>
        </p:nvSpPr>
        <p:spPr>
          <a:xfrm>
            <a:off x="731196" y="1330899"/>
            <a:ext cx="10515600" cy="4797426"/>
          </a:xfrm>
        </p:spPr>
        <p:txBody>
          <a:bodyPr/>
          <a:lstStyle/>
          <a:p>
            <a:r>
              <a:rPr lang="en-GB" altLang="zh-CN" dirty="0" smtClean="0"/>
              <a:t>Targeting </a:t>
            </a:r>
            <a:r>
              <a:rPr lang="en-GB" altLang="zh-CN" b="1" dirty="0" smtClean="0"/>
              <a:t>new users </a:t>
            </a:r>
            <a:r>
              <a:rPr lang="en-GB" altLang="zh-CN" dirty="0" smtClean="0"/>
              <a:t>or </a:t>
            </a:r>
            <a:r>
              <a:rPr lang="en-GB" altLang="zh-CN" b="1" dirty="0" smtClean="0"/>
              <a:t>items</a:t>
            </a:r>
            <a:r>
              <a:rPr lang="en-GB" altLang="zh-CN" dirty="0" smtClean="0"/>
              <a:t> which only have </a:t>
            </a:r>
            <a:r>
              <a:rPr lang="en-GB" altLang="zh-CN" b="1" dirty="0" smtClean="0"/>
              <a:t>a little </a:t>
            </a:r>
            <a:r>
              <a:rPr lang="en-GB" altLang="zh-CN" dirty="0" smtClean="0"/>
              <a:t>or</a:t>
            </a:r>
            <a:r>
              <a:rPr lang="en-GB" altLang="zh-CN" b="1" dirty="0" smtClean="0"/>
              <a:t> none </a:t>
            </a:r>
            <a:r>
              <a:rPr lang="en-GB" altLang="zh-CN" dirty="0" smtClean="0"/>
              <a:t>useful information in the system.</a:t>
            </a:r>
          </a:p>
          <a:p>
            <a:r>
              <a:rPr lang="en-GB" altLang="zh-CN" dirty="0" smtClean="0"/>
              <a:t>Difficulty: </a:t>
            </a:r>
            <a:r>
              <a:rPr lang="en-US" altLang="zh-CN" dirty="0" smtClean="0"/>
              <a:t> </a:t>
            </a:r>
            <a:r>
              <a:rPr lang="en-GB" altLang="zh-CN" dirty="0" smtClean="0"/>
              <a:t>Few amount of data.</a:t>
            </a:r>
          </a:p>
        </p:txBody>
      </p:sp>
      <p:sp>
        <p:nvSpPr>
          <p:cNvPr id="4" name="笑脸 3"/>
          <p:cNvSpPr/>
          <p:nvPr/>
        </p:nvSpPr>
        <p:spPr>
          <a:xfrm>
            <a:off x="2095500" y="4224912"/>
            <a:ext cx="1181100" cy="1200150"/>
          </a:xfrm>
          <a:prstGeom prst="smileyFac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5" name="笑脸 4"/>
          <p:cNvSpPr/>
          <p:nvPr/>
        </p:nvSpPr>
        <p:spPr>
          <a:xfrm>
            <a:off x="5162550" y="4224912"/>
            <a:ext cx="1181100" cy="1200150"/>
          </a:xfrm>
          <a:prstGeom prst="smileyFace">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solidFill>
                <a:schemeClr val="accent1">
                  <a:lumMod val="60000"/>
                  <a:lumOff val="40000"/>
                </a:schemeClr>
              </a:solidFill>
            </a:endParaRPr>
          </a:p>
        </p:txBody>
      </p:sp>
      <p:sp>
        <p:nvSpPr>
          <p:cNvPr id="6" name="笑脸 5"/>
          <p:cNvSpPr/>
          <p:nvPr/>
        </p:nvSpPr>
        <p:spPr>
          <a:xfrm>
            <a:off x="8452323" y="4224912"/>
            <a:ext cx="1181100" cy="1200150"/>
          </a:xfrm>
          <a:prstGeom prst="smileyFace">
            <a:avLst/>
          </a:prstGeom>
          <a:solidFill>
            <a:schemeClr val="accent4">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solidFill>
                <a:schemeClr val="accent1">
                  <a:lumMod val="60000"/>
                  <a:lumOff val="40000"/>
                </a:schemeClr>
              </a:solidFill>
            </a:endParaRPr>
          </a:p>
        </p:txBody>
      </p:sp>
      <p:sp>
        <p:nvSpPr>
          <p:cNvPr id="7" name="右箭头 6"/>
          <p:cNvSpPr/>
          <p:nvPr/>
        </p:nvSpPr>
        <p:spPr>
          <a:xfrm>
            <a:off x="3626086" y="4110612"/>
            <a:ext cx="1409700" cy="13144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8" name="右箭头 7"/>
          <p:cNvSpPr/>
          <p:nvPr/>
        </p:nvSpPr>
        <p:spPr>
          <a:xfrm>
            <a:off x="6693136" y="4224912"/>
            <a:ext cx="1409700" cy="13144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9" name="文本框 8"/>
          <p:cNvSpPr txBox="1"/>
          <p:nvPr/>
        </p:nvSpPr>
        <p:spPr>
          <a:xfrm>
            <a:off x="1308141" y="5608199"/>
            <a:ext cx="2998321" cy="707886"/>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sz="2000" dirty="0" smtClean="0"/>
              <a:t>Without any information.</a:t>
            </a:r>
          </a:p>
          <a:p>
            <a:r>
              <a:rPr lang="en-US" altLang="zh-CN" sz="2000" dirty="0" smtClean="0"/>
              <a:t>Only have some in profiles.</a:t>
            </a:r>
            <a:endParaRPr lang="zh-CN" altLang="en-US" sz="2000" dirty="0"/>
          </a:p>
        </p:txBody>
      </p:sp>
      <p:sp>
        <p:nvSpPr>
          <p:cNvPr id="10" name="文本框 9"/>
          <p:cNvSpPr txBox="1"/>
          <p:nvPr/>
        </p:nvSpPr>
        <p:spPr>
          <a:xfrm>
            <a:off x="4502789" y="3672443"/>
            <a:ext cx="250062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dirty="0" smtClean="0"/>
              <a:t>With a little information.</a:t>
            </a:r>
            <a:endParaRPr lang="zh-CN" altLang="en-US" dirty="0"/>
          </a:p>
        </p:txBody>
      </p:sp>
      <p:sp>
        <p:nvSpPr>
          <p:cNvPr id="11" name="文本框 10"/>
          <p:cNvSpPr txBox="1"/>
          <p:nvPr/>
        </p:nvSpPr>
        <p:spPr>
          <a:xfrm>
            <a:off x="8102836" y="5729998"/>
            <a:ext cx="23796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dirty="0" smtClean="0"/>
              <a:t>With huge information.</a:t>
            </a:r>
            <a:endParaRPr lang="zh-CN" altLang="en-US" dirty="0"/>
          </a:p>
        </p:txBody>
      </p:sp>
      <p:sp>
        <p:nvSpPr>
          <p:cNvPr id="12" name="文本框 11"/>
          <p:cNvSpPr txBox="1"/>
          <p:nvPr/>
        </p:nvSpPr>
        <p:spPr>
          <a:xfrm>
            <a:off x="1607568" y="2678885"/>
            <a:ext cx="2475742" cy="1477328"/>
          </a:xfrm>
          <a:prstGeom prst="rect">
            <a:avLst/>
          </a:prstGeom>
          <a:noFill/>
        </p:spPr>
        <p:txBody>
          <a:bodyPr wrap="none" rtlCol="0">
            <a:spAutoFit/>
          </a:bodyPr>
          <a:lstStyle/>
          <a:p>
            <a:r>
              <a:rPr lang="en-US" altLang="zh-CN" dirty="0" smtClean="0"/>
              <a:t>Knowledge-based</a:t>
            </a:r>
          </a:p>
          <a:p>
            <a:r>
              <a:rPr lang="en-US" altLang="zh-CN" dirty="0" smtClean="0"/>
              <a:t>Fast Profiling</a:t>
            </a:r>
          </a:p>
          <a:p>
            <a:r>
              <a:rPr lang="en-US" altLang="zh-CN" dirty="0" smtClean="0"/>
              <a:t>Content-based</a:t>
            </a:r>
          </a:p>
          <a:p>
            <a:r>
              <a:rPr lang="en-US" altLang="zh-CN" dirty="0" smtClean="0"/>
              <a:t>Neighbor method</a:t>
            </a:r>
          </a:p>
          <a:p>
            <a:r>
              <a:rPr lang="en-US" altLang="zh-CN" dirty="0" smtClean="0"/>
              <a:t>Introduce Other Sources</a:t>
            </a:r>
            <a:endParaRPr lang="zh-CN" altLang="en-US" dirty="0"/>
          </a:p>
        </p:txBody>
      </p:sp>
      <p:sp>
        <p:nvSpPr>
          <p:cNvPr id="13" name="文本框 12"/>
          <p:cNvSpPr txBox="1"/>
          <p:nvPr/>
        </p:nvSpPr>
        <p:spPr>
          <a:xfrm>
            <a:off x="4950022" y="5569337"/>
            <a:ext cx="1863395" cy="646331"/>
          </a:xfrm>
          <a:prstGeom prst="rect">
            <a:avLst/>
          </a:prstGeom>
          <a:noFill/>
        </p:spPr>
        <p:txBody>
          <a:bodyPr wrap="none" rtlCol="0">
            <a:spAutoFit/>
          </a:bodyPr>
          <a:lstStyle/>
          <a:p>
            <a:r>
              <a:rPr lang="en-US" altLang="zh-CN" dirty="0" smtClean="0"/>
              <a:t>Content-based</a:t>
            </a:r>
          </a:p>
          <a:p>
            <a:r>
              <a:rPr lang="en-US" altLang="zh-CN" dirty="0" smtClean="0"/>
              <a:t>Neighbor Method</a:t>
            </a:r>
            <a:endParaRPr lang="zh-CN" altLang="en-US" dirty="0"/>
          </a:p>
        </p:txBody>
      </p:sp>
      <p:sp>
        <p:nvSpPr>
          <p:cNvPr id="14" name="文本框 13"/>
          <p:cNvSpPr txBox="1"/>
          <p:nvPr/>
        </p:nvSpPr>
        <p:spPr>
          <a:xfrm>
            <a:off x="7998705" y="3187282"/>
            <a:ext cx="2252796" cy="923330"/>
          </a:xfrm>
          <a:prstGeom prst="rect">
            <a:avLst/>
          </a:prstGeom>
          <a:noFill/>
        </p:spPr>
        <p:txBody>
          <a:bodyPr wrap="none" rtlCol="0">
            <a:spAutoFit/>
          </a:bodyPr>
          <a:lstStyle/>
          <a:p>
            <a:r>
              <a:rPr lang="en-US" altLang="zh-CN" dirty="0" smtClean="0"/>
              <a:t>Content-based</a:t>
            </a:r>
          </a:p>
          <a:p>
            <a:r>
              <a:rPr lang="en-US" altLang="zh-CN" dirty="0" smtClean="0"/>
              <a:t>Neighbor Method</a:t>
            </a:r>
          </a:p>
          <a:p>
            <a:r>
              <a:rPr lang="en-US" altLang="zh-CN" dirty="0" smtClean="0"/>
              <a:t>Collaborating Filtering</a:t>
            </a:r>
          </a:p>
        </p:txBody>
      </p:sp>
    </p:spTree>
    <p:extLst>
      <p:ext uri="{BB962C8B-B14F-4D97-AF65-F5344CB8AC3E}">
        <p14:creationId xmlns:p14="http://schemas.microsoft.com/office/powerpoint/2010/main" val="838834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Constraints(Knowledge)-based</a:t>
            </a:r>
            <a:endParaRPr lang="zh-CN" altLang="en-US" dirty="0"/>
          </a:p>
        </p:txBody>
      </p:sp>
      <p:pic>
        <p:nvPicPr>
          <p:cNvPr id="4" name="图片 3"/>
          <p:cNvPicPr>
            <a:picLocks noChangeAspect="1"/>
          </p:cNvPicPr>
          <p:nvPr/>
        </p:nvPicPr>
        <p:blipFill>
          <a:blip r:embed="rId2"/>
          <a:stretch>
            <a:fillRect/>
          </a:stretch>
        </p:blipFill>
        <p:spPr>
          <a:xfrm>
            <a:off x="1352550" y="1643062"/>
            <a:ext cx="8915400" cy="4382401"/>
          </a:xfrm>
          <a:prstGeom prst="rect">
            <a:avLst/>
          </a:prstGeom>
        </p:spPr>
      </p:pic>
    </p:spTree>
    <p:extLst>
      <p:ext uri="{BB962C8B-B14F-4D97-AF65-F5344CB8AC3E}">
        <p14:creationId xmlns:p14="http://schemas.microsoft.com/office/powerpoint/2010/main" val="25418269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a:t>
            </a:r>
            <a:r>
              <a:rPr lang="en-GB" altLang="zh-CN" dirty="0"/>
              <a:t>-based</a:t>
            </a:r>
            <a:endParaRPr lang="zh-CN" altLang="en-US" dirty="0"/>
          </a:p>
        </p:txBody>
      </p:sp>
      <p:sp>
        <p:nvSpPr>
          <p:cNvPr id="3" name="内容占位符 2"/>
          <p:cNvSpPr>
            <a:spLocks noGrp="1"/>
          </p:cNvSpPr>
          <p:nvPr>
            <p:ph idx="1"/>
          </p:nvPr>
        </p:nvSpPr>
        <p:spPr>
          <a:xfrm>
            <a:off x="838200" y="1379537"/>
            <a:ext cx="10515600" cy="1346730"/>
          </a:xfrm>
        </p:spPr>
        <p:txBody>
          <a:bodyPr/>
          <a:lstStyle/>
          <a:p>
            <a:r>
              <a:rPr lang="en-US" altLang="zh-CN" dirty="0" smtClean="0"/>
              <a:t>Content</a:t>
            </a:r>
            <a:r>
              <a:rPr lang="en-GB" altLang="zh-CN" dirty="0" smtClean="0"/>
              <a:t>-based Recommender or Hybrid Recommender</a:t>
            </a:r>
          </a:p>
          <a:p>
            <a:pPr lvl="1"/>
            <a:r>
              <a:rPr lang="en-US" altLang="zh-CN" dirty="0"/>
              <a:t>Recommendations are based on the information on the </a:t>
            </a:r>
            <a:r>
              <a:rPr lang="en-US" altLang="zh-CN" i="1" dirty="0"/>
              <a:t>content </a:t>
            </a:r>
            <a:r>
              <a:rPr lang="en-US" altLang="zh-CN" dirty="0"/>
              <a:t>of </a:t>
            </a:r>
            <a:r>
              <a:rPr lang="en-US" altLang="zh-CN" dirty="0" smtClean="0"/>
              <a:t>items  rather </a:t>
            </a:r>
            <a:r>
              <a:rPr lang="en-US" altLang="zh-CN" dirty="0"/>
              <a:t>than on other users’ opinions</a:t>
            </a:r>
            <a:r>
              <a:rPr lang="en-US" altLang="zh-CN" dirty="0" smtClean="0"/>
              <a:t>. (For users, content refers to profiles.)</a:t>
            </a:r>
            <a:endParaRPr lang="en-US" altLang="zh-CN" dirty="0"/>
          </a:p>
          <a:p>
            <a:pPr lvl="1"/>
            <a:endParaRPr lang="zh-CN" altLang="en-US" dirty="0"/>
          </a:p>
        </p:txBody>
      </p:sp>
      <p:grpSp>
        <p:nvGrpSpPr>
          <p:cNvPr id="26" name="组合 25"/>
          <p:cNvGrpSpPr/>
          <p:nvPr/>
        </p:nvGrpSpPr>
        <p:grpSpPr>
          <a:xfrm>
            <a:off x="1251361" y="2700325"/>
            <a:ext cx="9091926" cy="1499130"/>
            <a:chOff x="1217494" y="2668602"/>
            <a:chExt cx="9091926" cy="1499130"/>
          </a:xfrm>
        </p:grpSpPr>
        <p:sp>
          <p:nvSpPr>
            <p:cNvPr id="4" name="矩形 3"/>
            <p:cNvSpPr/>
            <p:nvPr/>
          </p:nvSpPr>
          <p:spPr>
            <a:xfrm>
              <a:off x="1320801" y="3037934"/>
              <a:ext cx="643466" cy="11297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5" name="矩形 4"/>
            <p:cNvSpPr/>
            <p:nvPr/>
          </p:nvSpPr>
          <p:spPr>
            <a:xfrm>
              <a:off x="3234268" y="3037934"/>
              <a:ext cx="643466" cy="11297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6" name="文本框 5"/>
            <p:cNvSpPr txBox="1"/>
            <p:nvPr/>
          </p:nvSpPr>
          <p:spPr>
            <a:xfrm>
              <a:off x="1217494" y="2668602"/>
              <a:ext cx="1493422" cy="369332"/>
            </a:xfrm>
            <a:prstGeom prst="rect">
              <a:avLst/>
            </a:prstGeom>
            <a:noFill/>
          </p:spPr>
          <p:txBody>
            <a:bodyPr wrap="none" rtlCol="0">
              <a:spAutoFit/>
            </a:bodyPr>
            <a:lstStyle/>
            <a:p>
              <a:r>
                <a:rPr lang="en-US" altLang="zh-CN" dirty="0" smtClean="0"/>
                <a:t>Old Item/user</a:t>
              </a:r>
              <a:endParaRPr lang="zh-CN" altLang="en-US" dirty="0"/>
            </a:p>
          </p:txBody>
        </p:sp>
        <p:sp>
          <p:nvSpPr>
            <p:cNvPr id="8" name="矩形 7"/>
            <p:cNvSpPr/>
            <p:nvPr/>
          </p:nvSpPr>
          <p:spPr>
            <a:xfrm>
              <a:off x="1498599" y="3168109"/>
              <a:ext cx="287867"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498598" y="3501484"/>
              <a:ext cx="287867" cy="203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10" name="矩形 9"/>
            <p:cNvSpPr/>
            <p:nvPr/>
          </p:nvSpPr>
          <p:spPr>
            <a:xfrm>
              <a:off x="1498598" y="3834859"/>
              <a:ext cx="287867" cy="203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11" name="矩形 10"/>
            <p:cNvSpPr/>
            <p:nvPr/>
          </p:nvSpPr>
          <p:spPr>
            <a:xfrm>
              <a:off x="3428998" y="3168109"/>
              <a:ext cx="287867"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428997" y="3501484"/>
              <a:ext cx="287867" cy="203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13" name="矩形 12"/>
            <p:cNvSpPr/>
            <p:nvPr/>
          </p:nvSpPr>
          <p:spPr>
            <a:xfrm>
              <a:off x="3428997" y="3834859"/>
              <a:ext cx="287867" cy="203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cxnSp>
          <p:nvCxnSpPr>
            <p:cNvPr id="15" name="直接连接符 14"/>
            <p:cNvCxnSpPr>
              <a:stCxn id="8" idx="3"/>
              <a:endCxn id="11" idx="1"/>
            </p:cNvCxnSpPr>
            <p:nvPr/>
          </p:nvCxnSpPr>
          <p:spPr>
            <a:xfrm>
              <a:off x="1786466" y="3269709"/>
              <a:ext cx="16425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1786465" y="3597791"/>
              <a:ext cx="16425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1786465" y="3937517"/>
              <a:ext cx="1642532"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2320675" y="2999846"/>
              <a:ext cx="628698" cy="369332"/>
            </a:xfrm>
            <a:prstGeom prst="rect">
              <a:avLst/>
            </a:prstGeom>
            <a:noFill/>
          </p:spPr>
          <p:txBody>
            <a:bodyPr wrap="none" rtlCol="0">
              <a:spAutoFit/>
            </a:bodyPr>
            <a:lstStyle/>
            <a:p>
              <a:r>
                <a:rPr lang="en-US" altLang="zh-CN" dirty="0" smtClean="0"/>
                <a:t>sim1</a:t>
              </a:r>
              <a:endParaRPr lang="zh-CN" altLang="en-US" dirty="0"/>
            </a:p>
          </p:txBody>
        </p:sp>
        <p:sp>
          <p:nvSpPr>
            <p:cNvPr id="19" name="文本框 18"/>
            <p:cNvSpPr txBox="1"/>
            <p:nvPr/>
          </p:nvSpPr>
          <p:spPr>
            <a:xfrm>
              <a:off x="2343103" y="3371309"/>
              <a:ext cx="628698" cy="369332"/>
            </a:xfrm>
            <a:prstGeom prst="rect">
              <a:avLst/>
            </a:prstGeom>
            <a:noFill/>
          </p:spPr>
          <p:txBody>
            <a:bodyPr wrap="none" rtlCol="0">
              <a:spAutoFit/>
            </a:bodyPr>
            <a:lstStyle/>
            <a:p>
              <a:r>
                <a:rPr lang="en-US" altLang="zh-CN" dirty="0" smtClean="0"/>
                <a:t>sim2</a:t>
              </a:r>
              <a:endParaRPr lang="zh-CN" altLang="en-US" dirty="0"/>
            </a:p>
          </p:txBody>
        </p:sp>
        <p:sp>
          <p:nvSpPr>
            <p:cNvPr id="20" name="文本框 19"/>
            <p:cNvSpPr txBox="1"/>
            <p:nvPr/>
          </p:nvSpPr>
          <p:spPr>
            <a:xfrm>
              <a:off x="2343103" y="3707872"/>
              <a:ext cx="628698" cy="369332"/>
            </a:xfrm>
            <a:prstGeom prst="rect">
              <a:avLst/>
            </a:prstGeom>
            <a:noFill/>
          </p:spPr>
          <p:txBody>
            <a:bodyPr wrap="none" rtlCol="0">
              <a:spAutoFit/>
            </a:bodyPr>
            <a:lstStyle/>
            <a:p>
              <a:r>
                <a:rPr lang="en-US" altLang="zh-CN" dirty="0" smtClean="0"/>
                <a:t>sim3</a:t>
              </a:r>
              <a:endParaRPr lang="zh-CN" altLang="en-US" dirty="0"/>
            </a:p>
          </p:txBody>
        </p:sp>
        <p:sp>
          <p:nvSpPr>
            <p:cNvPr id="21" name="右箭头 20"/>
            <p:cNvSpPr/>
            <p:nvPr/>
          </p:nvSpPr>
          <p:spPr>
            <a:xfrm>
              <a:off x="4278009" y="2958042"/>
              <a:ext cx="897467" cy="12096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p:cNvSpPr txBox="1"/>
            <p:nvPr/>
          </p:nvSpPr>
          <p:spPr>
            <a:xfrm>
              <a:off x="5354846" y="3296683"/>
              <a:ext cx="747320" cy="523220"/>
            </a:xfrm>
            <a:prstGeom prst="rect">
              <a:avLst/>
            </a:prstGeom>
            <a:noFill/>
          </p:spPr>
          <p:txBody>
            <a:bodyPr wrap="none" rtlCol="0">
              <a:spAutoFit/>
            </a:bodyPr>
            <a:lstStyle/>
            <a:p>
              <a:r>
                <a:rPr lang="en-US" altLang="zh-CN" sz="2800" dirty="0" smtClean="0"/>
                <a:t>SIM</a:t>
              </a:r>
              <a:endParaRPr lang="zh-CN" altLang="en-US" sz="2800" dirty="0"/>
            </a:p>
          </p:txBody>
        </p:sp>
        <p:sp>
          <p:nvSpPr>
            <p:cNvPr id="23" name="文本框 22"/>
            <p:cNvSpPr txBox="1"/>
            <p:nvPr/>
          </p:nvSpPr>
          <p:spPr>
            <a:xfrm>
              <a:off x="3102148" y="2668602"/>
              <a:ext cx="1594860" cy="369332"/>
            </a:xfrm>
            <a:prstGeom prst="rect">
              <a:avLst/>
            </a:prstGeom>
            <a:noFill/>
          </p:spPr>
          <p:txBody>
            <a:bodyPr wrap="none" rtlCol="0">
              <a:spAutoFit/>
            </a:bodyPr>
            <a:lstStyle/>
            <a:p>
              <a:r>
                <a:rPr lang="en-US" altLang="zh-CN" dirty="0" smtClean="0"/>
                <a:t>New Item/user</a:t>
              </a:r>
              <a:endParaRPr lang="zh-CN" altLang="en-US" dirty="0"/>
            </a:p>
          </p:txBody>
        </p:sp>
        <p:sp>
          <p:nvSpPr>
            <p:cNvPr id="24" name="右箭头 23"/>
            <p:cNvSpPr/>
            <p:nvPr/>
          </p:nvSpPr>
          <p:spPr>
            <a:xfrm>
              <a:off x="6361645" y="2958042"/>
              <a:ext cx="897467" cy="12096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7518591" y="3336181"/>
              <a:ext cx="2790829" cy="523220"/>
            </a:xfrm>
            <a:prstGeom prst="rect">
              <a:avLst/>
            </a:prstGeom>
            <a:noFill/>
          </p:spPr>
          <p:txBody>
            <a:bodyPr wrap="none" rtlCol="0">
              <a:spAutoFit/>
            </a:bodyPr>
            <a:lstStyle/>
            <a:p>
              <a:r>
                <a:rPr lang="en-US" altLang="zh-CN" sz="2800" dirty="0" smtClean="0"/>
                <a:t>Neighbor Method</a:t>
              </a:r>
              <a:endParaRPr lang="zh-CN" altLang="en-US" sz="2800" dirty="0"/>
            </a:p>
          </p:txBody>
        </p:sp>
      </p:grpSp>
      <p:sp>
        <p:nvSpPr>
          <p:cNvPr id="28" name="矩形 27"/>
          <p:cNvSpPr/>
          <p:nvPr/>
        </p:nvSpPr>
        <p:spPr>
          <a:xfrm>
            <a:off x="1388535" y="5067790"/>
            <a:ext cx="643466" cy="11297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29" name="矩形 28"/>
          <p:cNvSpPr/>
          <p:nvPr/>
        </p:nvSpPr>
        <p:spPr>
          <a:xfrm>
            <a:off x="3302002" y="5067790"/>
            <a:ext cx="643466" cy="11297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30" name="文本框 29"/>
          <p:cNvSpPr txBox="1"/>
          <p:nvPr/>
        </p:nvSpPr>
        <p:spPr>
          <a:xfrm>
            <a:off x="1285228" y="4698458"/>
            <a:ext cx="997389" cy="369332"/>
          </a:xfrm>
          <a:prstGeom prst="rect">
            <a:avLst/>
          </a:prstGeom>
          <a:noFill/>
        </p:spPr>
        <p:txBody>
          <a:bodyPr wrap="none" rtlCol="0">
            <a:spAutoFit/>
          </a:bodyPr>
          <a:lstStyle/>
          <a:p>
            <a:r>
              <a:rPr lang="en-US" altLang="zh-CN" dirty="0" smtClean="0"/>
              <a:t>Old User</a:t>
            </a:r>
            <a:endParaRPr lang="zh-CN" altLang="en-US" dirty="0"/>
          </a:p>
        </p:txBody>
      </p:sp>
      <p:sp>
        <p:nvSpPr>
          <p:cNvPr id="31" name="矩形 30"/>
          <p:cNvSpPr/>
          <p:nvPr/>
        </p:nvSpPr>
        <p:spPr>
          <a:xfrm>
            <a:off x="1566333" y="5197965"/>
            <a:ext cx="287867"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566332" y="5531340"/>
            <a:ext cx="287867" cy="203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33" name="矩形 32"/>
          <p:cNvSpPr/>
          <p:nvPr/>
        </p:nvSpPr>
        <p:spPr>
          <a:xfrm>
            <a:off x="1566332" y="5864715"/>
            <a:ext cx="287867" cy="203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4" name="矩形 33"/>
          <p:cNvSpPr/>
          <p:nvPr/>
        </p:nvSpPr>
        <p:spPr>
          <a:xfrm>
            <a:off x="3496732" y="5197965"/>
            <a:ext cx="287867"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p:cNvSpPr/>
          <p:nvPr/>
        </p:nvSpPr>
        <p:spPr>
          <a:xfrm>
            <a:off x="3496731" y="5531340"/>
            <a:ext cx="287867" cy="203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36" name="矩形 35"/>
          <p:cNvSpPr/>
          <p:nvPr/>
        </p:nvSpPr>
        <p:spPr>
          <a:xfrm>
            <a:off x="3496731" y="5864715"/>
            <a:ext cx="287867" cy="203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cxnSp>
        <p:nvCxnSpPr>
          <p:cNvPr id="37" name="直接连接符 36"/>
          <p:cNvCxnSpPr>
            <a:stCxn id="31" idx="3"/>
            <a:endCxn id="34" idx="1"/>
          </p:cNvCxnSpPr>
          <p:nvPr/>
        </p:nvCxnSpPr>
        <p:spPr>
          <a:xfrm>
            <a:off x="1854200" y="5299565"/>
            <a:ext cx="16425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1854199" y="5627647"/>
            <a:ext cx="16425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854199" y="5967373"/>
            <a:ext cx="1642532"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文本框 39"/>
          <p:cNvSpPr txBox="1"/>
          <p:nvPr/>
        </p:nvSpPr>
        <p:spPr>
          <a:xfrm>
            <a:off x="2388409" y="5029702"/>
            <a:ext cx="628698" cy="369332"/>
          </a:xfrm>
          <a:prstGeom prst="rect">
            <a:avLst/>
          </a:prstGeom>
          <a:noFill/>
        </p:spPr>
        <p:txBody>
          <a:bodyPr wrap="none" rtlCol="0">
            <a:spAutoFit/>
          </a:bodyPr>
          <a:lstStyle/>
          <a:p>
            <a:r>
              <a:rPr lang="en-US" altLang="zh-CN" dirty="0" smtClean="0"/>
              <a:t>sim1</a:t>
            </a:r>
            <a:endParaRPr lang="zh-CN" altLang="en-US" dirty="0"/>
          </a:p>
        </p:txBody>
      </p:sp>
      <p:sp>
        <p:nvSpPr>
          <p:cNvPr id="41" name="文本框 40"/>
          <p:cNvSpPr txBox="1"/>
          <p:nvPr/>
        </p:nvSpPr>
        <p:spPr>
          <a:xfrm>
            <a:off x="2410837" y="5401165"/>
            <a:ext cx="628698" cy="369332"/>
          </a:xfrm>
          <a:prstGeom prst="rect">
            <a:avLst/>
          </a:prstGeom>
          <a:noFill/>
        </p:spPr>
        <p:txBody>
          <a:bodyPr wrap="none" rtlCol="0">
            <a:spAutoFit/>
          </a:bodyPr>
          <a:lstStyle/>
          <a:p>
            <a:r>
              <a:rPr lang="en-US" altLang="zh-CN" dirty="0" smtClean="0"/>
              <a:t>sim2</a:t>
            </a:r>
            <a:endParaRPr lang="zh-CN" altLang="en-US" dirty="0"/>
          </a:p>
        </p:txBody>
      </p:sp>
      <p:sp>
        <p:nvSpPr>
          <p:cNvPr id="42" name="文本框 41"/>
          <p:cNvSpPr txBox="1"/>
          <p:nvPr/>
        </p:nvSpPr>
        <p:spPr>
          <a:xfrm>
            <a:off x="2410837" y="5737728"/>
            <a:ext cx="628698" cy="369332"/>
          </a:xfrm>
          <a:prstGeom prst="rect">
            <a:avLst/>
          </a:prstGeom>
          <a:noFill/>
        </p:spPr>
        <p:txBody>
          <a:bodyPr wrap="none" rtlCol="0">
            <a:spAutoFit/>
          </a:bodyPr>
          <a:lstStyle/>
          <a:p>
            <a:r>
              <a:rPr lang="en-US" altLang="zh-CN" dirty="0" smtClean="0"/>
              <a:t>sim3</a:t>
            </a:r>
            <a:endParaRPr lang="zh-CN" altLang="en-US" dirty="0"/>
          </a:p>
        </p:txBody>
      </p:sp>
      <p:sp>
        <p:nvSpPr>
          <p:cNvPr id="43" name="右箭头 42"/>
          <p:cNvSpPr/>
          <p:nvPr/>
        </p:nvSpPr>
        <p:spPr>
          <a:xfrm>
            <a:off x="4345743" y="4987898"/>
            <a:ext cx="897467" cy="12096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文本框 43"/>
          <p:cNvSpPr txBox="1"/>
          <p:nvPr/>
        </p:nvSpPr>
        <p:spPr>
          <a:xfrm>
            <a:off x="5422580" y="5326539"/>
            <a:ext cx="1557158" cy="523220"/>
          </a:xfrm>
          <a:prstGeom prst="rect">
            <a:avLst/>
          </a:prstGeom>
          <a:noFill/>
        </p:spPr>
        <p:txBody>
          <a:bodyPr wrap="none" rtlCol="0">
            <a:spAutoFit/>
          </a:bodyPr>
          <a:lstStyle/>
          <a:p>
            <a:r>
              <a:rPr lang="en-US" altLang="zh-CN" sz="2800" dirty="0" smtClean="0"/>
              <a:t>Matching</a:t>
            </a:r>
            <a:endParaRPr lang="zh-CN" altLang="en-US" sz="2800" dirty="0"/>
          </a:p>
        </p:txBody>
      </p:sp>
      <p:sp>
        <p:nvSpPr>
          <p:cNvPr id="45" name="文本框 44"/>
          <p:cNvSpPr txBox="1"/>
          <p:nvPr/>
        </p:nvSpPr>
        <p:spPr>
          <a:xfrm>
            <a:off x="3169882" y="4698458"/>
            <a:ext cx="1097929" cy="369332"/>
          </a:xfrm>
          <a:prstGeom prst="rect">
            <a:avLst/>
          </a:prstGeom>
          <a:noFill/>
        </p:spPr>
        <p:txBody>
          <a:bodyPr wrap="none" rtlCol="0">
            <a:spAutoFit/>
          </a:bodyPr>
          <a:lstStyle/>
          <a:p>
            <a:r>
              <a:rPr lang="en-US" altLang="zh-CN" dirty="0" smtClean="0"/>
              <a:t>New Item</a:t>
            </a:r>
            <a:endParaRPr lang="zh-CN" altLang="en-US" dirty="0"/>
          </a:p>
        </p:txBody>
      </p:sp>
      <p:sp>
        <p:nvSpPr>
          <p:cNvPr id="46" name="右箭头 45"/>
          <p:cNvSpPr/>
          <p:nvPr/>
        </p:nvSpPr>
        <p:spPr>
          <a:xfrm>
            <a:off x="7191379" y="4987898"/>
            <a:ext cx="897467" cy="12096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文本框 46"/>
          <p:cNvSpPr txBox="1"/>
          <p:nvPr/>
        </p:nvSpPr>
        <p:spPr>
          <a:xfrm>
            <a:off x="8348325" y="5366037"/>
            <a:ext cx="1637051" cy="523220"/>
          </a:xfrm>
          <a:prstGeom prst="rect">
            <a:avLst/>
          </a:prstGeom>
          <a:noFill/>
        </p:spPr>
        <p:txBody>
          <a:bodyPr wrap="none" rtlCol="0">
            <a:spAutoFit/>
          </a:bodyPr>
          <a:lstStyle/>
          <a:p>
            <a:r>
              <a:rPr lang="en-US" altLang="zh-CN" sz="2800" dirty="0" smtClean="0"/>
              <a:t>Threshold</a:t>
            </a:r>
            <a:endParaRPr lang="zh-CN" altLang="en-US" sz="2800" dirty="0"/>
          </a:p>
        </p:txBody>
      </p:sp>
      <p:sp>
        <p:nvSpPr>
          <p:cNvPr id="48" name="文本框 47"/>
          <p:cNvSpPr txBox="1"/>
          <p:nvPr/>
        </p:nvSpPr>
        <p:spPr>
          <a:xfrm>
            <a:off x="1167028" y="4198913"/>
            <a:ext cx="1018740" cy="400110"/>
          </a:xfrm>
          <a:prstGeom prst="rect">
            <a:avLst/>
          </a:prstGeom>
          <a:noFill/>
        </p:spPr>
        <p:txBody>
          <a:bodyPr wrap="none" rtlCol="0">
            <a:spAutoFit/>
          </a:bodyPr>
          <a:lstStyle/>
          <a:p>
            <a:r>
              <a:rPr lang="en-US" altLang="zh-CN" sz="2000" dirty="0" smtClean="0"/>
              <a:t>Content</a:t>
            </a:r>
            <a:endParaRPr lang="zh-CN" altLang="en-US" sz="2000" dirty="0"/>
          </a:p>
        </p:txBody>
      </p:sp>
      <p:sp>
        <p:nvSpPr>
          <p:cNvPr id="49" name="文本框 48"/>
          <p:cNvSpPr txBox="1"/>
          <p:nvPr/>
        </p:nvSpPr>
        <p:spPr>
          <a:xfrm>
            <a:off x="3080498" y="4209452"/>
            <a:ext cx="1018740" cy="400110"/>
          </a:xfrm>
          <a:prstGeom prst="rect">
            <a:avLst/>
          </a:prstGeom>
          <a:noFill/>
        </p:spPr>
        <p:txBody>
          <a:bodyPr wrap="none" rtlCol="0">
            <a:spAutoFit/>
          </a:bodyPr>
          <a:lstStyle/>
          <a:p>
            <a:r>
              <a:rPr lang="en-US" altLang="zh-CN" sz="2000" dirty="0" smtClean="0"/>
              <a:t>Content</a:t>
            </a:r>
            <a:endParaRPr lang="zh-CN" altLang="en-US" sz="2000" dirty="0"/>
          </a:p>
        </p:txBody>
      </p:sp>
      <p:sp>
        <p:nvSpPr>
          <p:cNvPr id="50" name="文本框 49"/>
          <p:cNvSpPr txBox="1"/>
          <p:nvPr/>
        </p:nvSpPr>
        <p:spPr>
          <a:xfrm>
            <a:off x="3136016" y="6224015"/>
            <a:ext cx="1018740" cy="400110"/>
          </a:xfrm>
          <a:prstGeom prst="rect">
            <a:avLst/>
          </a:prstGeom>
          <a:noFill/>
        </p:spPr>
        <p:txBody>
          <a:bodyPr wrap="none" rtlCol="0">
            <a:spAutoFit/>
          </a:bodyPr>
          <a:lstStyle/>
          <a:p>
            <a:r>
              <a:rPr lang="en-US" altLang="zh-CN" sz="2000" dirty="0" smtClean="0"/>
              <a:t>Content</a:t>
            </a:r>
            <a:endParaRPr lang="zh-CN" altLang="en-US" sz="2000" dirty="0"/>
          </a:p>
        </p:txBody>
      </p:sp>
      <p:sp>
        <p:nvSpPr>
          <p:cNvPr id="51" name="文本框 50"/>
          <p:cNvSpPr txBox="1"/>
          <p:nvPr/>
        </p:nvSpPr>
        <p:spPr>
          <a:xfrm>
            <a:off x="1200895" y="6207585"/>
            <a:ext cx="984629" cy="400110"/>
          </a:xfrm>
          <a:prstGeom prst="rect">
            <a:avLst/>
          </a:prstGeom>
          <a:noFill/>
        </p:spPr>
        <p:txBody>
          <a:bodyPr wrap="none" rtlCol="0">
            <a:spAutoFit/>
          </a:bodyPr>
          <a:lstStyle/>
          <a:p>
            <a:r>
              <a:rPr lang="en-US" altLang="zh-CN" sz="2000" dirty="0" smtClean="0"/>
              <a:t>Feature</a:t>
            </a:r>
            <a:endParaRPr lang="zh-CN" altLang="en-US" sz="2000" dirty="0"/>
          </a:p>
        </p:txBody>
      </p:sp>
      <p:sp>
        <p:nvSpPr>
          <p:cNvPr id="52" name="文本框 51"/>
          <p:cNvSpPr txBox="1"/>
          <p:nvPr/>
        </p:nvSpPr>
        <p:spPr>
          <a:xfrm>
            <a:off x="3911601" y="3907171"/>
            <a:ext cx="1931939" cy="369332"/>
          </a:xfrm>
          <a:prstGeom prst="rect">
            <a:avLst/>
          </a:prstGeom>
          <a:noFill/>
        </p:spPr>
        <p:txBody>
          <a:bodyPr wrap="none" rtlCol="0">
            <a:spAutoFit/>
          </a:bodyPr>
          <a:lstStyle/>
          <a:p>
            <a:r>
              <a:rPr lang="en-US" altLang="zh-CN" dirty="0" smtClean="0"/>
              <a:t>Similarity Function</a:t>
            </a:r>
            <a:endParaRPr lang="zh-CN" altLang="en-US" dirty="0"/>
          </a:p>
        </p:txBody>
      </p:sp>
      <p:sp>
        <p:nvSpPr>
          <p:cNvPr id="53" name="文本框 52"/>
          <p:cNvSpPr txBox="1"/>
          <p:nvPr/>
        </p:nvSpPr>
        <p:spPr>
          <a:xfrm>
            <a:off x="4060324" y="5909555"/>
            <a:ext cx="1864613" cy="369332"/>
          </a:xfrm>
          <a:prstGeom prst="rect">
            <a:avLst/>
          </a:prstGeom>
          <a:noFill/>
        </p:spPr>
        <p:txBody>
          <a:bodyPr wrap="none" rtlCol="0">
            <a:spAutoFit/>
          </a:bodyPr>
          <a:lstStyle/>
          <a:p>
            <a:r>
              <a:rPr lang="en-US" altLang="zh-CN" dirty="0" smtClean="0"/>
              <a:t>Machine Learning</a:t>
            </a:r>
            <a:endParaRPr lang="zh-CN" altLang="en-US" dirty="0"/>
          </a:p>
        </p:txBody>
      </p:sp>
      <p:sp>
        <p:nvSpPr>
          <p:cNvPr id="7" name="文本框 6"/>
          <p:cNvSpPr txBox="1"/>
          <p:nvPr/>
        </p:nvSpPr>
        <p:spPr>
          <a:xfrm>
            <a:off x="7280279" y="3748296"/>
            <a:ext cx="3810659" cy="461665"/>
          </a:xfrm>
          <a:prstGeom prst="rect">
            <a:avLst/>
          </a:prstGeom>
          <a:noFill/>
        </p:spPr>
        <p:txBody>
          <a:bodyPr wrap="none" rtlCol="0">
            <a:spAutoFit/>
          </a:bodyPr>
          <a:lstStyle/>
          <a:p>
            <a:r>
              <a:rPr lang="en-US" altLang="zh-CN" sz="2400" dirty="0" smtClean="0">
                <a:solidFill>
                  <a:schemeClr val="bg1">
                    <a:lumMod val="50000"/>
                  </a:schemeClr>
                </a:solidFill>
              </a:rPr>
              <a:t>Can also use SNS as neighbor</a:t>
            </a:r>
            <a:endParaRPr lang="zh-CN" altLang="en-US" sz="2400" dirty="0">
              <a:solidFill>
                <a:schemeClr val="bg1">
                  <a:lumMod val="50000"/>
                </a:schemeClr>
              </a:solidFill>
            </a:endParaRPr>
          </a:p>
        </p:txBody>
      </p:sp>
    </p:spTree>
    <p:extLst>
      <p:ext uri="{BB962C8B-B14F-4D97-AF65-F5344CB8AC3E}">
        <p14:creationId xmlns:p14="http://schemas.microsoft.com/office/powerpoint/2010/main" val="663383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Neighbor </a:t>
            </a:r>
            <a:r>
              <a:rPr lang="en-US" altLang="zh-CN" dirty="0" smtClean="0"/>
              <a:t>by Clustering</a:t>
            </a:r>
            <a:endParaRPr lang="zh-CN" altLang="en-US" dirty="0"/>
          </a:p>
        </p:txBody>
      </p:sp>
      <p:sp>
        <p:nvSpPr>
          <p:cNvPr id="4" name="椭圆 3"/>
          <p:cNvSpPr/>
          <p:nvPr/>
        </p:nvSpPr>
        <p:spPr>
          <a:xfrm>
            <a:off x="133350" y="3200400"/>
            <a:ext cx="1943100" cy="19431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2800" dirty="0" smtClean="0"/>
              <a:t>Old Users Clusters 1</a:t>
            </a:r>
            <a:endParaRPr lang="zh-CN" altLang="en-US" sz="2800" dirty="0"/>
          </a:p>
        </p:txBody>
      </p:sp>
      <p:sp>
        <p:nvSpPr>
          <p:cNvPr id="7" name="椭圆 6"/>
          <p:cNvSpPr/>
          <p:nvPr/>
        </p:nvSpPr>
        <p:spPr>
          <a:xfrm>
            <a:off x="2076450" y="4591050"/>
            <a:ext cx="1943100" cy="19431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2800" dirty="0" smtClean="0"/>
              <a:t>Old Users Clusters 2</a:t>
            </a:r>
            <a:endParaRPr lang="zh-CN" altLang="en-US" sz="2800" dirty="0"/>
          </a:p>
        </p:txBody>
      </p:sp>
      <p:sp>
        <p:nvSpPr>
          <p:cNvPr id="8" name="椭圆 7"/>
          <p:cNvSpPr/>
          <p:nvPr/>
        </p:nvSpPr>
        <p:spPr>
          <a:xfrm>
            <a:off x="4019550" y="3143250"/>
            <a:ext cx="1943100" cy="19431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2800" dirty="0" smtClean="0"/>
              <a:t>Old Users Clusters 3</a:t>
            </a:r>
            <a:endParaRPr lang="zh-CN" altLang="en-US" sz="2800" dirty="0"/>
          </a:p>
        </p:txBody>
      </p:sp>
      <p:sp>
        <p:nvSpPr>
          <p:cNvPr id="9" name="椭圆 8"/>
          <p:cNvSpPr/>
          <p:nvPr/>
        </p:nvSpPr>
        <p:spPr>
          <a:xfrm>
            <a:off x="6635750" y="2628900"/>
            <a:ext cx="1943100" cy="19431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ltLang="zh-CN" sz="2800" dirty="0" smtClean="0"/>
              <a:t>Old Items Clusters 1</a:t>
            </a:r>
            <a:endParaRPr lang="zh-CN" altLang="en-US" sz="2800" dirty="0"/>
          </a:p>
        </p:txBody>
      </p:sp>
      <p:sp>
        <p:nvSpPr>
          <p:cNvPr id="10" name="椭圆 9"/>
          <p:cNvSpPr/>
          <p:nvPr/>
        </p:nvSpPr>
        <p:spPr>
          <a:xfrm>
            <a:off x="8407400" y="1257300"/>
            <a:ext cx="1943100" cy="19431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ltLang="zh-CN" sz="2800" dirty="0" smtClean="0"/>
              <a:t>Old </a:t>
            </a:r>
            <a:r>
              <a:rPr lang="en-US" altLang="zh-CN" sz="2800" dirty="0"/>
              <a:t>Items </a:t>
            </a:r>
            <a:r>
              <a:rPr lang="en-US" altLang="zh-CN" sz="2800" dirty="0" smtClean="0"/>
              <a:t>Clusters 2</a:t>
            </a:r>
            <a:endParaRPr lang="zh-CN" altLang="en-US" sz="2800" dirty="0"/>
          </a:p>
        </p:txBody>
      </p:sp>
      <p:sp>
        <p:nvSpPr>
          <p:cNvPr id="11" name="椭圆 10"/>
          <p:cNvSpPr/>
          <p:nvPr/>
        </p:nvSpPr>
        <p:spPr>
          <a:xfrm>
            <a:off x="10179050" y="2647950"/>
            <a:ext cx="1943100" cy="19431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ltLang="zh-CN" sz="2800" dirty="0" smtClean="0"/>
              <a:t>Old </a:t>
            </a:r>
            <a:r>
              <a:rPr lang="en-US" altLang="zh-CN" sz="2800" dirty="0"/>
              <a:t>Items </a:t>
            </a:r>
            <a:r>
              <a:rPr lang="en-US" altLang="zh-CN" sz="2800" dirty="0" smtClean="0"/>
              <a:t>Clusters 3</a:t>
            </a:r>
            <a:endParaRPr lang="zh-CN" altLang="en-US" sz="2800" dirty="0"/>
          </a:p>
        </p:txBody>
      </p:sp>
      <p:sp>
        <p:nvSpPr>
          <p:cNvPr id="12" name="笑脸 11"/>
          <p:cNvSpPr/>
          <p:nvPr/>
        </p:nvSpPr>
        <p:spPr>
          <a:xfrm>
            <a:off x="2514600" y="1257300"/>
            <a:ext cx="990600" cy="990600"/>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13" name="文本框 12"/>
          <p:cNvSpPr txBox="1"/>
          <p:nvPr/>
        </p:nvSpPr>
        <p:spPr>
          <a:xfrm>
            <a:off x="2237094" y="2275506"/>
            <a:ext cx="1403076" cy="461665"/>
          </a:xfrm>
          <a:prstGeom prst="rect">
            <a:avLst/>
          </a:prstGeom>
          <a:noFill/>
        </p:spPr>
        <p:txBody>
          <a:bodyPr wrap="none" rtlCol="0">
            <a:spAutoFit/>
          </a:bodyPr>
          <a:lstStyle/>
          <a:p>
            <a:r>
              <a:rPr lang="en-US" altLang="zh-CN" sz="2400" dirty="0" smtClean="0"/>
              <a:t>New User</a:t>
            </a:r>
            <a:endParaRPr lang="zh-CN" altLang="en-US" sz="2400" dirty="0"/>
          </a:p>
        </p:txBody>
      </p:sp>
      <p:cxnSp>
        <p:nvCxnSpPr>
          <p:cNvPr id="15" name="直接箭头连接符 14"/>
          <p:cNvCxnSpPr/>
          <p:nvPr/>
        </p:nvCxnSpPr>
        <p:spPr>
          <a:xfrm flipH="1">
            <a:off x="1543050" y="2723078"/>
            <a:ext cx="1104900" cy="89642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6" name="直接箭头连接符 15"/>
          <p:cNvCxnSpPr/>
          <p:nvPr/>
        </p:nvCxnSpPr>
        <p:spPr>
          <a:xfrm flipH="1">
            <a:off x="3048000" y="2828924"/>
            <a:ext cx="79203" cy="19467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直接箭头连接符 17"/>
          <p:cNvCxnSpPr/>
          <p:nvPr/>
        </p:nvCxnSpPr>
        <p:spPr>
          <a:xfrm>
            <a:off x="3527254" y="2828924"/>
            <a:ext cx="892346" cy="97339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0" name="文本框 19"/>
          <p:cNvSpPr txBox="1"/>
          <p:nvPr/>
        </p:nvSpPr>
        <p:spPr>
          <a:xfrm>
            <a:off x="2018301" y="2681585"/>
            <a:ext cx="327334" cy="461665"/>
          </a:xfrm>
          <a:prstGeom prst="rect">
            <a:avLst/>
          </a:prstGeom>
          <a:noFill/>
        </p:spPr>
        <p:txBody>
          <a:bodyPr wrap="none" rtlCol="0">
            <a:spAutoFit/>
          </a:bodyPr>
          <a:lstStyle/>
          <a:p>
            <a:r>
              <a:rPr lang="en-US" altLang="zh-CN" sz="2400" dirty="0" smtClean="0"/>
              <a:t>?</a:t>
            </a:r>
            <a:endParaRPr lang="zh-CN" altLang="en-US" sz="2400" dirty="0"/>
          </a:p>
        </p:txBody>
      </p:sp>
      <p:sp>
        <p:nvSpPr>
          <p:cNvPr id="21" name="文本框 20"/>
          <p:cNvSpPr txBox="1"/>
          <p:nvPr/>
        </p:nvSpPr>
        <p:spPr>
          <a:xfrm>
            <a:off x="2760268" y="3479155"/>
            <a:ext cx="327334" cy="461665"/>
          </a:xfrm>
          <a:prstGeom prst="rect">
            <a:avLst/>
          </a:prstGeom>
          <a:noFill/>
        </p:spPr>
        <p:txBody>
          <a:bodyPr wrap="none" rtlCol="0">
            <a:spAutoFit/>
          </a:bodyPr>
          <a:lstStyle/>
          <a:p>
            <a:r>
              <a:rPr lang="en-US" altLang="zh-CN" sz="2400" dirty="0" smtClean="0"/>
              <a:t>?</a:t>
            </a:r>
            <a:endParaRPr lang="zh-CN" altLang="en-US" sz="2400" dirty="0"/>
          </a:p>
        </p:txBody>
      </p:sp>
      <p:sp>
        <p:nvSpPr>
          <p:cNvPr id="22" name="文本框 21"/>
          <p:cNvSpPr txBox="1"/>
          <p:nvPr/>
        </p:nvSpPr>
        <p:spPr>
          <a:xfrm>
            <a:off x="3906683" y="2784901"/>
            <a:ext cx="327334" cy="461665"/>
          </a:xfrm>
          <a:prstGeom prst="rect">
            <a:avLst/>
          </a:prstGeom>
          <a:noFill/>
        </p:spPr>
        <p:txBody>
          <a:bodyPr wrap="none" rtlCol="0">
            <a:spAutoFit/>
          </a:bodyPr>
          <a:lstStyle/>
          <a:p>
            <a:r>
              <a:rPr lang="en-US" altLang="zh-CN" sz="2400" dirty="0" smtClean="0"/>
              <a:t>?</a:t>
            </a:r>
            <a:endParaRPr lang="zh-CN" altLang="en-US" sz="2400" dirty="0"/>
          </a:p>
        </p:txBody>
      </p:sp>
      <p:sp>
        <p:nvSpPr>
          <p:cNvPr id="23" name="折角形 22"/>
          <p:cNvSpPr/>
          <p:nvPr/>
        </p:nvSpPr>
        <p:spPr>
          <a:xfrm>
            <a:off x="8855075" y="5143500"/>
            <a:ext cx="1047750" cy="1238250"/>
          </a:xfrm>
          <a:prstGeom prst="foldedCorner">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ltLang="zh-CN" sz="2400" dirty="0" smtClean="0"/>
              <a:t>New Item</a:t>
            </a:r>
            <a:endParaRPr lang="zh-CN" altLang="en-US" sz="2400" dirty="0"/>
          </a:p>
        </p:txBody>
      </p:sp>
      <p:cxnSp>
        <p:nvCxnSpPr>
          <p:cNvPr id="25" name="直接箭头连接符 24"/>
          <p:cNvCxnSpPr/>
          <p:nvPr/>
        </p:nvCxnSpPr>
        <p:spPr>
          <a:xfrm flipH="1" flipV="1">
            <a:off x="8039100" y="4171950"/>
            <a:ext cx="1066800" cy="11811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 name="直接箭头连接符 26"/>
          <p:cNvCxnSpPr>
            <a:stCxn id="23" idx="0"/>
          </p:cNvCxnSpPr>
          <p:nvPr/>
        </p:nvCxnSpPr>
        <p:spPr>
          <a:xfrm flipV="1">
            <a:off x="9378950" y="3090862"/>
            <a:ext cx="0" cy="205263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 name="直接箭头连接符 28"/>
          <p:cNvCxnSpPr/>
          <p:nvPr/>
        </p:nvCxnSpPr>
        <p:spPr>
          <a:xfrm flipV="1">
            <a:off x="9734550" y="4343400"/>
            <a:ext cx="1009650" cy="10096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文本框 29"/>
          <p:cNvSpPr txBox="1"/>
          <p:nvPr/>
        </p:nvSpPr>
        <p:spPr>
          <a:xfrm>
            <a:off x="8193650" y="4743450"/>
            <a:ext cx="327334" cy="461665"/>
          </a:xfrm>
          <a:prstGeom prst="rect">
            <a:avLst/>
          </a:prstGeom>
          <a:noFill/>
        </p:spPr>
        <p:txBody>
          <a:bodyPr wrap="none" rtlCol="0">
            <a:spAutoFit/>
          </a:bodyPr>
          <a:lstStyle/>
          <a:p>
            <a:r>
              <a:rPr lang="en-US" altLang="zh-CN" sz="2400" dirty="0" smtClean="0"/>
              <a:t>?</a:t>
            </a:r>
            <a:endParaRPr lang="zh-CN" altLang="en-US" sz="2400" dirty="0"/>
          </a:p>
        </p:txBody>
      </p:sp>
      <p:sp>
        <p:nvSpPr>
          <p:cNvPr id="31" name="文本框 30"/>
          <p:cNvSpPr txBox="1"/>
          <p:nvPr/>
        </p:nvSpPr>
        <p:spPr>
          <a:xfrm>
            <a:off x="8916115" y="3965228"/>
            <a:ext cx="327334" cy="461665"/>
          </a:xfrm>
          <a:prstGeom prst="rect">
            <a:avLst/>
          </a:prstGeom>
          <a:noFill/>
        </p:spPr>
        <p:txBody>
          <a:bodyPr wrap="none" rtlCol="0">
            <a:spAutoFit/>
          </a:bodyPr>
          <a:lstStyle/>
          <a:p>
            <a:r>
              <a:rPr lang="en-US" altLang="zh-CN" sz="2400" dirty="0" smtClean="0"/>
              <a:t>?</a:t>
            </a:r>
            <a:endParaRPr lang="zh-CN" altLang="en-US" sz="2400" dirty="0"/>
          </a:p>
        </p:txBody>
      </p:sp>
      <p:sp>
        <p:nvSpPr>
          <p:cNvPr id="33" name="文本框 32"/>
          <p:cNvSpPr txBox="1"/>
          <p:nvPr/>
        </p:nvSpPr>
        <p:spPr>
          <a:xfrm>
            <a:off x="9910607" y="4439097"/>
            <a:ext cx="327334" cy="461665"/>
          </a:xfrm>
          <a:prstGeom prst="rect">
            <a:avLst/>
          </a:prstGeom>
          <a:noFill/>
        </p:spPr>
        <p:txBody>
          <a:bodyPr wrap="none" rtlCol="0">
            <a:spAutoFit/>
          </a:bodyPr>
          <a:lstStyle/>
          <a:p>
            <a:r>
              <a:rPr lang="en-US" altLang="zh-CN" sz="2400" dirty="0" smtClean="0"/>
              <a:t>?</a:t>
            </a:r>
            <a:endParaRPr lang="zh-CN" altLang="en-US" sz="2400" dirty="0"/>
          </a:p>
        </p:txBody>
      </p:sp>
    </p:spTree>
    <p:extLst>
      <p:ext uri="{BB962C8B-B14F-4D97-AF65-F5344CB8AC3E}">
        <p14:creationId xmlns:p14="http://schemas.microsoft.com/office/powerpoint/2010/main" val="1149104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Content-based Matching</a:t>
            </a:r>
            <a:endParaRPr lang="zh-CN" altLang="en-US" dirty="0"/>
          </a:p>
        </p:txBody>
      </p:sp>
      <p:sp>
        <p:nvSpPr>
          <p:cNvPr id="3" name="内容占位符 2"/>
          <p:cNvSpPr>
            <a:spLocks noGrp="1"/>
          </p:cNvSpPr>
          <p:nvPr>
            <p:ph idx="1"/>
          </p:nvPr>
        </p:nvSpPr>
        <p:spPr/>
        <p:txBody>
          <a:bodyPr/>
          <a:lstStyle/>
          <a:p>
            <a:r>
              <a:rPr lang="en-US" altLang="zh-CN" dirty="0" smtClean="0"/>
              <a:t>Joint </a:t>
            </a:r>
            <a:r>
              <a:rPr lang="en-US" altLang="zh-CN" dirty="0"/>
              <a:t>Features Regression for Cold-Start Recommendation on </a:t>
            </a:r>
            <a:r>
              <a:rPr lang="en-GB" altLang="zh-CN" dirty="0" err="1" smtClean="0"/>
              <a:t>VideoLectures.Net</a:t>
            </a:r>
            <a:endParaRPr lang="en-GB" altLang="zh-CN" dirty="0" smtClean="0"/>
          </a:p>
          <a:p>
            <a:r>
              <a:rPr lang="en-US" altLang="zh-CN" dirty="0"/>
              <a:t>A Hybrid Approach for Cold-start </a:t>
            </a:r>
            <a:r>
              <a:rPr lang="en-GB" altLang="zh-CN" dirty="0"/>
              <a:t>Recommendations of </a:t>
            </a:r>
            <a:r>
              <a:rPr lang="en-GB" altLang="zh-CN" dirty="0" err="1" smtClean="0"/>
              <a:t>Videolectures</a:t>
            </a:r>
            <a:endParaRPr lang="en-GB" altLang="zh-CN" dirty="0" smtClean="0"/>
          </a:p>
          <a:p>
            <a:r>
              <a:rPr lang="en-US" altLang="zh-CN" dirty="0"/>
              <a:t>Lightweight Approach to the Cold Start </a:t>
            </a:r>
            <a:r>
              <a:rPr lang="en-US" altLang="zh-CN" dirty="0" smtClean="0"/>
              <a:t>Problem in </a:t>
            </a:r>
            <a:r>
              <a:rPr lang="en-US" altLang="zh-CN" dirty="0"/>
              <a:t>the Video Lecture Recommendation</a:t>
            </a:r>
            <a:endParaRPr lang="en-GB" altLang="zh-CN" dirty="0" smtClean="0"/>
          </a:p>
          <a:p>
            <a:endParaRPr lang="zh-CN" altLang="en-US" dirty="0"/>
          </a:p>
        </p:txBody>
      </p:sp>
      <p:sp>
        <p:nvSpPr>
          <p:cNvPr id="4" name="矩形 3"/>
          <p:cNvSpPr/>
          <p:nvPr/>
        </p:nvSpPr>
        <p:spPr>
          <a:xfrm>
            <a:off x="1807635" y="4401040"/>
            <a:ext cx="643466" cy="11297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5" name="矩形 4"/>
          <p:cNvSpPr/>
          <p:nvPr/>
        </p:nvSpPr>
        <p:spPr>
          <a:xfrm>
            <a:off x="3721102" y="4401040"/>
            <a:ext cx="643466" cy="11297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6" name="文本框 5"/>
          <p:cNvSpPr txBox="1"/>
          <p:nvPr/>
        </p:nvSpPr>
        <p:spPr>
          <a:xfrm>
            <a:off x="1704328" y="4031708"/>
            <a:ext cx="997389" cy="369332"/>
          </a:xfrm>
          <a:prstGeom prst="rect">
            <a:avLst/>
          </a:prstGeom>
          <a:noFill/>
        </p:spPr>
        <p:txBody>
          <a:bodyPr wrap="none" rtlCol="0">
            <a:spAutoFit/>
          </a:bodyPr>
          <a:lstStyle/>
          <a:p>
            <a:r>
              <a:rPr lang="en-US" altLang="zh-CN" dirty="0" smtClean="0"/>
              <a:t>Old User</a:t>
            </a:r>
            <a:endParaRPr lang="zh-CN" altLang="en-US" dirty="0"/>
          </a:p>
        </p:txBody>
      </p:sp>
      <p:sp>
        <p:nvSpPr>
          <p:cNvPr id="7" name="矩形 6"/>
          <p:cNvSpPr/>
          <p:nvPr/>
        </p:nvSpPr>
        <p:spPr>
          <a:xfrm>
            <a:off x="1985433" y="4531215"/>
            <a:ext cx="287867"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985432" y="4864590"/>
            <a:ext cx="287867" cy="203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9" name="矩形 8"/>
          <p:cNvSpPr/>
          <p:nvPr/>
        </p:nvSpPr>
        <p:spPr>
          <a:xfrm>
            <a:off x="1985432" y="5197965"/>
            <a:ext cx="287867" cy="203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10" name="矩形 9"/>
          <p:cNvSpPr/>
          <p:nvPr/>
        </p:nvSpPr>
        <p:spPr>
          <a:xfrm>
            <a:off x="3915832" y="4531215"/>
            <a:ext cx="287867"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915831" y="4864590"/>
            <a:ext cx="287867" cy="203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12" name="矩形 11"/>
          <p:cNvSpPr/>
          <p:nvPr/>
        </p:nvSpPr>
        <p:spPr>
          <a:xfrm>
            <a:off x="3915831" y="5197965"/>
            <a:ext cx="287867" cy="203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cxnSp>
        <p:nvCxnSpPr>
          <p:cNvPr id="13" name="直接连接符 12"/>
          <p:cNvCxnSpPr>
            <a:stCxn id="7" idx="3"/>
            <a:endCxn id="10" idx="1"/>
          </p:cNvCxnSpPr>
          <p:nvPr/>
        </p:nvCxnSpPr>
        <p:spPr>
          <a:xfrm>
            <a:off x="2273300" y="4632815"/>
            <a:ext cx="16425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2273299" y="4960897"/>
            <a:ext cx="16425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2273299" y="5300623"/>
            <a:ext cx="1642532"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2807509" y="4362952"/>
            <a:ext cx="628698" cy="369332"/>
          </a:xfrm>
          <a:prstGeom prst="rect">
            <a:avLst/>
          </a:prstGeom>
          <a:noFill/>
        </p:spPr>
        <p:txBody>
          <a:bodyPr wrap="none" rtlCol="0">
            <a:spAutoFit/>
          </a:bodyPr>
          <a:lstStyle/>
          <a:p>
            <a:r>
              <a:rPr lang="en-US" altLang="zh-CN" dirty="0" smtClean="0"/>
              <a:t>sim1</a:t>
            </a:r>
            <a:endParaRPr lang="zh-CN" altLang="en-US" dirty="0"/>
          </a:p>
        </p:txBody>
      </p:sp>
      <p:sp>
        <p:nvSpPr>
          <p:cNvPr id="17" name="文本框 16"/>
          <p:cNvSpPr txBox="1"/>
          <p:nvPr/>
        </p:nvSpPr>
        <p:spPr>
          <a:xfrm>
            <a:off x="2829937" y="4734415"/>
            <a:ext cx="628698" cy="369332"/>
          </a:xfrm>
          <a:prstGeom prst="rect">
            <a:avLst/>
          </a:prstGeom>
          <a:noFill/>
        </p:spPr>
        <p:txBody>
          <a:bodyPr wrap="none" rtlCol="0">
            <a:spAutoFit/>
          </a:bodyPr>
          <a:lstStyle/>
          <a:p>
            <a:r>
              <a:rPr lang="en-US" altLang="zh-CN" dirty="0" smtClean="0"/>
              <a:t>sim2</a:t>
            </a:r>
            <a:endParaRPr lang="zh-CN" altLang="en-US" dirty="0"/>
          </a:p>
        </p:txBody>
      </p:sp>
      <p:sp>
        <p:nvSpPr>
          <p:cNvPr id="18" name="文本框 17"/>
          <p:cNvSpPr txBox="1"/>
          <p:nvPr/>
        </p:nvSpPr>
        <p:spPr>
          <a:xfrm>
            <a:off x="2829937" y="5070978"/>
            <a:ext cx="628698" cy="369332"/>
          </a:xfrm>
          <a:prstGeom prst="rect">
            <a:avLst/>
          </a:prstGeom>
          <a:noFill/>
        </p:spPr>
        <p:txBody>
          <a:bodyPr wrap="none" rtlCol="0">
            <a:spAutoFit/>
          </a:bodyPr>
          <a:lstStyle/>
          <a:p>
            <a:r>
              <a:rPr lang="en-US" altLang="zh-CN" dirty="0" smtClean="0"/>
              <a:t>sim3</a:t>
            </a:r>
            <a:endParaRPr lang="zh-CN" altLang="en-US" dirty="0"/>
          </a:p>
        </p:txBody>
      </p:sp>
      <p:sp>
        <p:nvSpPr>
          <p:cNvPr id="19" name="右箭头 18"/>
          <p:cNvSpPr/>
          <p:nvPr/>
        </p:nvSpPr>
        <p:spPr>
          <a:xfrm>
            <a:off x="4764843" y="4321148"/>
            <a:ext cx="897467" cy="12096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文本框 19"/>
          <p:cNvSpPr txBox="1"/>
          <p:nvPr/>
        </p:nvSpPr>
        <p:spPr>
          <a:xfrm>
            <a:off x="5841680" y="4659789"/>
            <a:ext cx="1557158" cy="523220"/>
          </a:xfrm>
          <a:prstGeom prst="rect">
            <a:avLst/>
          </a:prstGeom>
          <a:noFill/>
        </p:spPr>
        <p:txBody>
          <a:bodyPr wrap="none" rtlCol="0">
            <a:spAutoFit/>
          </a:bodyPr>
          <a:lstStyle/>
          <a:p>
            <a:r>
              <a:rPr lang="en-US" altLang="zh-CN" sz="2800" dirty="0" smtClean="0"/>
              <a:t>Matching</a:t>
            </a:r>
            <a:endParaRPr lang="zh-CN" altLang="en-US" sz="2800" dirty="0"/>
          </a:p>
        </p:txBody>
      </p:sp>
      <p:sp>
        <p:nvSpPr>
          <p:cNvPr id="21" name="文本框 20"/>
          <p:cNvSpPr txBox="1"/>
          <p:nvPr/>
        </p:nvSpPr>
        <p:spPr>
          <a:xfrm>
            <a:off x="3588982" y="4031708"/>
            <a:ext cx="1097929" cy="369332"/>
          </a:xfrm>
          <a:prstGeom prst="rect">
            <a:avLst/>
          </a:prstGeom>
          <a:noFill/>
        </p:spPr>
        <p:txBody>
          <a:bodyPr wrap="none" rtlCol="0">
            <a:spAutoFit/>
          </a:bodyPr>
          <a:lstStyle/>
          <a:p>
            <a:r>
              <a:rPr lang="en-US" altLang="zh-CN" dirty="0" smtClean="0"/>
              <a:t>New Item</a:t>
            </a:r>
            <a:endParaRPr lang="zh-CN" altLang="en-US" dirty="0"/>
          </a:p>
        </p:txBody>
      </p:sp>
      <p:sp>
        <p:nvSpPr>
          <p:cNvPr id="22" name="右箭头 21"/>
          <p:cNvSpPr/>
          <p:nvPr/>
        </p:nvSpPr>
        <p:spPr>
          <a:xfrm>
            <a:off x="7610479" y="4321148"/>
            <a:ext cx="897467" cy="12096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8767425" y="4699287"/>
            <a:ext cx="1637051" cy="523220"/>
          </a:xfrm>
          <a:prstGeom prst="rect">
            <a:avLst/>
          </a:prstGeom>
          <a:noFill/>
        </p:spPr>
        <p:txBody>
          <a:bodyPr wrap="none" rtlCol="0">
            <a:spAutoFit/>
          </a:bodyPr>
          <a:lstStyle/>
          <a:p>
            <a:r>
              <a:rPr lang="en-US" altLang="zh-CN" sz="2800" dirty="0" smtClean="0"/>
              <a:t>Threshold</a:t>
            </a:r>
            <a:endParaRPr lang="zh-CN" altLang="en-US" sz="2800" dirty="0"/>
          </a:p>
        </p:txBody>
      </p:sp>
      <p:sp>
        <p:nvSpPr>
          <p:cNvPr id="24" name="文本框 23"/>
          <p:cNvSpPr txBox="1"/>
          <p:nvPr/>
        </p:nvSpPr>
        <p:spPr>
          <a:xfrm>
            <a:off x="3555116" y="5557265"/>
            <a:ext cx="1018740" cy="400110"/>
          </a:xfrm>
          <a:prstGeom prst="rect">
            <a:avLst/>
          </a:prstGeom>
          <a:noFill/>
        </p:spPr>
        <p:txBody>
          <a:bodyPr wrap="none" rtlCol="0">
            <a:spAutoFit/>
          </a:bodyPr>
          <a:lstStyle/>
          <a:p>
            <a:r>
              <a:rPr lang="en-US" altLang="zh-CN" sz="2000" dirty="0" smtClean="0"/>
              <a:t>Content</a:t>
            </a:r>
            <a:endParaRPr lang="zh-CN" altLang="en-US" sz="2000" dirty="0"/>
          </a:p>
        </p:txBody>
      </p:sp>
      <p:sp>
        <p:nvSpPr>
          <p:cNvPr id="25" name="文本框 24"/>
          <p:cNvSpPr txBox="1"/>
          <p:nvPr/>
        </p:nvSpPr>
        <p:spPr>
          <a:xfrm>
            <a:off x="1619995" y="5540835"/>
            <a:ext cx="984629" cy="400110"/>
          </a:xfrm>
          <a:prstGeom prst="rect">
            <a:avLst/>
          </a:prstGeom>
          <a:noFill/>
        </p:spPr>
        <p:txBody>
          <a:bodyPr wrap="none" rtlCol="0">
            <a:spAutoFit/>
          </a:bodyPr>
          <a:lstStyle/>
          <a:p>
            <a:r>
              <a:rPr lang="en-US" altLang="zh-CN" sz="2000" dirty="0" smtClean="0"/>
              <a:t>Feature</a:t>
            </a:r>
            <a:endParaRPr lang="zh-CN" altLang="en-US" sz="2000" dirty="0"/>
          </a:p>
        </p:txBody>
      </p:sp>
      <p:sp>
        <p:nvSpPr>
          <p:cNvPr id="26" name="文本框 25"/>
          <p:cNvSpPr txBox="1"/>
          <p:nvPr/>
        </p:nvSpPr>
        <p:spPr>
          <a:xfrm>
            <a:off x="4479424" y="5242805"/>
            <a:ext cx="1864613" cy="369332"/>
          </a:xfrm>
          <a:prstGeom prst="rect">
            <a:avLst/>
          </a:prstGeom>
          <a:noFill/>
        </p:spPr>
        <p:txBody>
          <a:bodyPr wrap="none" rtlCol="0">
            <a:spAutoFit/>
          </a:bodyPr>
          <a:lstStyle/>
          <a:p>
            <a:r>
              <a:rPr lang="en-US" altLang="zh-CN" dirty="0" smtClean="0"/>
              <a:t>Machine Learning</a:t>
            </a:r>
            <a:endParaRPr lang="zh-CN" altLang="en-US" dirty="0"/>
          </a:p>
        </p:txBody>
      </p:sp>
      <p:sp>
        <p:nvSpPr>
          <p:cNvPr id="27" name="文本框 26"/>
          <p:cNvSpPr txBox="1"/>
          <p:nvPr/>
        </p:nvSpPr>
        <p:spPr>
          <a:xfrm>
            <a:off x="4222748" y="5980441"/>
            <a:ext cx="2266261"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zh-CN" sz="2800" dirty="0" smtClean="0"/>
              <a:t>SVM, L2R, etc.</a:t>
            </a:r>
            <a:endParaRPr lang="zh-CN" altLang="en-US" sz="2800" dirty="0"/>
          </a:p>
        </p:txBody>
      </p:sp>
    </p:spTree>
    <p:extLst>
      <p:ext uri="{BB962C8B-B14F-4D97-AF65-F5344CB8AC3E}">
        <p14:creationId xmlns:p14="http://schemas.microsoft.com/office/powerpoint/2010/main" val="1611967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Content-based (For Items)</a:t>
            </a:r>
            <a:endParaRPr lang="zh-CN" altLang="en-US" dirty="0"/>
          </a:p>
        </p:txBody>
      </p:sp>
      <p:sp>
        <p:nvSpPr>
          <p:cNvPr id="3" name="内容占位符 2"/>
          <p:cNvSpPr>
            <a:spLocks noGrp="1"/>
          </p:cNvSpPr>
          <p:nvPr>
            <p:ph idx="1"/>
          </p:nvPr>
        </p:nvSpPr>
        <p:spPr/>
        <p:txBody>
          <a:bodyPr/>
          <a:lstStyle/>
          <a:p>
            <a:r>
              <a:rPr lang="en-US" altLang="zh-CN" dirty="0" smtClean="0"/>
              <a:t>Collaborative Topic Regression</a:t>
            </a:r>
            <a:endParaRPr lang="zh-CN" altLang="en-US" dirty="0"/>
          </a:p>
        </p:txBody>
      </p:sp>
      <p:pic>
        <p:nvPicPr>
          <p:cNvPr id="7" name="图片 6"/>
          <p:cNvPicPr>
            <a:picLocks noChangeAspect="1"/>
          </p:cNvPicPr>
          <p:nvPr/>
        </p:nvPicPr>
        <p:blipFill>
          <a:blip r:embed="rId2"/>
          <a:stretch>
            <a:fillRect/>
          </a:stretch>
        </p:blipFill>
        <p:spPr>
          <a:xfrm>
            <a:off x="648743" y="1925178"/>
            <a:ext cx="5490028" cy="2619607"/>
          </a:xfrm>
          <a:prstGeom prst="rect">
            <a:avLst/>
          </a:prstGeom>
        </p:spPr>
      </p:pic>
      <p:grpSp>
        <p:nvGrpSpPr>
          <p:cNvPr id="12" name="组合 11"/>
          <p:cNvGrpSpPr/>
          <p:nvPr/>
        </p:nvGrpSpPr>
        <p:grpSpPr>
          <a:xfrm>
            <a:off x="6138771" y="2126173"/>
            <a:ext cx="4953000" cy="2670402"/>
            <a:chOff x="6691086" y="3029403"/>
            <a:chExt cx="4953000" cy="2670402"/>
          </a:xfrm>
        </p:grpSpPr>
        <p:pic>
          <p:nvPicPr>
            <p:cNvPr id="9" name="图片 8"/>
            <p:cNvPicPr>
              <a:picLocks noChangeAspect="1"/>
            </p:cNvPicPr>
            <p:nvPr/>
          </p:nvPicPr>
          <p:blipFill>
            <a:blip r:embed="rId3"/>
            <a:stretch>
              <a:fillRect/>
            </a:stretch>
          </p:blipFill>
          <p:spPr>
            <a:xfrm>
              <a:off x="6818857" y="3029403"/>
              <a:ext cx="4724400" cy="333375"/>
            </a:xfrm>
            <a:prstGeom prst="rect">
              <a:avLst/>
            </a:prstGeom>
          </p:spPr>
        </p:pic>
        <p:pic>
          <p:nvPicPr>
            <p:cNvPr id="10" name="图片 9"/>
            <p:cNvPicPr>
              <a:picLocks noChangeAspect="1"/>
            </p:cNvPicPr>
            <p:nvPr/>
          </p:nvPicPr>
          <p:blipFill>
            <a:blip r:embed="rId4"/>
            <a:stretch>
              <a:fillRect/>
            </a:stretch>
          </p:blipFill>
          <p:spPr>
            <a:xfrm>
              <a:off x="6691086" y="3375705"/>
              <a:ext cx="4953000" cy="2324100"/>
            </a:xfrm>
            <a:prstGeom prst="rect">
              <a:avLst/>
            </a:prstGeom>
          </p:spPr>
        </p:pic>
      </p:grpSp>
      <p:sp>
        <p:nvSpPr>
          <p:cNvPr id="11" name="矩形 10"/>
          <p:cNvSpPr/>
          <p:nvPr/>
        </p:nvSpPr>
        <p:spPr>
          <a:xfrm>
            <a:off x="10543857" y="4189185"/>
            <a:ext cx="547914" cy="711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20485" y="5762407"/>
            <a:ext cx="11292114"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a:solidFill>
                  <a:srgbClr val="222222"/>
                </a:solidFill>
                <a:latin typeface="Arial" panose="020B0604020202020204" pitchFamily="34" charset="0"/>
              </a:rPr>
              <a:t>Wang C, </a:t>
            </a:r>
            <a:r>
              <a:rPr lang="en-US" altLang="zh-CN" dirty="0" err="1">
                <a:solidFill>
                  <a:srgbClr val="222222"/>
                </a:solidFill>
                <a:latin typeface="Arial" panose="020B0604020202020204" pitchFamily="34" charset="0"/>
              </a:rPr>
              <a:t>Blei</a:t>
            </a:r>
            <a:r>
              <a:rPr lang="en-US" altLang="zh-CN" dirty="0">
                <a:solidFill>
                  <a:srgbClr val="222222"/>
                </a:solidFill>
                <a:latin typeface="Arial" panose="020B0604020202020204" pitchFamily="34" charset="0"/>
              </a:rPr>
              <a:t> D M. Collaborative topic modeling for recommending scientific articles[C]//Proceedings of the 17th ACM SIGKDD international conference on Knowledge discovery and data mining. ACM, 2011: 448-456.</a:t>
            </a:r>
            <a:endParaRPr lang="zh-CN" altLang="en-US" dirty="0"/>
          </a:p>
        </p:txBody>
      </p:sp>
    </p:spTree>
    <p:extLst>
      <p:ext uri="{BB962C8B-B14F-4D97-AF65-F5344CB8AC3E}">
        <p14:creationId xmlns:p14="http://schemas.microsoft.com/office/powerpoint/2010/main" val="589337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Content-based (For Items)</a:t>
            </a:r>
            <a:endParaRPr lang="zh-CN" altLang="en-US" dirty="0"/>
          </a:p>
        </p:txBody>
      </p:sp>
      <p:sp>
        <p:nvSpPr>
          <p:cNvPr id="3" name="内容占位符 2"/>
          <p:cNvSpPr>
            <a:spLocks noGrp="1"/>
          </p:cNvSpPr>
          <p:nvPr>
            <p:ph idx="1"/>
          </p:nvPr>
        </p:nvSpPr>
        <p:spPr/>
        <p:txBody>
          <a:bodyPr/>
          <a:lstStyle/>
          <a:p>
            <a:r>
              <a:rPr lang="en-US" altLang="zh-CN" dirty="0" smtClean="0"/>
              <a:t>Deep Learning – Consider Noise</a:t>
            </a:r>
            <a:endParaRPr lang="zh-CN" altLang="en-US" dirty="0"/>
          </a:p>
        </p:txBody>
      </p:sp>
      <p:sp>
        <p:nvSpPr>
          <p:cNvPr id="4" name="矩形 3"/>
          <p:cNvSpPr/>
          <p:nvPr/>
        </p:nvSpPr>
        <p:spPr>
          <a:xfrm>
            <a:off x="100692" y="5350149"/>
            <a:ext cx="6139543"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a:solidFill>
                  <a:srgbClr val="222222"/>
                </a:solidFill>
                <a:latin typeface="Arial" panose="020B0604020202020204" pitchFamily="34" charset="0"/>
              </a:rPr>
              <a:t>Wang H, Wang N, Yeung D Y. Collaborative deep learning for recommender systems[C]//Proceedings of the 21th ACM SIGKDD International Conference on Knowledge Discovery and Data Mining. ACM, 2015: 1235-1244.</a:t>
            </a:r>
            <a:endParaRPr lang="zh-CN" altLang="en-US" dirty="0"/>
          </a:p>
        </p:txBody>
      </p:sp>
      <p:pic>
        <p:nvPicPr>
          <p:cNvPr id="5" name="图片 4"/>
          <p:cNvPicPr>
            <a:picLocks noChangeAspect="1"/>
          </p:cNvPicPr>
          <p:nvPr/>
        </p:nvPicPr>
        <p:blipFill>
          <a:blip r:embed="rId3"/>
          <a:stretch>
            <a:fillRect/>
          </a:stretch>
        </p:blipFill>
        <p:spPr>
          <a:xfrm>
            <a:off x="100692" y="2071419"/>
            <a:ext cx="5187043" cy="3148555"/>
          </a:xfrm>
          <a:prstGeom prst="rect">
            <a:avLst/>
          </a:prstGeom>
        </p:spPr>
      </p:pic>
      <p:pic>
        <p:nvPicPr>
          <p:cNvPr id="6" name="图片 5"/>
          <p:cNvPicPr>
            <a:picLocks noChangeAspect="1"/>
          </p:cNvPicPr>
          <p:nvPr/>
        </p:nvPicPr>
        <p:blipFill>
          <a:blip r:embed="rId4"/>
          <a:stretch>
            <a:fillRect/>
          </a:stretch>
        </p:blipFill>
        <p:spPr>
          <a:xfrm>
            <a:off x="6524172" y="1235528"/>
            <a:ext cx="4991100" cy="5314950"/>
          </a:xfrm>
          <a:prstGeom prst="rect">
            <a:avLst/>
          </a:prstGeom>
        </p:spPr>
      </p:pic>
    </p:spTree>
    <p:extLst>
      <p:ext uri="{BB962C8B-B14F-4D97-AF65-F5344CB8AC3E}">
        <p14:creationId xmlns:p14="http://schemas.microsoft.com/office/powerpoint/2010/main" val="3326401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Content-based (For Items)</a:t>
            </a:r>
            <a:endParaRPr lang="zh-CN" altLang="en-US" dirty="0"/>
          </a:p>
        </p:txBody>
      </p:sp>
      <p:sp>
        <p:nvSpPr>
          <p:cNvPr id="3" name="内容占位符 2"/>
          <p:cNvSpPr>
            <a:spLocks noGrp="1"/>
          </p:cNvSpPr>
          <p:nvPr>
            <p:ph idx="1"/>
          </p:nvPr>
        </p:nvSpPr>
        <p:spPr/>
        <p:txBody>
          <a:bodyPr/>
          <a:lstStyle/>
          <a:p>
            <a:r>
              <a:rPr lang="en-US" altLang="zh-CN" dirty="0" smtClean="0"/>
              <a:t>Content + CF -&gt; Hybrid -&gt; Cold Start</a:t>
            </a:r>
            <a:endParaRPr lang="zh-CN" altLang="en-US" dirty="0"/>
          </a:p>
        </p:txBody>
      </p:sp>
      <p:pic>
        <p:nvPicPr>
          <p:cNvPr id="4" name="图片 3"/>
          <p:cNvPicPr>
            <a:picLocks noChangeAspect="1"/>
          </p:cNvPicPr>
          <p:nvPr/>
        </p:nvPicPr>
        <p:blipFill>
          <a:blip r:embed="rId2"/>
          <a:stretch>
            <a:fillRect/>
          </a:stretch>
        </p:blipFill>
        <p:spPr>
          <a:xfrm>
            <a:off x="2265362" y="1960109"/>
            <a:ext cx="6894339" cy="1537835"/>
          </a:xfrm>
          <a:prstGeom prst="rect">
            <a:avLst/>
          </a:prstGeom>
        </p:spPr>
      </p:pic>
      <p:sp>
        <p:nvSpPr>
          <p:cNvPr id="5" name="矩形 4"/>
          <p:cNvSpPr/>
          <p:nvPr/>
        </p:nvSpPr>
        <p:spPr>
          <a:xfrm>
            <a:off x="8345714" y="3135086"/>
            <a:ext cx="813987" cy="36285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sp>
        <p:nvSpPr>
          <p:cNvPr id="6" name="矩形 5"/>
          <p:cNvSpPr/>
          <p:nvPr/>
        </p:nvSpPr>
        <p:spPr>
          <a:xfrm>
            <a:off x="2265362" y="5253633"/>
            <a:ext cx="7257143"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CN" dirty="0" err="1">
                <a:solidFill>
                  <a:srgbClr val="222222"/>
                </a:solidFill>
                <a:latin typeface="Arial" panose="020B0604020202020204" pitchFamily="34" charset="0"/>
              </a:rPr>
              <a:t>Saveski</a:t>
            </a:r>
            <a:r>
              <a:rPr lang="en-US" altLang="zh-CN" dirty="0">
                <a:solidFill>
                  <a:srgbClr val="222222"/>
                </a:solidFill>
                <a:latin typeface="Arial" panose="020B0604020202020204" pitchFamily="34" charset="0"/>
              </a:rPr>
              <a:t> M, </a:t>
            </a:r>
            <a:r>
              <a:rPr lang="en-US" altLang="zh-CN" dirty="0" err="1">
                <a:solidFill>
                  <a:srgbClr val="222222"/>
                </a:solidFill>
                <a:latin typeface="Arial" panose="020B0604020202020204" pitchFamily="34" charset="0"/>
              </a:rPr>
              <a:t>Mantrach</a:t>
            </a:r>
            <a:r>
              <a:rPr lang="en-US" altLang="zh-CN" dirty="0">
                <a:solidFill>
                  <a:srgbClr val="222222"/>
                </a:solidFill>
                <a:latin typeface="Arial" panose="020B0604020202020204" pitchFamily="34" charset="0"/>
              </a:rPr>
              <a:t> A. Item cold-start recommendations: learning local collective </a:t>
            </a:r>
            <a:r>
              <a:rPr lang="en-US" altLang="zh-CN" dirty="0" err="1">
                <a:solidFill>
                  <a:srgbClr val="222222"/>
                </a:solidFill>
                <a:latin typeface="Arial" panose="020B0604020202020204" pitchFamily="34" charset="0"/>
              </a:rPr>
              <a:t>embeddings</a:t>
            </a:r>
            <a:r>
              <a:rPr lang="en-US" altLang="zh-CN" dirty="0">
                <a:solidFill>
                  <a:srgbClr val="222222"/>
                </a:solidFill>
                <a:latin typeface="Arial" panose="020B0604020202020204" pitchFamily="34" charset="0"/>
              </a:rPr>
              <a:t>[C]//Proceedings of the 8th ACM Conference on Recommender Systems. ACM, 2014: 89-96.</a:t>
            </a:r>
            <a:endParaRPr lang="zh-CN" altLang="en-US" dirty="0"/>
          </a:p>
        </p:txBody>
      </p:sp>
    </p:spTree>
    <p:extLst>
      <p:ext uri="{BB962C8B-B14F-4D97-AF65-F5344CB8AC3E}">
        <p14:creationId xmlns:p14="http://schemas.microsoft.com/office/powerpoint/2010/main" val="237685743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1071</TotalTime>
  <Words>1328</Words>
  <Application>Microsoft Office PowerPoint</Application>
  <PresentationFormat>宽屏</PresentationFormat>
  <Paragraphs>158</Paragraphs>
  <Slides>19</Slides>
  <Notes>8</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宋体</vt:lpstr>
      <vt:lpstr>微软雅黑</vt:lpstr>
      <vt:lpstr>Arial</vt:lpstr>
      <vt:lpstr>Calibri</vt:lpstr>
      <vt:lpstr>Calibri Light</vt:lpstr>
      <vt:lpstr>Office 主题</vt:lpstr>
      <vt:lpstr>Issue Cold Start Problem in Recommender System</vt:lpstr>
      <vt:lpstr>Cold Start Problem</vt:lpstr>
      <vt:lpstr>Constraints(Knowledge)-based</vt:lpstr>
      <vt:lpstr>Content-based</vt:lpstr>
      <vt:lpstr>Neighbor by Clustering</vt:lpstr>
      <vt:lpstr>Content-based Matching</vt:lpstr>
      <vt:lpstr>Content-based (For Items)</vt:lpstr>
      <vt:lpstr>Content-based (For Items)</vt:lpstr>
      <vt:lpstr>Content-based (For Items)</vt:lpstr>
      <vt:lpstr>Borrow Data from Other Platforms</vt:lpstr>
      <vt:lpstr>Exploration</vt:lpstr>
      <vt:lpstr>Fast Profiling</vt:lpstr>
      <vt:lpstr>Fast Profiling</vt:lpstr>
      <vt:lpstr>Fast Profiling for Users</vt:lpstr>
      <vt:lpstr>Fast Profiling</vt:lpstr>
      <vt:lpstr>Exploration (Fast Profiling)</vt:lpstr>
      <vt:lpstr>Cold Start Problem</vt:lpstr>
      <vt:lpstr>Bootstrap</vt:lpstr>
      <vt:lpstr>Matrix Factorization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Domain-Independent Ontology learning Method Based on Transfer Learning</dc:title>
  <dc:creator>Brandon Mo</dc:creator>
  <cp:lastModifiedBy>Brandon Mo</cp:lastModifiedBy>
  <cp:revision>307</cp:revision>
  <dcterms:created xsi:type="dcterms:W3CDTF">2015-05-19T02:28:24Z</dcterms:created>
  <dcterms:modified xsi:type="dcterms:W3CDTF">2016-05-08T12:53:40Z</dcterms:modified>
</cp:coreProperties>
</file>