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</p:sldIdLst>
  <p:sldSz cx="9144000" cy="6858000"/>
  <p:notesSz cx="6858000" cy="9144000"/>
  <p:defaultTextStyle>
    <a:lvl1pPr>
      <a:defRPr>
        <a:latin typeface="Calibri"/>
        <a:ea typeface="Calibri"/>
        <a:cs typeface="Calibri"/>
        <a:sym typeface="Calibri"/>
      </a:defRPr>
    </a:lvl1pPr>
    <a:lvl2pPr indent="457200">
      <a:defRPr>
        <a:latin typeface="Calibri"/>
        <a:ea typeface="Calibri"/>
        <a:cs typeface="Calibri"/>
        <a:sym typeface="Calibri"/>
      </a:defRPr>
    </a:lvl2pPr>
    <a:lvl3pPr indent="914400">
      <a:defRPr>
        <a:latin typeface="Calibri"/>
        <a:ea typeface="Calibri"/>
        <a:cs typeface="Calibri"/>
        <a:sym typeface="Calibri"/>
      </a:defRPr>
    </a:lvl3pPr>
    <a:lvl4pPr indent="1371600">
      <a:defRPr>
        <a:latin typeface="Calibri"/>
        <a:ea typeface="Calibri"/>
        <a:cs typeface="Calibri"/>
        <a:sym typeface="Calibri"/>
      </a:defRPr>
    </a:lvl4pPr>
    <a:lvl5pPr indent="1828800">
      <a:defRPr>
        <a:latin typeface="Calibri"/>
        <a:ea typeface="Calibri"/>
        <a:cs typeface="Calibri"/>
        <a:sym typeface="Calibri"/>
      </a:defRPr>
    </a:lvl5pPr>
    <a:lvl6pPr indent="2286000">
      <a:defRPr>
        <a:latin typeface="Calibri"/>
        <a:ea typeface="Calibri"/>
        <a:cs typeface="Calibri"/>
        <a:sym typeface="Calibri"/>
      </a:defRPr>
    </a:lvl6pPr>
    <a:lvl7pPr indent="2743200">
      <a:defRPr>
        <a:latin typeface="Calibri"/>
        <a:ea typeface="Calibri"/>
        <a:cs typeface="Calibri"/>
        <a:sym typeface="Calibri"/>
      </a:defRPr>
    </a:lvl7pPr>
    <a:lvl8pPr indent="3200400">
      <a:defRPr>
        <a:latin typeface="Calibri"/>
        <a:ea typeface="Calibri"/>
        <a:cs typeface="Calibri"/>
        <a:sym typeface="Calibri"/>
      </a:defRPr>
    </a:lvl8pPr>
    <a:lvl9pPr indent="3657600">
      <a:defRPr>
        <a:latin typeface="Calibri"/>
        <a:ea typeface="Calibri"/>
        <a:cs typeface="Calibri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47" name="Shape 4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</Relationships>

</file>

<file path=ppt/notesSlides/_rels/notesSlide2.xml.rels><?xml version="1.0" encoding="UTF-8" standalone="yes"?>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</Relationships>

</file>

<file path=ppt/notesSlides/_rels/notesSlide3.xml.rels><?xml version="1.0" encoding="UTF-8" standalone="yes"?>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</Relationships>

</file>

<file path=ppt/notesSlides/_rels/notesSlide4.xml.rels><?xml version="1.0" encoding="UTF-8" standalone="yes"?>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81" name="Shape 81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914400">
              <a:lnSpc>
                <a:spcPct val="100000"/>
              </a:lnSpc>
              <a:defRPr sz="1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/>
            </a:pPr>
            <a:r>
              <a:rPr sz="1200"/>
              <a:t>Google Set only for English.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108" name="Shape 108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914400">
              <a:lnSpc>
                <a:spcPct val="100000"/>
              </a:lnSpc>
              <a:defRPr sz="1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/>
            </a:pPr>
            <a:r>
              <a:rPr sz="1200"/>
              <a:t>Google Set only for English.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133" name="Shape 133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914400">
              <a:lnSpc>
                <a:spcPct val="100000"/>
              </a:lnSpc>
              <a:defRPr sz="1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/>
            </a:pPr>
            <a:r>
              <a:rPr sz="1200"/>
              <a:t>Google Set only for English.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140" name="Shape 140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914400">
              <a:lnSpc>
                <a:spcPct val="100000"/>
              </a:lnSpc>
              <a:defRPr sz="1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/>
            </a:pPr>
            <a:r>
              <a:rPr sz="1200"/>
              <a:t>Google Set only for English.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标题文本</a:t>
            </a:r>
          </a:p>
        </p:txBody>
      </p:sp>
      <p:sp>
        <p:nvSpPr>
          <p:cNvPr id="7" name="Shape 7"/>
          <p:cNvSpPr/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正文级别 1</a:t>
            </a:r>
            <a:endParaRPr sz="3200">
              <a:solidFill>
                <a:srgbClr val="888888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正文级别 2</a:t>
            </a:r>
            <a:endParaRPr sz="3200">
              <a:solidFill>
                <a:srgbClr val="888888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正文级别 3</a:t>
            </a:r>
            <a:endParaRPr sz="3200">
              <a:solidFill>
                <a:srgbClr val="888888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正文级别 4</a:t>
            </a:r>
            <a:endParaRPr sz="3200">
              <a:solidFill>
                <a:srgbClr val="888888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正文级别 5</a:t>
            </a:r>
          </a:p>
        </p:txBody>
      </p:sp>
      <p:sp>
        <p:nvSpPr>
          <p:cNvPr id="8" name="Shape 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标题文本</a:t>
            </a:r>
          </a:p>
        </p:txBody>
      </p:sp>
      <p:sp>
        <p:nvSpPr>
          <p:cNvPr id="40" name="Shape 4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正文级别 1</a:t>
            </a:r>
            <a:endParaRPr sz="3200"/>
          </a:p>
          <a:p>
            <a:pPr lvl="1">
              <a:defRPr sz="1800"/>
            </a:pPr>
            <a:r>
              <a:rPr sz="3200"/>
              <a:t>正文级别 2</a:t>
            </a:r>
            <a:endParaRPr sz="3200"/>
          </a:p>
          <a:p>
            <a:pPr lvl="2">
              <a:defRPr sz="1800"/>
            </a:pPr>
            <a:r>
              <a:rPr sz="3200"/>
              <a:t>正文级别 3</a:t>
            </a:r>
            <a:endParaRPr sz="3200"/>
          </a:p>
          <a:p>
            <a:pPr lvl="3">
              <a:defRPr sz="1800"/>
            </a:pPr>
            <a:r>
              <a:rPr sz="3200"/>
              <a:t>正文级别 4</a:t>
            </a:r>
            <a:endParaRPr sz="3200"/>
          </a:p>
          <a:p>
            <a:pPr lvl="4">
              <a:defRPr sz="1800"/>
            </a:pPr>
            <a:r>
              <a:rPr sz="3200"/>
              <a:t>正文级别 5</a:t>
            </a:r>
          </a:p>
        </p:txBody>
      </p:sp>
      <p:sp>
        <p:nvSpPr>
          <p:cNvPr id="41" name="Shape 4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>
            <p:ph type="title"/>
          </p:nvPr>
        </p:nvSpPr>
        <p:spPr>
          <a:xfrm>
            <a:off x="6629400" y="0"/>
            <a:ext cx="2057400" cy="6400802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标题文本</a:t>
            </a:r>
          </a:p>
        </p:txBody>
      </p:sp>
      <p:sp>
        <p:nvSpPr>
          <p:cNvPr id="44" name="Shape 44"/>
          <p:cNvSpPr/>
          <p:nvPr>
            <p:ph type="body" idx="1"/>
          </p:nvPr>
        </p:nvSpPr>
        <p:spPr>
          <a:xfrm>
            <a:off x="457200" y="274638"/>
            <a:ext cx="6019800" cy="65833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正文级别 1</a:t>
            </a:r>
            <a:endParaRPr sz="3200"/>
          </a:p>
          <a:p>
            <a:pPr lvl="1">
              <a:defRPr sz="1800"/>
            </a:pPr>
            <a:r>
              <a:rPr sz="3200"/>
              <a:t>正文级别 2</a:t>
            </a:r>
            <a:endParaRPr sz="3200"/>
          </a:p>
          <a:p>
            <a:pPr lvl="2">
              <a:defRPr sz="1800"/>
            </a:pPr>
            <a:r>
              <a:rPr sz="3200"/>
              <a:t>正文级别 3</a:t>
            </a:r>
            <a:endParaRPr sz="3200"/>
          </a:p>
          <a:p>
            <a:pPr lvl="3">
              <a:defRPr sz="1800"/>
            </a:pPr>
            <a:r>
              <a:rPr sz="3200"/>
              <a:t>正文级别 4</a:t>
            </a:r>
            <a:endParaRPr sz="3200"/>
          </a:p>
          <a:p>
            <a:pPr lvl="4">
              <a:defRPr sz="1800"/>
            </a:pPr>
            <a:r>
              <a:rPr sz="3200"/>
              <a:t>正文级别 5</a:t>
            </a:r>
          </a:p>
        </p:txBody>
      </p:sp>
      <p:sp>
        <p:nvSpPr>
          <p:cNvPr id="45" name="Shape 4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标题文本</a:t>
            </a:r>
          </a:p>
        </p:txBody>
      </p:sp>
      <p:sp>
        <p:nvSpPr>
          <p:cNvPr id="11" name="Shape 1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正文级别 1</a:t>
            </a:r>
            <a:endParaRPr sz="3200"/>
          </a:p>
          <a:p>
            <a:pPr lvl="1">
              <a:defRPr sz="1800"/>
            </a:pPr>
            <a:r>
              <a:rPr sz="3200"/>
              <a:t>正文级别 2</a:t>
            </a:r>
            <a:endParaRPr sz="3200"/>
          </a:p>
          <a:p>
            <a:pPr lvl="2">
              <a:defRPr sz="1800"/>
            </a:pPr>
            <a:r>
              <a:rPr sz="3200"/>
              <a:t>正文级别 3</a:t>
            </a:r>
            <a:endParaRPr sz="3200"/>
          </a:p>
          <a:p>
            <a:pPr lvl="3">
              <a:defRPr sz="1800"/>
            </a:pPr>
            <a:r>
              <a:rPr sz="3200"/>
              <a:t>正文级别 4</a:t>
            </a:r>
            <a:endParaRPr sz="3200"/>
          </a:p>
          <a:p>
            <a:pPr lvl="4">
              <a:defRPr sz="1800"/>
            </a:pPr>
            <a:r>
              <a:rPr sz="3200"/>
              <a:t>正文级别 5</a:t>
            </a:r>
          </a:p>
        </p:txBody>
      </p:sp>
      <p:sp>
        <p:nvSpPr>
          <p:cNvPr id="12" name="Shape 12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 lvl="0">
              <a:defRPr b="0" cap="none" sz="1800"/>
            </a:pPr>
            <a:r>
              <a:rPr b="1" cap="all" sz="4000"/>
              <a:t>标题文本</a:t>
            </a:r>
          </a:p>
        </p:txBody>
      </p:sp>
      <p:sp>
        <p:nvSpPr>
          <p:cNvPr id="15" name="Shape 15"/>
          <p:cNvSpPr/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正文级别 1</a:t>
            </a:r>
            <a:endParaRPr sz="2000">
              <a:solidFill>
                <a:srgbClr val="888888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正文级别 2</a:t>
            </a:r>
            <a:endParaRPr sz="2000">
              <a:solidFill>
                <a:srgbClr val="888888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正文级别 3</a:t>
            </a:r>
            <a:endParaRPr sz="2000">
              <a:solidFill>
                <a:srgbClr val="888888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正文级别 4</a:t>
            </a:r>
            <a:endParaRPr sz="2000">
              <a:solidFill>
                <a:srgbClr val="888888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正文级别 5</a:t>
            </a:r>
          </a:p>
        </p:txBody>
      </p:sp>
      <p:sp>
        <p:nvSpPr>
          <p:cNvPr id="16" name="Shape 1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标题文本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xfrm>
            <a:off x="457200" y="1600200"/>
            <a:ext cx="4038600" cy="52578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正文级别 1</a:t>
            </a:r>
            <a:endParaRPr sz="2800"/>
          </a:p>
          <a:p>
            <a:pPr lvl="1">
              <a:defRPr sz="1800"/>
            </a:pPr>
            <a:r>
              <a:rPr sz="2800"/>
              <a:t>正文级别 2</a:t>
            </a:r>
            <a:endParaRPr sz="2800"/>
          </a:p>
          <a:p>
            <a:pPr lvl="2">
              <a:defRPr sz="1800"/>
            </a:pPr>
            <a:r>
              <a:rPr sz="2800"/>
              <a:t>正文级别 3</a:t>
            </a:r>
            <a:endParaRPr sz="2800"/>
          </a:p>
          <a:p>
            <a:pPr lvl="3">
              <a:defRPr sz="1800"/>
            </a:pPr>
            <a:r>
              <a:rPr sz="2800"/>
              <a:t>正文级别 4</a:t>
            </a:r>
            <a:endParaRPr sz="2800"/>
          </a:p>
          <a:p>
            <a:pPr lvl="4">
              <a:defRPr sz="1800"/>
            </a:pPr>
            <a:r>
              <a:rPr sz="2800"/>
              <a:t>正文级别 5</a:t>
            </a:r>
          </a:p>
        </p:txBody>
      </p:sp>
      <p:sp>
        <p:nvSpPr>
          <p:cNvPr id="20" name="Shape 2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标题文本</a:t>
            </a:r>
          </a:p>
        </p:txBody>
      </p:sp>
      <p:sp>
        <p:nvSpPr>
          <p:cNvPr id="23" name="Shape 23"/>
          <p:cNvSpPr/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 lvl="0">
              <a:defRPr b="0" sz="1800"/>
            </a:pPr>
            <a:r>
              <a:rPr b="1" sz="2400"/>
              <a:t>正文级别 1</a:t>
            </a:r>
            <a:endParaRPr b="1" sz="2400"/>
          </a:p>
          <a:p>
            <a:pPr lvl="1">
              <a:defRPr b="0" sz="1800"/>
            </a:pPr>
            <a:r>
              <a:rPr b="1" sz="2400"/>
              <a:t>正文级别 2</a:t>
            </a:r>
            <a:endParaRPr b="1" sz="2400"/>
          </a:p>
          <a:p>
            <a:pPr lvl="2">
              <a:defRPr b="0" sz="1800"/>
            </a:pPr>
            <a:r>
              <a:rPr b="1" sz="2400"/>
              <a:t>正文级别 3</a:t>
            </a:r>
            <a:endParaRPr b="1" sz="2400"/>
          </a:p>
          <a:p>
            <a:pPr lvl="3">
              <a:defRPr b="0" sz="1800"/>
            </a:pPr>
            <a:r>
              <a:rPr b="1" sz="2400"/>
              <a:t>正文级别 4</a:t>
            </a:r>
            <a:endParaRPr b="1" sz="2400"/>
          </a:p>
          <a:p>
            <a:pPr lvl="4">
              <a:defRPr b="0" sz="1800"/>
            </a:pPr>
            <a:r>
              <a:rPr b="1" sz="2400"/>
              <a:t>正文级别 5</a:t>
            </a:r>
          </a:p>
        </p:txBody>
      </p:sp>
      <p:sp>
        <p:nvSpPr>
          <p:cNvPr id="24" name="Shape 2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标题文本</a:t>
            </a:r>
          </a:p>
        </p:txBody>
      </p:sp>
      <p:sp>
        <p:nvSpPr>
          <p:cNvPr id="27" name="Shape 27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 lvl="0">
              <a:defRPr b="0" sz="1800"/>
            </a:pPr>
            <a:r>
              <a:rPr b="1" sz="2000"/>
              <a:t>标题文本</a:t>
            </a:r>
          </a:p>
        </p:txBody>
      </p:sp>
      <p:sp>
        <p:nvSpPr>
          <p:cNvPr id="32" name="Shape 32"/>
          <p:cNvSpPr/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正文级别 1</a:t>
            </a:r>
            <a:endParaRPr sz="3200"/>
          </a:p>
          <a:p>
            <a:pPr lvl="1">
              <a:defRPr sz="1800"/>
            </a:pPr>
            <a:r>
              <a:rPr sz="3200"/>
              <a:t>正文级别 2</a:t>
            </a:r>
            <a:endParaRPr sz="3200"/>
          </a:p>
          <a:p>
            <a:pPr lvl="2">
              <a:defRPr sz="1800"/>
            </a:pPr>
            <a:r>
              <a:rPr sz="3200"/>
              <a:t>正文级别 3</a:t>
            </a:r>
            <a:endParaRPr sz="3200"/>
          </a:p>
          <a:p>
            <a:pPr lvl="3">
              <a:defRPr sz="1800"/>
            </a:pPr>
            <a:r>
              <a:rPr sz="3200"/>
              <a:t>正文级别 4</a:t>
            </a:r>
            <a:endParaRPr sz="3200"/>
          </a:p>
          <a:p>
            <a:pPr lvl="4">
              <a:defRPr sz="1800"/>
            </a:pPr>
            <a:r>
              <a:rPr sz="3200"/>
              <a:t>正文级别 5</a:t>
            </a:r>
          </a:p>
        </p:txBody>
      </p:sp>
      <p:sp>
        <p:nvSpPr>
          <p:cNvPr id="33" name="Shape 3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 lvl="0">
              <a:defRPr b="0" sz="1800"/>
            </a:pPr>
            <a:r>
              <a:rPr b="1" sz="2000"/>
              <a:t>标题文本</a:t>
            </a:r>
          </a:p>
        </p:txBody>
      </p:sp>
      <p:sp>
        <p:nvSpPr>
          <p:cNvPr id="36" name="Shape 36"/>
          <p:cNvSpPr/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 lvl="0">
              <a:defRPr sz="1800"/>
            </a:pPr>
            <a:r>
              <a:rPr sz="1400"/>
              <a:t>正文级别 1</a:t>
            </a:r>
            <a:endParaRPr sz="1400"/>
          </a:p>
          <a:p>
            <a:pPr lvl="1">
              <a:defRPr sz="1800"/>
            </a:pPr>
            <a:r>
              <a:rPr sz="1400"/>
              <a:t>正文级别 2</a:t>
            </a:r>
            <a:endParaRPr sz="1400"/>
          </a:p>
          <a:p>
            <a:pPr lvl="2">
              <a:defRPr sz="1800"/>
            </a:pPr>
            <a:r>
              <a:rPr sz="1400"/>
              <a:t>正文级别 3</a:t>
            </a:r>
            <a:endParaRPr sz="1400"/>
          </a:p>
          <a:p>
            <a:pPr lvl="3">
              <a:defRPr sz="1800"/>
            </a:pPr>
            <a:r>
              <a:rPr sz="1400"/>
              <a:t>正文级别 4</a:t>
            </a:r>
            <a:endParaRPr sz="1400"/>
          </a:p>
          <a:p>
            <a:pPr lvl="4">
              <a:defRPr sz="1800"/>
            </a:pPr>
            <a:r>
              <a:rPr sz="1400"/>
              <a:t>正文级别 5</a:t>
            </a:r>
          </a:p>
        </p:txBody>
      </p:sp>
      <p:sp>
        <p:nvSpPr>
          <p:cNvPr id="37" name="Shape 37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457200" y="92076"/>
            <a:ext cx="8229600" cy="1508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 lvl="0">
              <a:defRPr sz="1800"/>
            </a:pPr>
            <a:r>
              <a:rPr sz="4400"/>
              <a:t>标题文本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 lvl="0">
              <a:defRPr sz="1800"/>
            </a:pPr>
            <a:r>
              <a:rPr sz="3200"/>
              <a:t>正文级别 1</a:t>
            </a:r>
            <a:endParaRPr sz="3200"/>
          </a:p>
          <a:p>
            <a:pPr lvl="1">
              <a:defRPr sz="1800"/>
            </a:pPr>
            <a:r>
              <a:rPr sz="3200"/>
              <a:t>正文级别 2</a:t>
            </a:r>
            <a:endParaRPr sz="3200"/>
          </a:p>
          <a:p>
            <a:pPr lvl="2">
              <a:defRPr sz="1800"/>
            </a:pPr>
            <a:r>
              <a:rPr sz="3200"/>
              <a:t>正文级别 3</a:t>
            </a:r>
            <a:endParaRPr sz="3200"/>
          </a:p>
          <a:p>
            <a:pPr lvl="3">
              <a:defRPr sz="1800"/>
            </a:pPr>
            <a:r>
              <a:rPr sz="3200"/>
              <a:t>正文级别 4</a:t>
            </a:r>
            <a:endParaRPr sz="3200"/>
          </a:p>
          <a:p>
            <a:pPr lvl="4">
              <a:defRPr sz="1800"/>
            </a:pPr>
            <a:r>
              <a:rPr sz="3200"/>
              <a:t>正文级别 5</a:t>
            </a:r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med" advClick="1"/>
  <p:txStyles>
    <p:titleStyle>
      <a:lvl1pPr algn="ctr">
        <a:defRPr sz="4400">
          <a:latin typeface="Calibri"/>
          <a:ea typeface="Calibri"/>
          <a:cs typeface="Calibri"/>
          <a:sym typeface="Calibri"/>
        </a:defRPr>
      </a:lvl1pPr>
      <a:lvl2pPr algn="ctr">
        <a:defRPr sz="4400">
          <a:latin typeface="Calibri"/>
          <a:ea typeface="Calibri"/>
          <a:cs typeface="Calibri"/>
          <a:sym typeface="Calibri"/>
        </a:defRPr>
      </a:lvl2pPr>
      <a:lvl3pPr algn="ctr">
        <a:defRPr sz="4400">
          <a:latin typeface="Calibri"/>
          <a:ea typeface="Calibri"/>
          <a:cs typeface="Calibri"/>
          <a:sym typeface="Calibri"/>
        </a:defRPr>
      </a:lvl3pPr>
      <a:lvl4pPr algn="ctr">
        <a:defRPr sz="4400">
          <a:latin typeface="Calibri"/>
          <a:ea typeface="Calibri"/>
          <a:cs typeface="Calibri"/>
          <a:sym typeface="Calibri"/>
        </a:defRPr>
      </a:lvl4pPr>
      <a:lvl5pPr algn="ctr">
        <a:defRPr sz="4400">
          <a:latin typeface="Calibri"/>
          <a:ea typeface="Calibri"/>
          <a:cs typeface="Calibri"/>
          <a:sym typeface="Calibri"/>
        </a:defRPr>
      </a:lvl5pPr>
      <a:lvl6pPr algn="ctr">
        <a:defRPr sz="4400">
          <a:latin typeface="Calibri"/>
          <a:ea typeface="Calibri"/>
          <a:cs typeface="Calibri"/>
          <a:sym typeface="Calibri"/>
        </a:defRPr>
      </a:lvl6pPr>
      <a:lvl7pPr algn="ctr">
        <a:defRPr sz="4400">
          <a:latin typeface="Calibri"/>
          <a:ea typeface="Calibri"/>
          <a:cs typeface="Calibri"/>
          <a:sym typeface="Calibri"/>
        </a:defRPr>
      </a:lvl7pPr>
      <a:lvl8pPr algn="ctr">
        <a:defRPr sz="4400">
          <a:latin typeface="Calibri"/>
          <a:ea typeface="Calibri"/>
          <a:cs typeface="Calibri"/>
          <a:sym typeface="Calibri"/>
        </a:defRPr>
      </a:lvl8pPr>
      <a:lvl9pPr algn="ctr">
        <a:defRPr sz="4400">
          <a:latin typeface="Calibri"/>
          <a:ea typeface="Calibri"/>
          <a:cs typeface="Calibri"/>
          <a:sym typeface="Calibri"/>
        </a:defRPr>
      </a:lvl9pPr>
    </p:titleStyle>
    <p:bodyStyle>
      <a:lvl1pPr marL="342900" indent="-3429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1pPr>
      <a:lvl2pPr marL="783771" indent="-326571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2pPr>
      <a:lvl3pPr marL="1219200" indent="-3048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3pPr>
      <a:lvl4pPr marL="1737360" indent="-365760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4pPr>
      <a:lvl5pPr marL="2194560" indent="-365760">
        <a:spcBef>
          <a:spcPts val="700"/>
        </a:spcBef>
        <a:buSzPct val="100000"/>
        <a:buFont typeface="Arial"/>
        <a:buChar char="»"/>
        <a:defRPr sz="3200">
          <a:latin typeface="Calibri"/>
          <a:ea typeface="Calibri"/>
          <a:cs typeface="Calibri"/>
          <a:sym typeface="Calibri"/>
        </a:defRPr>
      </a:lvl5pPr>
      <a:lvl6pPr marL="2651760" indent="-36576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6pPr>
      <a:lvl7pPr marL="3108960" indent="-36576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7pPr>
      <a:lvl8pPr marL="3566159" indent="-365759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8pPr>
      <a:lvl9pPr marL="4023359" indent="-365759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1043433" y="1340767"/>
            <a:ext cx="7056785" cy="23266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algn="ctr" defTabSz="457200">
              <a:lnSpc>
                <a:spcPct val="120000"/>
              </a:lnSpc>
              <a:spcBef>
                <a:spcPts val="1200"/>
              </a:spcBef>
            </a:pPr>
            <a:r>
              <a:rPr sz="2600">
                <a:latin typeface="Times"/>
                <a:ea typeface="Times"/>
                <a:cs typeface="Times"/>
                <a:sym typeface="Times"/>
              </a:rPr>
              <a:t>Open Information Extraction from the Web </a:t>
            </a:r>
            <a:endParaRPr sz="1200">
              <a:latin typeface="Times"/>
              <a:ea typeface="Times"/>
              <a:cs typeface="Times"/>
              <a:sym typeface="Times"/>
            </a:endParaRPr>
          </a:p>
          <a:p>
            <a:pPr lvl="0" algn="ctr" defTabSz="457200">
              <a:lnSpc>
                <a:spcPct val="120000"/>
              </a:lnSpc>
              <a:spcBef>
                <a:spcPts val="1200"/>
              </a:spcBef>
            </a:pPr>
            <a:r>
              <a:rPr sz="1500">
                <a:latin typeface="Times"/>
                <a:ea typeface="Times"/>
                <a:cs typeface="Times"/>
                <a:sym typeface="Times"/>
              </a:rPr>
              <a:t>Michele Banko, Michael J Cafarella, Stephen Soderland, Matt Broadhead and Oren Etzioni </a:t>
            </a:r>
            <a:endParaRPr sz="1500">
              <a:latin typeface="Times"/>
              <a:ea typeface="Times"/>
              <a:cs typeface="Times"/>
              <a:sym typeface="Times"/>
            </a:endParaRPr>
          </a:p>
          <a:p>
            <a:pPr lvl="0" algn="ctr" defTabSz="457200">
              <a:lnSpc>
                <a:spcPct val="120000"/>
              </a:lnSpc>
              <a:spcBef>
                <a:spcPts val="1200"/>
              </a:spcBef>
            </a:pPr>
            <a:r>
              <a:rPr sz="1700">
                <a:latin typeface="Times"/>
                <a:ea typeface="Times"/>
                <a:cs typeface="Times"/>
                <a:sym typeface="Times"/>
              </a:rPr>
              <a:t>Turing Center</a:t>
            </a:r>
            <a:br>
              <a:rPr sz="1700">
                <a:latin typeface="Times"/>
                <a:ea typeface="Times"/>
                <a:cs typeface="Times"/>
                <a:sym typeface="Times"/>
              </a:rPr>
            </a:br>
            <a:r>
              <a:rPr sz="1700">
                <a:latin typeface="Times"/>
                <a:ea typeface="Times"/>
                <a:cs typeface="Times"/>
                <a:sym typeface="Times"/>
              </a:rPr>
              <a:t>Department of Computer Science and Engineering University of Washington</a:t>
            </a:r>
            <a:br>
              <a:rPr sz="1700">
                <a:latin typeface="Times"/>
                <a:ea typeface="Times"/>
                <a:cs typeface="Times"/>
                <a:sym typeface="Times"/>
              </a:rPr>
            </a:br>
            <a:r>
              <a:rPr sz="1700">
                <a:latin typeface="Times"/>
                <a:ea typeface="Times"/>
                <a:cs typeface="Times"/>
                <a:sym typeface="Times"/>
              </a:rPr>
              <a:t>Box 352350</a:t>
            </a:r>
            <a:br>
              <a:rPr sz="1700">
                <a:latin typeface="Times"/>
                <a:ea typeface="Times"/>
                <a:cs typeface="Times"/>
                <a:sym typeface="Times"/>
              </a:rPr>
            </a:br>
            <a:r>
              <a:rPr sz="1700">
                <a:latin typeface="Times"/>
                <a:ea typeface="Times"/>
                <a:cs typeface="Times"/>
                <a:sym typeface="Times"/>
              </a:rPr>
              <a:t>Seattle, WA 98195, USA {banko,mjc,soderlan,hastur,etzioni}</a:t>
            </a:r>
          </a:p>
        </p:txBody>
      </p:sp>
      <p:sp>
        <p:nvSpPr>
          <p:cNvPr id="50" name="Shape 50"/>
          <p:cNvSpPr/>
          <p:nvPr/>
        </p:nvSpPr>
        <p:spPr>
          <a:xfrm>
            <a:off x="6803631" y="5446964"/>
            <a:ext cx="1296589" cy="62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lvl="0" algn="r"/>
            <a:r>
              <a:t>Dong Xiang</a:t>
            </a:r>
          </a:p>
          <a:p>
            <a:pPr lvl="0" algn="r"/>
            <a:r>
              <a:t>2015.11.26</a:t>
            </a: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/>
        </p:nvSpPr>
        <p:spPr>
          <a:xfrm>
            <a:off x="480278" y="1196157"/>
            <a:ext cx="7929619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Stanford Parser =&gt; t(ei,r(ij),ej)</a:t>
            </a:r>
          </a:p>
        </p:txBody>
      </p:sp>
      <p:sp>
        <p:nvSpPr>
          <p:cNvPr id="94" name="Shape 94"/>
          <p:cNvSpPr/>
          <p:nvPr/>
        </p:nvSpPr>
        <p:spPr>
          <a:xfrm>
            <a:off x="480278" y="2148682"/>
            <a:ext cx="7929619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positive &amp; negative(label):</a:t>
            </a:r>
          </a:p>
        </p:txBody>
      </p:sp>
      <p:sp>
        <p:nvSpPr>
          <p:cNvPr id="95" name="Shape 95"/>
          <p:cNvSpPr/>
          <p:nvPr/>
        </p:nvSpPr>
        <p:spPr>
          <a:xfrm>
            <a:off x="505590" y="2951479"/>
            <a:ext cx="8615595" cy="2440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/>
            <a:r>
              <a:rPr sz="3200"/>
              <a:t>constraints:</a:t>
            </a:r>
            <a:endParaRPr sz="3200"/>
          </a:p>
          <a:p>
            <a:pPr lvl="0"/>
            <a:r>
              <a:rPr sz="3200"/>
              <a:t> 1.ei &amp; ej is no longer than a certain length.</a:t>
            </a:r>
            <a:endParaRPr sz="3200"/>
          </a:p>
          <a:p>
            <a:pPr lvl="0"/>
            <a:r>
              <a:rPr sz="3200"/>
              <a:t> 2.path from ei to ej along the syntax tree does not cross a sentence-like boundary.</a:t>
            </a:r>
            <a:endParaRPr sz="3200"/>
          </a:p>
          <a:p>
            <a:pPr lvl="0"/>
            <a:r>
              <a:rPr sz="3200"/>
              <a:t> 3.Neither ei nor ej consist solely of a pronoun</a:t>
            </a:r>
          </a:p>
        </p:txBody>
      </p:sp>
      <p:sp>
        <p:nvSpPr>
          <p:cNvPr id="96" name="Shape 96"/>
          <p:cNvSpPr/>
          <p:nvPr/>
        </p:nvSpPr>
        <p:spPr>
          <a:xfrm>
            <a:off x="255370" y="243632"/>
            <a:ext cx="7929619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1.Self-Supervised Learner</a:t>
            </a:r>
          </a:p>
        </p:txBody>
      </p:sp>
    </p:spTree>
  </p:cSld>
  <p:clrMapOvr>
    <a:masterClrMapping/>
  </p:clrMapOvr>
  <p:transition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/>
          <p:nvPr/>
        </p:nvSpPr>
        <p:spPr>
          <a:xfrm>
            <a:off x="467578" y="1481002"/>
            <a:ext cx="7929619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t(ei,r(ij),ej) =&gt; feature vector</a:t>
            </a:r>
          </a:p>
        </p:txBody>
      </p:sp>
      <p:sp>
        <p:nvSpPr>
          <p:cNvPr id="99" name="Shape 99"/>
          <p:cNvSpPr/>
          <p:nvPr/>
        </p:nvSpPr>
        <p:spPr>
          <a:xfrm>
            <a:off x="518290" y="2291079"/>
            <a:ext cx="8615595" cy="3380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/>
            <a:r>
              <a:rPr sz="3200"/>
              <a:t>features:</a:t>
            </a:r>
            <a:endParaRPr sz="3200"/>
          </a:p>
          <a:p>
            <a:pPr lvl="0"/>
            <a:r>
              <a:rPr sz="3200"/>
              <a:t> 1.presence of part-of-speech tag sequences in r(ij).</a:t>
            </a:r>
            <a:endParaRPr sz="3200"/>
          </a:p>
          <a:p>
            <a:pPr lvl="0"/>
            <a:r>
              <a:rPr sz="3200"/>
              <a:t> 2.number of tokens in r(ij).</a:t>
            </a:r>
            <a:endParaRPr sz="3200"/>
          </a:p>
          <a:p>
            <a:pPr lvl="0"/>
            <a:r>
              <a:rPr sz="3200"/>
              <a:t> 3.number of stop words in r(ij).</a:t>
            </a:r>
            <a:endParaRPr sz="3200"/>
          </a:p>
          <a:p>
            <a:pPr lvl="0"/>
            <a:r>
              <a:rPr sz="3200"/>
              <a:t> 4.part-of-speech tag to the left of ei,right to the ej.</a:t>
            </a:r>
          </a:p>
        </p:txBody>
      </p:sp>
      <p:sp>
        <p:nvSpPr>
          <p:cNvPr id="100" name="Shape 100"/>
          <p:cNvSpPr/>
          <p:nvPr/>
        </p:nvSpPr>
        <p:spPr>
          <a:xfrm>
            <a:off x="607190" y="5920557"/>
            <a:ext cx="7929620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Feature vector =&gt; Native Bayes Classifer</a:t>
            </a:r>
          </a:p>
        </p:txBody>
      </p:sp>
      <p:sp>
        <p:nvSpPr>
          <p:cNvPr id="101" name="Shape 101"/>
          <p:cNvSpPr/>
          <p:nvPr/>
        </p:nvSpPr>
        <p:spPr>
          <a:xfrm>
            <a:off x="204570" y="499590"/>
            <a:ext cx="7929619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1.Self-Supervised Learner</a:t>
            </a:r>
          </a:p>
        </p:txBody>
      </p:sp>
    </p:spTree>
  </p:cSld>
  <p:clrMapOvr>
    <a:masterClrMapping/>
  </p:clrMapOvr>
  <p:transition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/>
        </p:nvSpPr>
        <p:spPr>
          <a:xfrm>
            <a:off x="179512" y="116632"/>
            <a:ext cx="3312368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b="1" sz="4000"/>
            </a:lvl1pPr>
          </a:lstStyle>
          <a:p>
            <a:pPr lvl="0">
              <a:defRPr b="0" sz="1800"/>
            </a:pPr>
            <a:r>
              <a:rPr b="1" sz="4000"/>
              <a:t>TextRunner</a:t>
            </a:r>
          </a:p>
        </p:txBody>
      </p:sp>
      <p:sp>
        <p:nvSpPr>
          <p:cNvPr id="104" name="Shape 104"/>
          <p:cNvSpPr/>
          <p:nvPr/>
        </p:nvSpPr>
        <p:spPr>
          <a:xfrm>
            <a:off x="472764" y="1428184"/>
            <a:ext cx="7929619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32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2600"/>
                </a:solidFill>
              </a:rPr>
              <a:t>1.Self-Supervised Learner</a:t>
            </a:r>
          </a:p>
        </p:txBody>
      </p:sp>
      <p:sp>
        <p:nvSpPr>
          <p:cNvPr id="105" name="Shape 105"/>
          <p:cNvSpPr/>
          <p:nvPr/>
        </p:nvSpPr>
        <p:spPr>
          <a:xfrm>
            <a:off x="462217" y="3885569"/>
            <a:ext cx="7929619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3.Redundancy-Based Assessor</a:t>
            </a:r>
          </a:p>
        </p:txBody>
      </p:sp>
      <p:sp>
        <p:nvSpPr>
          <p:cNvPr id="106" name="Shape 106"/>
          <p:cNvSpPr/>
          <p:nvPr/>
        </p:nvSpPr>
        <p:spPr>
          <a:xfrm>
            <a:off x="472764" y="2656876"/>
            <a:ext cx="7929619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2.Single-Pass Extractor</a:t>
            </a:r>
          </a:p>
        </p:txBody>
      </p:sp>
    </p:spTree>
  </p:cSld>
  <p:clrMapOvr>
    <a:masterClrMapping/>
  </p:clrMapOvr>
  <p:transition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/>
        </p:nvSpPr>
        <p:spPr>
          <a:xfrm>
            <a:off x="179512" y="116632"/>
            <a:ext cx="3312368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4000"/>
            </a:lvl1pPr>
          </a:lstStyle>
          <a:p>
            <a:pPr lvl="0">
              <a:defRPr b="0" sz="1800"/>
            </a:pPr>
            <a:r>
              <a:rPr b="1" sz="4000"/>
              <a:t>TextRunner</a:t>
            </a:r>
          </a:p>
        </p:txBody>
      </p:sp>
      <p:sp>
        <p:nvSpPr>
          <p:cNvPr id="111" name="Shape 111"/>
          <p:cNvSpPr/>
          <p:nvPr/>
        </p:nvSpPr>
        <p:spPr>
          <a:xfrm>
            <a:off x="388390" y="1275257"/>
            <a:ext cx="7929619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2.Single-Pass Extractor</a:t>
            </a:r>
          </a:p>
        </p:txBody>
      </p:sp>
      <p:sp>
        <p:nvSpPr>
          <p:cNvPr id="112" name="Shape 112"/>
          <p:cNvSpPr/>
          <p:nvPr/>
        </p:nvSpPr>
        <p:spPr>
          <a:xfrm>
            <a:off x="388390" y="2123257"/>
            <a:ext cx="7929619" cy="150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Do not need Parser, tagging each word in each sentence with its most probable part-of-speech.</a:t>
            </a:r>
          </a:p>
        </p:txBody>
      </p:sp>
      <p:sp>
        <p:nvSpPr>
          <p:cNvPr id="113" name="Shape 113"/>
          <p:cNvSpPr/>
          <p:nvPr/>
        </p:nvSpPr>
        <p:spPr>
          <a:xfrm>
            <a:off x="388390" y="4053657"/>
            <a:ext cx="8367220" cy="1031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/>
            <a:r>
              <a:rPr sz="3200"/>
              <a:t>using </a:t>
            </a:r>
            <a:r>
              <a:rPr sz="3200">
                <a:solidFill>
                  <a:srgbClr val="FF2600"/>
                </a:solidFill>
              </a:rPr>
              <a:t>maximum-entropy models</a:t>
            </a:r>
            <a:r>
              <a:rPr sz="3200"/>
              <a:t> for part-of-speech tagging and noun-phrase chunking</a:t>
            </a:r>
          </a:p>
        </p:txBody>
      </p:sp>
    </p:spTree>
  </p:cSld>
  <p:clrMapOvr>
    <a:masterClrMapping/>
  </p:clrMapOvr>
  <p:transition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/>
        </p:nvSpPr>
        <p:spPr>
          <a:xfrm>
            <a:off x="179512" y="116632"/>
            <a:ext cx="3312368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b="1" sz="4000"/>
            </a:lvl1pPr>
          </a:lstStyle>
          <a:p>
            <a:pPr lvl="0">
              <a:defRPr b="0" sz="1800"/>
            </a:pPr>
            <a:r>
              <a:rPr b="1" sz="4000"/>
              <a:t>TextRunner</a:t>
            </a:r>
          </a:p>
        </p:txBody>
      </p:sp>
      <p:sp>
        <p:nvSpPr>
          <p:cNvPr id="116" name="Shape 116"/>
          <p:cNvSpPr/>
          <p:nvPr/>
        </p:nvSpPr>
        <p:spPr>
          <a:xfrm>
            <a:off x="388390" y="1275257"/>
            <a:ext cx="7929619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2.Single-Pass Extractor</a:t>
            </a:r>
          </a:p>
        </p:txBody>
      </p:sp>
      <p:sp>
        <p:nvSpPr>
          <p:cNvPr id="117" name="Shape 117"/>
          <p:cNvSpPr/>
          <p:nvPr/>
        </p:nvSpPr>
        <p:spPr>
          <a:xfrm>
            <a:off x="388390" y="2306883"/>
            <a:ext cx="8367220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Tuples finding:    t(Ei,R,Ej)</a:t>
            </a:r>
          </a:p>
        </p:txBody>
      </p:sp>
      <p:sp>
        <p:nvSpPr>
          <p:cNvPr id="118" name="Shape 118"/>
          <p:cNvSpPr/>
          <p:nvPr/>
        </p:nvSpPr>
        <p:spPr>
          <a:xfrm>
            <a:off x="388390" y="3056183"/>
            <a:ext cx="8367220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1. entity R entity</a:t>
            </a:r>
          </a:p>
        </p:txBody>
      </p:sp>
      <p:sp>
        <p:nvSpPr>
          <p:cNvPr id="119" name="Shape 119"/>
          <p:cNvSpPr/>
          <p:nvPr/>
        </p:nvSpPr>
        <p:spPr>
          <a:xfrm>
            <a:off x="388390" y="3894383"/>
            <a:ext cx="8367220" cy="980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0"/>
            <a:r>
              <a:rPr sz="3200"/>
              <a:t>2. entity prep R  </a:t>
            </a:r>
            <a:r>
              <a:rPr i="1" sz="2900"/>
              <a:t>“Scientists from many universities are studying…”</a:t>
            </a:r>
          </a:p>
        </p:txBody>
      </p:sp>
      <p:sp>
        <p:nvSpPr>
          <p:cNvPr id="120" name="Shape 120"/>
          <p:cNvSpPr/>
          <p:nvPr/>
        </p:nvSpPr>
        <p:spPr>
          <a:xfrm>
            <a:off x="388390" y="5278683"/>
            <a:ext cx="8367220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0"/>
            <a:r>
              <a:rPr sz="3200"/>
              <a:t>3. adv R   </a:t>
            </a:r>
            <a:r>
              <a:rPr i="1" sz="2800"/>
              <a:t>“…definitely developed…”</a:t>
            </a:r>
          </a:p>
        </p:txBody>
      </p:sp>
    </p:spTree>
  </p:cSld>
  <p:clrMapOvr>
    <a:masterClrMapping/>
  </p:clrMapOvr>
  <p:transition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/>
          <p:nvPr/>
        </p:nvSpPr>
        <p:spPr>
          <a:xfrm>
            <a:off x="179512" y="116632"/>
            <a:ext cx="3312368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b="1" sz="4000"/>
            </a:lvl1pPr>
          </a:lstStyle>
          <a:p>
            <a:pPr lvl="0">
              <a:defRPr b="0" sz="1800"/>
            </a:pPr>
            <a:r>
              <a:rPr b="1" sz="4000"/>
              <a:t>TextRunner</a:t>
            </a:r>
          </a:p>
        </p:txBody>
      </p:sp>
      <p:sp>
        <p:nvSpPr>
          <p:cNvPr id="123" name="Shape 123"/>
          <p:cNvSpPr/>
          <p:nvPr/>
        </p:nvSpPr>
        <p:spPr>
          <a:xfrm>
            <a:off x="388390" y="1275257"/>
            <a:ext cx="7929619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2.Single-Pass Extractor</a:t>
            </a:r>
          </a:p>
        </p:txBody>
      </p:sp>
      <p:sp>
        <p:nvSpPr>
          <p:cNvPr id="124" name="Shape 124"/>
          <p:cNvSpPr/>
          <p:nvPr/>
        </p:nvSpPr>
        <p:spPr>
          <a:xfrm>
            <a:off x="388390" y="2470520"/>
            <a:ext cx="8367220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noun-phrase chunking</a:t>
            </a:r>
          </a:p>
        </p:txBody>
      </p:sp>
      <p:sp>
        <p:nvSpPr>
          <p:cNvPr id="125" name="Shape 125"/>
          <p:cNvSpPr/>
          <p:nvPr/>
        </p:nvSpPr>
        <p:spPr>
          <a:xfrm>
            <a:off x="388390" y="3267195"/>
            <a:ext cx="8367220" cy="1031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provides the probability with each word is believed to be part of the entity.</a:t>
            </a:r>
          </a:p>
        </p:txBody>
      </p:sp>
      <p:sp>
        <p:nvSpPr>
          <p:cNvPr id="126" name="Shape 126"/>
          <p:cNvSpPr/>
          <p:nvPr/>
        </p:nvSpPr>
        <p:spPr>
          <a:xfrm>
            <a:off x="388390" y="4697409"/>
            <a:ext cx="8367220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discard low levels of confidence.</a:t>
            </a:r>
          </a:p>
        </p:txBody>
      </p:sp>
    </p:spTree>
  </p:cSld>
  <p:clrMapOvr>
    <a:masterClrMapping/>
  </p:clrMapOvr>
  <p:transition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/>
          <p:nvPr/>
        </p:nvSpPr>
        <p:spPr>
          <a:xfrm>
            <a:off x="179512" y="116632"/>
            <a:ext cx="3312368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b="1" sz="4000"/>
            </a:lvl1pPr>
          </a:lstStyle>
          <a:p>
            <a:pPr lvl="0">
              <a:defRPr b="0" sz="1800"/>
            </a:pPr>
            <a:r>
              <a:rPr b="1" sz="4000"/>
              <a:t>TextRunner</a:t>
            </a:r>
          </a:p>
        </p:txBody>
      </p:sp>
      <p:sp>
        <p:nvSpPr>
          <p:cNvPr id="129" name="Shape 129"/>
          <p:cNvSpPr/>
          <p:nvPr/>
        </p:nvSpPr>
        <p:spPr>
          <a:xfrm>
            <a:off x="472764" y="1428184"/>
            <a:ext cx="7929619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1.Self-Supervised Learner</a:t>
            </a:r>
          </a:p>
        </p:txBody>
      </p:sp>
      <p:sp>
        <p:nvSpPr>
          <p:cNvPr id="130" name="Shape 130"/>
          <p:cNvSpPr/>
          <p:nvPr/>
        </p:nvSpPr>
        <p:spPr>
          <a:xfrm>
            <a:off x="462217" y="3885569"/>
            <a:ext cx="7929619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3.Redundancy-Based Assessor</a:t>
            </a:r>
          </a:p>
        </p:txBody>
      </p:sp>
      <p:sp>
        <p:nvSpPr>
          <p:cNvPr id="131" name="Shape 131"/>
          <p:cNvSpPr/>
          <p:nvPr/>
        </p:nvSpPr>
        <p:spPr>
          <a:xfrm>
            <a:off x="472764" y="2656876"/>
            <a:ext cx="7929619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32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2600"/>
                </a:solidFill>
              </a:rPr>
              <a:t>2.Single-Pass Extractor</a:t>
            </a:r>
          </a:p>
        </p:txBody>
      </p:sp>
    </p:spTree>
  </p:cSld>
  <p:clrMapOvr>
    <a:masterClrMapping/>
  </p:clrMapOvr>
  <p:transition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/>
          <p:nvPr/>
        </p:nvSpPr>
        <p:spPr>
          <a:xfrm>
            <a:off x="179512" y="116632"/>
            <a:ext cx="3312368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b="1" sz="4000"/>
            </a:lvl1pPr>
          </a:lstStyle>
          <a:p>
            <a:pPr lvl="0">
              <a:defRPr b="0" sz="1800"/>
            </a:pPr>
            <a:r>
              <a:rPr b="1" sz="4000"/>
              <a:t>TextRunner</a:t>
            </a:r>
          </a:p>
        </p:txBody>
      </p:sp>
      <p:sp>
        <p:nvSpPr>
          <p:cNvPr id="136" name="Shape 136"/>
          <p:cNvSpPr/>
          <p:nvPr/>
        </p:nvSpPr>
        <p:spPr>
          <a:xfrm>
            <a:off x="472764" y="1428184"/>
            <a:ext cx="7929619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1.Self-Supervised Learner</a:t>
            </a:r>
          </a:p>
        </p:txBody>
      </p:sp>
      <p:sp>
        <p:nvSpPr>
          <p:cNvPr id="137" name="Shape 137"/>
          <p:cNvSpPr/>
          <p:nvPr/>
        </p:nvSpPr>
        <p:spPr>
          <a:xfrm>
            <a:off x="462217" y="3885569"/>
            <a:ext cx="7929619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32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2600"/>
                </a:solidFill>
              </a:rPr>
              <a:t>3.Redundancy-Based Assessor</a:t>
            </a:r>
          </a:p>
        </p:txBody>
      </p:sp>
      <p:sp>
        <p:nvSpPr>
          <p:cNvPr id="138" name="Shape 138"/>
          <p:cNvSpPr/>
          <p:nvPr/>
        </p:nvSpPr>
        <p:spPr>
          <a:xfrm>
            <a:off x="472764" y="2656876"/>
            <a:ext cx="7929619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2.Single-Pass Extractor</a:t>
            </a:r>
          </a:p>
        </p:txBody>
      </p:sp>
    </p:spTree>
  </p:cSld>
  <p:clrMapOvr>
    <a:masterClrMapping/>
  </p:clrMapOvr>
  <p:transition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/>
          <p:nvPr/>
        </p:nvSpPr>
        <p:spPr>
          <a:xfrm>
            <a:off x="179512" y="116632"/>
            <a:ext cx="3312368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4000"/>
            </a:lvl1pPr>
          </a:lstStyle>
          <a:p>
            <a:pPr lvl="0">
              <a:defRPr b="0" sz="1800"/>
            </a:pPr>
            <a:r>
              <a:rPr b="1" sz="4000"/>
              <a:t>TextRunner</a:t>
            </a:r>
          </a:p>
        </p:txBody>
      </p:sp>
      <p:sp>
        <p:nvSpPr>
          <p:cNvPr id="143" name="Shape 143"/>
          <p:cNvSpPr/>
          <p:nvPr/>
        </p:nvSpPr>
        <p:spPr>
          <a:xfrm>
            <a:off x="472764" y="1196157"/>
            <a:ext cx="7929619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3.Redundancy-Based Assessor</a:t>
            </a:r>
          </a:p>
        </p:txBody>
      </p:sp>
      <p:sp>
        <p:nvSpPr>
          <p:cNvPr id="144" name="Shape 144"/>
          <p:cNvSpPr/>
          <p:nvPr/>
        </p:nvSpPr>
        <p:spPr>
          <a:xfrm>
            <a:off x="515390" y="2634170"/>
            <a:ext cx="7046420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(1) Merge Tuples and Counts</a:t>
            </a:r>
          </a:p>
        </p:txBody>
      </p:sp>
      <p:sp>
        <p:nvSpPr>
          <p:cNvPr id="145" name="Shape 145"/>
          <p:cNvSpPr/>
          <p:nvPr/>
        </p:nvSpPr>
        <p:spPr>
          <a:xfrm>
            <a:off x="515390" y="4072183"/>
            <a:ext cx="7046420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(2) Assigned probability and discard </a:t>
            </a:r>
          </a:p>
        </p:txBody>
      </p:sp>
      <p:sp>
        <p:nvSpPr>
          <p:cNvPr id="146" name="Shape 146"/>
          <p:cNvSpPr/>
          <p:nvPr/>
        </p:nvSpPr>
        <p:spPr>
          <a:xfrm>
            <a:off x="520663" y="3391276"/>
            <a:ext cx="8356674" cy="485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0"/>
            <a:r>
              <a:rPr i="1" sz="2700">
                <a:solidFill>
                  <a:srgbClr val="FF2600"/>
                </a:solidFill>
              </a:rPr>
              <a:t>“was developed by”</a:t>
            </a:r>
            <a:r>
              <a:rPr i="1" sz="2700"/>
              <a:t> vs </a:t>
            </a:r>
            <a:r>
              <a:rPr i="1" sz="2700">
                <a:solidFill>
                  <a:srgbClr val="FF2600"/>
                </a:solidFill>
              </a:rPr>
              <a:t>“was originally developed by”</a:t>
            </a:r>
          </a:p>
        </p:txBody>
      </p:sp>
      <p:sp>
        <p:nvSpPr>
          <p:cNvPr id="147" name="Shape 147"/>
          <p:cNvSpPr/>
          <p:nvPr/>
        </p:nvSpPr>
        <p:spPr>
          <a:xfrm>
            <a:off x="520663" y="4829289"/>
            <a:ext cx="6032574" cy="485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0"/>
            <a:r>
              <a:rPr i="1" sz="2700"/>
              <a:t>using </a:t>
            </a:r>
            <a:r>
              <a:rPr i="1" sz="2700"/>
              <a:t>KnowItAll </a:t>
            </a:r>
            <a:r>
              <a:rPr i="1" sz="2700">
                <a:solidFill>
                  <a:srgbClr val="FF2600"/>
                </a:solidFill>
              </a:rPr>
              <a:t>probabilistic model </a:t>
            </a:r>
          </a:p>
        </p:txBody>
      </p:sp>
    </p:spTree>
  </p:cSld>
  <p:clrMapOvr>
    <a:masterClrMapping/>
  </p:clrMapOvr>
  <p:transition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/>
          <p:nvPr/>
        </p:nvSpPr>
        <p:spPr>
          <a:xfrm>
            <a:off x="409520" y="1122680"/>
            <a:ext cx="6008326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marL="533400" indent="-533400">
              <a:lnSpc>
                <a:spcPct val="150000"/>
              </a:lnSpc>
              <a:buSzPct val="100000"/>
              <a:buFont typeface="Arial"/>
              <a:buChar char="•"/>
              <a:defRPr sz="2800"/>
            </a:lvl1pPr>
          </a:lstStyle>
          <a:p>
            <a:pPr lvl="0">
              <a:defRPr sz="1800"/>
            </a:pPr>
            <a:r>
              <a:rPr sz="2800"/>
              <a:t>Query Processing &amp; Timing Analysis</a:t>
            </a:r>
          </a:p>
        </p:txBody>
      </p:sp>
      <p:sp>
        <p:nvSpPr>
          <p:cNvPr id="150" name="Shape 150"/>
          <p:cNvSpPr/>
          <p:nvPr/>
        </p:nvSpPr>
        <p:spPr>
          <a:xfrm>
            <a:off x="179512" y="116632"/>
            <a:ext cx="3312368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b="1" sz="4000"/>
            </a:lvl1pPr>
          </a:lstStyle>
          <a:p>
            <a:pPr lvl="0">
              <a:defRPr b="0" sz="1800"/>
            </a:pPr>
            <a:r>
              <a:rPr b="1" sz="4000"/>
              <a:t>TextRunner</a:t>
            </a:r>
          </a:p>
        </p:txBody>
      </p:sp>
      <p:sp>
        <p:nvSpPr>
          <p:cNvPr id="151" name="Shape 151"/>
          <p:cNvSpPr/>
          <p:nvPr/>
        </p:nvSpPr>
        <p:spPr>
          <a:xfrm>
            <a:off x="553490" y="4145470"/>
            <a:ext cx="8227520" cy="1945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0"/>
            <a:r>
              <a:rPr sz="3200"/>
              <a:t>Tuple extraction: </a:t>
            </a:r>
            <a:r>
              <a:rPr sz="3200">
                <a:solidFill>
                  <a:srgbClr val="FF2600"/>
                </a:solidFill>
              </a:rPr>
              <a:t>O(D)</a:t>
            </a:r>
            <a:r>
              <a:rPr sz="3200"/>
              <a:t>, </a:t>
            </a:r>
            <a:r>
              <a:rPr i="1" sz="3100"/>
              <a:t>D for number of Documents </a:t>
            </a:r>
            <a:endParaRPr i="1" sz="3100"/>
          </a:p>
          <a:p>
            <a:pPr lvl="0"/>
            <a:r>
              <a:rPr sz="3200"/>
              <a:t>Count and Sort: </a:t>
            </a:r>
            <a:r>
              <a:rPr sz="3200">
                <a:solidFill>
                  <a:srgbClr val="FF2600"/>
                </a:solidFill>
              </a:rPr>
              <a:t>O(TlogT)</a:t>
            </a:r>
            <a:r>
              <a:rPr sz="3200"/>
              <a:t>, </a:t>
            </a:r>
            <a:r>
              <a:rPr i="1" sz="3100"/>
              <a:t>T for number of Tuples</a:t>
            </a:r>
          </a:p>
        </p:txBody>
      </p:sp>
      <p:sp>
        <p:nvSpPr>
          <p:cNvPr id="152" name="Shape 152"/>
          <p:cNvSpPr/>
          <p:nvPr/>
        </p:nvSpPr>
        <p:spPr>
          <a:xfrm>
            <a:off x="553490" y="1827625"/>
            <a:ext cx="8227520" cy="2110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0"/>
            <a:r>
              <a:rPr sz="3200"/>
              <a:t>Distributed:Machine Pool</a:t>
            </a:r>
            <a:endParaRPr sz="3200"/>
          </a:p>
          <a:p>
            <a:pPr lvl="0"/>
            <a:r>
              <a:rPr i="1" sz="3100"/>
              <a:t>Every machine computes an inverted </a:t>
            </a:r>
            <a:r>
              <a:rPr i="1" sz="3100">
                <a:solidFill>
                  <a:srgbClr val="FF2600"/>
                </a:solidFill>
              </a:rPr>
              <a:t>index</a:t>
            </a:r>
            <a:r>
              <a:rPr i="1" sz="3100"/>
              <a:t>, ensuring all of the tuples containing a </a:t>
            </a:r>
            <a:r>
              <a:rPr i="1" sz="3100">
                <a:solidFill>
                  <a:srgbClr val="FF2600"/>
                </a:solidFill>
              </a:rPr>
              <a:t>reference</a:t>
            </a:r>
            <a:r>
              <a:rPr i="1" sz="3100"/>
              <a:t>.</a:t>
            </a:r>
            <a:endParaRPr i="1" sz="1200"/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/>
        </p:nvSpPr>
        <p:spPr>
          <a:xfrm>
            <a:off x="179512" y="116632"/>
            <a:ext cx="3312368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4000"/>
            </a:lvl1pPr>
          </a:lstStyle>
          <a:p>
            <a:pPr lvl="0">
              <a:defRPr b="0" sz="1800"/>
            </a:pPr>
            <a:r>
              <a:rPr b="1" sz="4000"/>
              <a:t>Outline</a:t>
            </a:r>
          </a:p>
        </p:txBody>
      </p:sp>
      <p:sp>
        <p:nvSpPr>
          <p:cNvPr id="53" name="Shape 53"/>
          <p:cNvSpPr/>
          <p:nvPr/>
        </p:nvSpPr>
        <p:spPr>
          <a:xfrm>
            <a:off x="611560" y="1484783"/>
            <a:ext cx="6912768" cy="3545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marL="533400" indent="-533400">
              <a:lnSpc>
                <a:spcPct val="150000"/>
              </a:lnSpc>
              <a:buSzPct val="100000"/>
              <a:buFont typeface="Arial"/>
              <a:buChar char="•"/>
            </a:pPr>
            <a:r>
              <a:rPr sz="2800"/>
              <a:t>Preview KnowItAll</a:t>
            </a:r>
            <a:endParaRPr sz="2800"/>
          </a:p>
          <a:p>
            <a:pPr lvl="0" marL="533400" indent="-533400">
              <a:lnSpc>
                <a:spcPct val="150000"/>
              </a:lnSpc>
              <a:buSzPct val="100000"/>
              <a:buFont typeface="Arial"/>
              <a:buChar char="•"/>
            </a:pPr>
            <a:r>
              <a:rPr sz="2800"/>
              <a:t>TextRunner vs KnowItAll</a:t>
            </a:r>
            <a:endParaRPr sz="2800"/>
          </a:p>
          <a:p>
            <a:pPr lvl="0" marL="533400" indent="-533400">
              <a:lnSpc>
                <a:spcPct val="150000"/>
              </a:lnSpc>
              <a:buSzPct val="100000"/>
              <a:buFont typeface="Arial"/>
              <a:buChar char="•"/>
            </a:pPr>
            <a:r>
              <a:rPr sz="2800"/>
              <a:t>TextRunner</a:t>
            </a:r>
            <a:endParaRPr sz="2800"/>
          </a:p>
          <a:p>
            <a:pPr lvl="0" marL="533400" indent="-533400">
              <a:lnSpc>
                <a:spcPct val="150000"/>
              </a:lnSpc>
              <a:buSzPct val="100000"/>
              <a:buFont typeface="Arial"/>
              <a:buChar char="•"/>
            </a:pPr>
            <a:r>
              <a:rPr sz="2800"/>
              <a:t>Query Processing &amp; Analysis</a:t>
            </a:r>
            <a:endParaRPr sz="2800"/>
          </a:p>
          <a:p>
            <a:pPr lvl="0" marL="533400" indent="-533400">
              <a:lnSpc>
                <a:spcPct val="150000"/>
              </a:lnSpc>
              <a:buSzPct val="100000"/>
              <a:buFont typeface="Arial"/>
              <a:buChar char="•"/>
            </a:pPr>
            <a:r>
              <a:rPr sz="2800"/>
              <a:t>Experiments</a:t>
            </a:r>
            <a:endParaRPr sz="2800"/>
          </a:p>
          <a:p>
            <a:pPr lvl="0" marL="533400" indent="-533400">
              <a:lnSpc>
                <a:spcPct val="150000"/>
              </a:lnSpc>
              <a:buSzPct val="100000"/>
              <a:buFont typeface="Arial"/>
              <a:buChar char="•"/>
            </a:pPr>
            <a:r>
              <a:rPr sz="2800"/>
              <a:t>Summary</a:t>
            </a:r>
          </a:p>
        </p:txBody>
      </p:sp>
    </p:spTree>
  </p:cSld>
  <p:clrMapOvr>
    <a:masterClrMapping/>
  </p:clrMapOvr>
  <p:transition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/>
          <p:nvPr/>
        </p:nvSpPr>
        <p:spPr>
          <a:xfrm>
            <a:off x="179512" y="116632"/>
            <a:ext cx="3312368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b="1" sz="4000"/>
            </a:lvl1pPr>
          </a:lstStyle>
          <a:p>
            <a:pPr lvl="0">
              <a:defRPr b="0" sz="1800"/>
            </a:pPr>
            <a:r>
              <a:rPr b="1" sz="4000"/>
              <a:t>TextRunner</a:t>
            </a:r>
          </a:p>
        </p:txBody>
      </p:sp>
      <p:sp>
        <p:nvSpPr>
          <p:cNvPr id="155" name="Shape 155"/>
          <p:cNvSpPr/>
          <p:nvPr/>
        </p:nvSpPr>
        <p:spPr>
          <a:xfrm>
            <a:off x="2716529" y="3084829"/>
            <a:ext cx="2986806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4100"/>
            </a:lvl1pPr>
          </a:lstStyle>
          <a:p>
            <a:pPr lvl="0">
              <a:defRPr sz="1800"/>
            </a:pPr>
            <a:r>
              <a:rPr sz="4100"/>
              <a:t>Experiments</a:t>
            </a:r>
          </a:p>
        </p:txBody>
      </p:sp>
    </p:spTree>
  </p:cSld>
  <p:clrMapOvr>
    <a:masterClrMapping/>
  </p:clrMapOvr>
  <p:transition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/>
          <p:nvPr/>
        </p:nvSpPr>
        <p:spPr>
          <a:xfrm>
            <a:off x="179512" y="116632"/>
            <a:ext cx="3312368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4000"/>
            </a:lvl1pPr>
          </a:lstStyle>
          <a:p>
            <a:pPr lvl="0">
              <a:defRPr b="0" sz="1800"/>
            </a:pPr>
            <a:r>
              <a:rPr b="1" sz="4000"/>
              <a:t>Experiments</a:t>
            </a:r>
          </a:p>
        </p:txBody>
      </p:sp>
      <p:sp>
        <p:nvSpPr>
          <p:cNvPr id="158" name="Shape 158"/>
          <p:cNvSpPr/>
          <p:nvPr/>
        </p:nvSpPr>
        <p:spPr>
          <a:xfrm>
            <a:off x="500034" y="1177908"/>
            <a:ext cx="4429157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800"/>
            </a:lvl1pPr>
          </a:lstStyle>
          <a:p>
            <a:pPr lvl="0">
              <a:defRPr sz="1800"/>
            </a:pPr>
            <a:r>
              <a:rPr sz="2800"/>
              <a:t>1.TextRunner vs KnowItAll</a:t>
            </a:r>
          </a:p>
        </p:txBody>
      </p:sp>
      <p:sp>
        <p:nvSpPr>
          <p:cNvPr id="159" name="Shape 159"/>
          <p:cNvSpPr/>
          <p:nvPr/>
        </p:nvSpPr>
        <p:spPr>
          <a:xfrm>
            <a:off x="659130" y="2048684"/>
            <a:ext cx="3077975" cy="383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000"/>
            </a:lvl1pPr>
          </a:lstStyle>
          <a:p>
            <a:pPr lvl="0">
              <a:defRPr sz="1800"/>
            </a:pPr>
            <a:r>
              <a:rPr sz="2000"/>
              <a:t>9 million web page corpus</a:t>
            </a:r>
          </a:p>
        </p:txBody>
      </p:sp>
      <p:pic>
        <p:nvPicPr>
          <p:cNvPr id="160" name="屏幕快照 2015-11-23 下午4.45.09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790950" y="1677820"/>
            <a:ext cx="4681234" cy="2467788"/>
          </a:xfrm>
          <a:prstGeom prst="rect">
            <a:avLst/>
          </a:prstGeom>
          <a:ln w="12700">
            <a:miter lim="400000"/>
          </a:ln>
        </p:spPr>
      </p:pic>
      <p:pic>
        <p:nvPicPr>
          <p:cNvPr id="161" name="屏幕快照 2015-11-23 下午4.45.14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9153" y="4472460"/>
            <a:ext cx="5208094" cy="1610940"/>
          </a:xfrm>
          <a:prstGeom prst="rect">
            <a:avLst/>
          </a:prstGeom>
          <a:ln w="12700">
            <a:miter lim="400000"/>
          </a:ln>
        </p:spPr>
      </p:pic>
      <p:sp>
        <p:nvSpPr>
          <p:cNvPr id="162" name="Shape 162"/>
          <p:cNvSpPr/>
          <p:nvPr/>
        </p:nvSpPr>
        <p:spPr>
          <a:xfrm flipH="1">
            <a:off x="2198116" y="2503244"/>
            <a:ext cx="1" cy="1978512"/>
          </a:xfrm>
          <a:prstGeom prst="line">
            <a:avLst/>
          </a:prstGeom>
          <a:ln w="25400">
            <a:solidFill>
              <a:srgbClr val="4F81BD"/>
            </a:solidFill>
            <a:tailEnd type="triangle"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45719" rIns="45719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</a:p>
        </p:txBody>
      </p:sp>
    </p:spTree>
  </p:cSld>
  <p:clrMapOvr>
    <a:masterClrMapping/>
  </p:clrMapOvr>
  <p:transition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/>
          <p:nvPr/>
        </p:nvSpPr>
        <p:spPr>
          <a:xfrm>
            <a:off x="179512" y="116632"/>
            <a:ext cx="3312368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b="1" sz="4000"/>
            </a:lvl1pPr>
          </a:lstStyle>
          <a:p>
            <a:pPr lvl="0">
              <a:defRPr b="0" sz="1800"/>
            </a:pPr>
            <a:r>
              <a:rPr b="1" sz="4000"/>
              <a:t>Experiments</a:t>
            </a:r>
          </a:p>
        </p:txBody>
      </p:sp>
      <p:sp>
        <p:nvSpPr>
          <p:cNvPr id="165" name="Shape 165"/>
          <p:cNvSpPr/>
          <p:nvPr/>
        </p:nvSpPr>
        <p:spPr>
          <a:xfrm>
            <a:off x="500034" y="1177908"/>
            <a:ext cx="6308757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2800"/>
            </a:lvl1pPr>
          </a:lstStyle>
          <a:p>
            <a:pPr lvl="0">
              <a:defRPr sz="1800"/>
            </a:pPr>
            <a:r>
              <a:rPr sz="2800"/>
              <a:t>2.Estimating the Correctness of fact</a:t>
            </a:r>
          </a:p>
        </p:txBody>
      </p:sp>
      <p:pic>
        <p:nvPicPr>
          <p:cNvPr id="166" name="屏幕快照 2015-11-23 下午4.45.15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4816" y="1734268"/>
            <a:ext cx="4576017" cy="4763066"/>
          </a:xfrm>
          <a:prstGeom prst="rect">
            <a:avLst/>
          </a:prstGeom>
          <a:ln w="12700">
            <a:miter lim="400000"/>
          </a:ln>
        </p:spPr>
      </p:pic>
      <p:sp>
        <p:nvSpPr>
          <p:cNvPr id="167" name="Shape 167"/>
          <p:cNvSpPr/>
          <p:nvPr/>
        </p:nvSpPr>
        <p:spPr>
          <a:xfrm>
            <a:off x="4519929" y="2631058"/>
            <a:ext cx="3695885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lvl="0"/>
            <a:r>
              <a:t>Abstract: (Einstein,derived,theory)</a:t>
            </a:r>
          </a:p>
        </p:txBody>
      </p:sp>
      <p:sp>
        <p:nvSpPr>
          <p:cNvPr id="168" name="Shape 168"/>
          <p:cNvSpPr/>
          <p:nvPr/>
        </p:nvSpPr>
        <p:spPr>
          <a:xfrm>
            <a:off x="4507229" y="3249929"/>
            <a:ext cx="4576017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/>
            <a:r>
              <a:t>Concrete: (Tesla,invented,coil transformer)</a:t>
            </a:r>
          </a:p>
        </p:txBody>
      </p:sp>
    </p:spTree>
  </p:cSld>
  <p:clrMapOvr>
    <a:masterClrMapping/>
  </p:clrMapOvr>
  <p:transition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/>
          <p:nvPr/>
        </p:nvSpPr>
        <p:spPr>
          <a:xfrm>
            <a:off x="179512" y="116632"/>
            <a:ext cx="3312368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b="1" sz="4000"/>
            </a:lvl1pPr>
          </a:lstStyle>
          <a:p>
            <a:pPr lvl="0">
              <a:defRPr b="0" sz="1800"/>
            </a:pPr>
            <a:r>
              <a:rPr b="1" sz="4000"/>
              <a:t>Experiments</a:t>
            </a:r>
          </a:p>
        </p:txBody>
      </p:sp>
      <p:sp>
        <p:nvSpPr>
          <p:cNvPr id="171" name="Shape 171"/>
          <p:cNvSpPr/>
          <p:nvPr/>
        </p:nvSpPr>
        <p:spPr>
          <a:xfrm>
            <a:off x="500034" y="1177908"/>
            <a:ext cx="7096157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2800"/>
            </a:lvl1pPr>
          </a:lstStyle>
          <a:p>
            <a:pPr lvl="0">
              <a:defRPr sz="1800"/>
            </a:pPr>
            <a:r>
              <a:rPr sz="2800"/>
              <a:t>3.Estimating the Number of Distinct facts</a:t>
            </a:r>
          </a:p>
        </p:txBody>
      </p:sp>
      <p:sp>
        <p:nvSpPr>
          <p:cNvPr id="172" name="Shape 172"/>
          <p:cNvSpPr/>
          <p:nvPr/>
        </p:nvSpPr>
        <p:spPr>
          <a:xfrm>
            <a:off x="500034" y="2048684"/>
            <a:ext cx="7324757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2800"/>
            </a:lvl1pPr>
          </a:lstStyle>
          <a:p>
            <a:pPr lvl="0">
              <a:defRPr sz="1800"/>
            </a:pPr>
            <a:r>
              <a:rPr sz="2800"/>
              <a:t>Merge same relations &amp; synonymous entities</a:t>
            </a:r>
          </a:p>
        </p:txBody>
      </p:sp>
      <p:pic>
        <p:nvPicPr>
          <p:cNvPr id="173" name="屏幕快照 2015-11-23 下午4.45.2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21878" y="4133406"/>
            <a:ext cx="5027423" cy="1271919"/>
          </a:xfrm>
          <a:prstGeom prst="rect">
            <a:avLst/>
          </a:prstGeom>
          <a:ln w="12700">
            <a:miter lim="400000"/>
          </a:ln>
        </p:spPr>
      </p:pic>
      <p:sp>
        <p:nvSpPr>
          <p:cNvPr id="174" name="Shape 174"/>
          <p:cNvSpPr/>
          <p:nvPr/>
        </p:nvSpPr>
        <p:spPr>
          <a:xfrm>
            <a:off x="544830" y="5424986"/>
            <a:ext cx="3773126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lvl="0"/>
            <a:r>
              <a:t>1/4 tuples reformulate other tuples</a:t>
            </a:r>
          </a:p>
        </p:txBody>
      </p:sp>
      <p:sp>
        <p:nvSpPr>
          <p:cNvPr id="175" name="Shape 175"/>
          <p:cNvSpPr/>
          <p:nvPr/>
        </p:nvSpPr>
        <p:spPr>
          <a:xfrm>
            <a:off x="506730" y="2627629"/>
            <a:ext cx="2015540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lvl="0"/>
            <a:r>
              <a:t>11.3 million tuples</a:t>
            </a:r>
          </a:p>
        </p:txBody>
      </p:sp>
      <p:sp>
        <p:nvSpPr>
          <p:cNvPr id="176" name="Shape 176"/>
          <p:cNvSpPr/>
          <p:nvPr/>
        </p:nvSpPr>
        <p:spPr>
          <a:xfrm>
            <a:off x="532130" y="3160895"/>
            <a:ext cx="4450778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/>
            <a:r>
              <a:t>1/3 tuples belongs to “synonymy clusters”</a:t>
            </a:r>
          </a:p>
        </p:txBody>
      </p:sp>
      <p:sp>
        <p:nvSpPr>
          <p:cNvPr id="177" name="Shape 177"/>
          <p:cNvSpPr/>
          <p:nvPr/>
        </p:nvSpPr>
        <p:spPr>
          <a:xfrm>
            <a:off x="532130" y="3647150"/>
            <a:ext cx="2389248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/>
            <a:r>
              <a:t>100 synonymy clusters</a:t>
            </a:r>
          </a:p>
        </p:txBody>
      </p:sp>
      <p:sp>
        <p:nvSpPr>
          <p:cNvPr id="178" name="Shape 178"/>
          <p:cNvSpPr/>
          <p:nvPr/>
        </p:nvSpPr>
        <p:spPr>
          <a:xfrm>
            <a:off x="5713729" y="3989958"/>
            <a:ext cx="3089280" cy="408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1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100">
                <a:solidFill>
                  <a:srgbClr val="FF2600"/>
                </a:solidFill>
              </a:rPr>
              <a:t>2/3 + ((1/3)*(3/4)) = 92%</a:t>
            </a:r>
          </a:p>
        </p:txBody>
      </p:sp>
    </p:spTree>
  </p:cSld>
  <p:clrMapOvr>
    <a:masterClrMapping/>
  </p:clrMapOvr>
  <p:transition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/>
          <p:nvPr/>
        </p:nvSpPr>
        <p:spPr>
          <a:xfrm>
            <a:off x="2884612" y="3084829"/>
            <a:ext cx="3059608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b="1" sz="4000"/>
            </a:lvl1pPr>
          </a:lstStyle>
          <a:p>
            <a:pPr lvl="0">
              <a:defRPr b="0" sz="1800"/>
            </a:pPr>
            <a:r>
              <a:rPr b="1" sz="4000"/>
              <a:t>Summary</a:t>
            </a:r>
          </a:p>
        </p:txBody>
      </p:sp>
    </p:spTree>
  </p:cSld>
  <p:clrMapOvr>
    <a:masterClrMapping/>
  </p:clrMapOvr>
  <p:transition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/>
          <p:nvPr/>
        </p:nvSpPr>
        <p:spPr>
          <a:xfrm>
            <a:off x="2903240" y="2976879"/>
            <a:ext cx="2808313" cy="904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4800">
                <a:latin typeface="Arial Unicode MS"/>
                <a:ea typeface="Arial Unicode MS"/>
                <a:cs typeface="Arial Unicode MS"/>
                <a:sym typeface="Arial Unicode MS"/>
              </a:defRPr>
            </a:lvl1pPr>
          </a:lstStyle>
          <a:p>
            <a:pPr lvl="0">
              <a:defRPr sz="1800"/>
            </a:pPr>
            <a:r>
              <a:rPr sz="4800"/>
              <a:t>Thanks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179512" y="116632"/>
            <a:ext cx="3312368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4000"/>
            </a:lvl1pPr>
          </a:lstStyle>
          <a:p>
            <a:pPr lvl="0">
              <a:defRPr b="0" sz="1800"/>
            </a:pPr>
            <a:r>
              <a:rPr b="1" sz="4000"/>
              <a:t>Review</a:t>
            </a:r>
          </a:p>
        </p:txBody>
      </p:sp>
      <p:sp>
        <p:nvSpPr>
          <p:cNvPr id="56" name="Shape 56"/>
          <p:cNvSpPr/>
          <p:nvPr/>
        </p:nvSpPr>
        <p:spPr>
          <a:xfrm>
            <a:off x="2970529" y="3040379"/>
            <a:ext cx="2626685" cy="777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4700"/>
            </a:lvl1pPr>
          </a:lstStyle>
          <a:p>
            <a:pPr lvl="0">
              <a:defRPr sz="1800"/>
            </a:pPr>
            <a:r>
              <a:rPr sz="4700"/>
              <a:t>KnowItAll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/>
        </p:nvSpPr>
        <p:spPr>
          <a:xfrm>
            <a:off x="179512" y="116632"/>
            <a:ext cx="3312368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4000"/>
            </a:lvl1pPr>
          </a:lstStyle>
          <a:p>
            <a:pPr lvl="0">
              <a:defRPr b="0" sz="1800"/>
            </a:pPr>
            <a:r>
              <a:rPr b="1" sz="4000"/>
              <a:t>KnowItAll</a:t>
            </a:r>
          </a:p>
        </p:txBody>
      </p:sp>
      <p:sp>
        <p:nvSpPr>
          <p:cNvPr id="59" name="Shape 59"/>
          <p:cNvSpPr/>
          <p:nvPr/>
        </p:nvSpPr>
        <p:spPr>
          <a:xfrm>
            <a:off x="1279499" y="1517533"/>
            <a:ext cx="6380220" cy="1234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/>
            <a:r>
              <a:rPr sz="2600"/>
              <a:t>&lt;proper noun&gt; is author of &lt;proper noun&gt;</a:t>
            </a:r>
            <a:endParaRPr sz="2600"/>
          </a:p>
          <a:p>
            <a:pPr lvl="0"/>
            <a:r>
              <a:rPr sz="2600"/>
              <a:t>&lt;proper noun&gt; is based in &lt;proper noun&gt;</a:t>
            </a:r>
            <a:endParaRPr sz="2600"/>
          </a:p>
          <a:p>
            <a:pPr lvl="0" algn="ctr"/>
            <a:r>
              <a:rPr sz="2600"/>
              <a:t>…</a:t>
            </a:r>
          </a:p>
        </p:txBody>
      </p:sp>
      <p:sp>
        <p:nvSpPr>
          <p:cNvPr id="60" name="Shape 60"/>
          <p:cNvSpPr/>
          <p:nvPr/>
        </p:nvSpPr>
        <p:spPr>
          <a:xfrm>
            <a:off x="707999" y="985266"/>
            <a:ext cx="7929620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i="1" sz="3200"/>
            </a:lvl1pPr>
          </a:lstStyle>
          <a:p>
            <a:pPr lvl="0">
              <a:defRPr i="0" sz="1800"/>
            </a:pPr>
            <a:r>
              <a:rPr i="1" sz="3200"/>
              <a:t>templates:</a:t>
            </a:r>
          </a:p>
        </p:txBody>
      </p:sp>
      <p:sp>
        <p:nvSpPr>
          <p:cNvPr id="61" name="Shape 61"/>
          <p:cNvSpPr/>
          <p:nvPr/>
        </p:nvSpPr>
        <p:spPr>
          <a:xfrm>
            <a:off x="1469999" y="5476939"/>
            <a:ext cx="5516620" cy="1031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/>
            <a:r>
              <a:rPr i="1" sz="3200"/>
              <a:t>Tuples:   T(A ,is author of, B)</a:t>
            </a:r>
            <a:endParaRPr i="1" sz="3200"/>
          </a:p>
          <a:p>
            <a:pPr lvl="0"/>
            <a:r>
              <a:rPr i="1" sz="3200"/>
              <a:t>Class M:  entity A</a:t>
            </a:r>
          </a:p>
        </p:txBody>
      </p:sp>
      <p:sp>
        <p:nvSpPr>
          <p:cNvPr id="62" name="Shape 62"/>
          <p:cNvSpPr/>
          <p:nvPr/>
        </p:nvSpPr>
        <p:spPr>
          <a:xfrm>
            <a:off x="3099536" y="3808568"/>
            <a:ext cx="1903528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300"/>
            </a:lvl1pPr>
          </a:lstStyle>
          <a:p>
            <a:pPr lvl="0">
              <a:defRPr sz="1800"/>
            </a:pPr>
            <a:r>
              <a:rPr sz="3300"/>
              <a:t>Web Page</a:t>
            </a:r>
          </a:p>
        </p:txBody>
      </p:sp>
      <p:sp>
        <p:nvSpPr>
          <p:cNvPr id="63" name="Shape 63"/>
          <p:cNvSpPr/>
          <p:nvPr/>
        </p:nvSpPr>
        <p:spPr>
          <a:xfrm>
            <a:off x="3962399" y="2936101"/>
            <a:ext cx="1" cy="688341"/>
          </a:xfrm>
          <a:prstGeom prst="line">
            <a:avLst/>
          </a:prstGeom>
          <a:ln w="25400">
            <a:solidFill>
              <a:srgbClr val="4F81BD"/>
            </a:solidFill>
            <a:tailEnd type="triangle"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45719" rIns="45719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</a:p>
        </p:txBody>
      </p:sp>
      <p:sp>
        <p:nvSpPr>
          <p:cNvPr id="64" name="Shape 64"/>
          <p:cNvSpPr/>
          <p:nvPr/>
        </p:nvSpPr>
        <p:spPr>
          <a:xfrm>
            <a:off x="3962400" y="4566735"/>
            <a:ext cx="0" cy="726077"/>
          </a:xfrm>
          <a:prstGeom prst="line">
            <a:avLst/>
          </a:prstGeom>
          <a:ln w="25400">
            <a:solidFill>
              <a:srgbClr val="4F81BD"/>
            </a:solidFill>
            <a:tailEnd type="triangle"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45719" rIns="45719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/>
        </p:nvSpPr>
        <p:spPr>
          <a:xfrm>
            <a:off x="179512" y="116632"/>
            <a:ext cx="3312368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4000"/>
            </a:lvl1pPr>
          </a:lstStyle>
          <a:p>
            <a:pPr lvl="0">
              <a:defRPr b="0" sz="1800"/>
            </a:pPr>
            <a:r>
              <a:rPr b="1" sz="4000"/>
              <a:t>KnowItAll</a:t>
            </a:r>
          </a:p>
        </p:txBody>
      </p:sp>
      <p:sp>
        <p:nvSpPr>
          <p:cNvPr id="67" name="Shape 67"/>
          <p:cNvSpPr/>
          <p:nvPr/>
        </p:nvSpPr>
        <p:spPr>
          <a:xfrm>
            <a:off x="445750" y="894420"/>
            <a:ext cx="1544791" cy="510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900"/>
            </a:lvl1pPr>
          </a:lstStyle>
          <a:p>
            <a:pPr lvl="0">
              <a:defRPr sz="1800"/>
            </a:pPr>
            <a:r>
              <a:rPr sz="2900"/>
              <a:t>Analysis:</a:t>
            </a:r>
          </a:p>
        </p:txBody>
      </p:sp>
      <p:sp>
        <p:nvSpPr>
          <p:cNvPr id="68" name="Shape 68"/>
          <p:cNvSpPr/>
          <p:nvPr/>
        </p:nvSpPr>
        <p:spPr>
          <a:xfrm>
            <a:off x="462217" y="1695981"/>
            <a:ext cx="7929619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1.Too much manual work</a:t>
            </a:r>
          </a:p>
        </p:txBody>
      </p:sp>
      <p:sp>
        <p:nvSpPr>
          <p:cNvPr id="69" name="Shape 69"/>
          <p:cNvSpPr/>
          <p:nvPr/>
        </p:nvSpPr>
        <p:spPr>
          <a:xfrm>
            <a:off x="462217" y="2965487"/>
            <a:ext cx="7929619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2.unanticipated relation?</a:t>
            </a:r>
          </a:p>
        </p:txBody>
      </p:sp>
      <p:sp>
        <p:nvSpPr>
          <p:cNvPr id="70" name="Shape 70"/>
          <p:cNvSpPr/>
          <p:nvPr/>
        </p:nvSpPr>
        <p:spPr>
          <a:xfrm>
            <a:off x="607190" y="5204742"/>
            <a:ext cx="7929620" cy="472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/>
            <a:r>
              <a:rPr i="1" sz="2600">
                <a:solidFill>
                  <a:srgbClr val="272727"/>
                </a:solidFill>
              </a:rPr>
              <a:t>D for Document, R for relation  </a:t>
            </a:r>
            <a:r>
              <a:rPr i="1" sz="2600">
                <a:solidFill>
                  <a:srgbClr val="FF2600"/>
                </a:solidFill>
              </a:rPr>
              <a:t>time:O(D*R)</a:t>
            </a:r>
          </a:p>
        </p:txBody>
      </p:sp>
      <p:sp>
        <p:nvSpPr>
          <p:cNvPr id="71" name="Shape 71"/>
          <p:cNvSpPr/>
          <p:nvPr/>
        </p:nvSpPr>
        <p:spPr>
          <a:xfrm>
            <a:off x="462217" y="4377084"/>
            <a:ext cx="8219567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3.Large search engine query and downloads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/>
        </p:nvSpPr>
        <p:spPr>
          <a:xfrm>
            <a:off x="179512" y="116632"/>
            <a:ext cx="3312368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4000"/>
            </a:lvl1pPr>
          </a:lstStyle>
          <a:p>
            <a:pPr lvl="0">
              <a:defRPr b="0" sz="1800"/>
            </a:pPr>
            <a:r>
              <a:rPr b="1" sz="4000"/>
              <a:t>Introduction</a:t>
            </a:r>
          </a:p>
        </p:txBody>
      </p:sp>
      <p:sp>
        <p:nvSpPr>
          <p:cNvPr id="74" name="Shape 74"/>
          <p:cNvSpPr/>
          <p:nvPr/>
        </p:nvSpPr>
        <p:spPr>
          <a:xfrm>
            <a:off x="2995629" y="2883191"/>
            <a:ext cx="3152742" cy="764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4600"/>
            </a:lvl1pPr>
          </a:lstStyle>
          <a:p>
            <a:pPr lvl="0">
              <a:defRPr sz="1800"/>
            </a:pPr>
            <a:r>
              <a:rPr sz="4600"/>
              <a:t>TextRunner 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/>
        </p:nvSpPr>
        <p:spPr>
          <a:xfrm>
            <a:off x="179512" y="116632"/>
            <a:ext cx="3312368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4000"/>
            </a:lvl1pPr>
          </a:lstStyle>
          <a:p>
            <a:pPr lvl="0">
              <a:defRPr b="0" sz="1800"/>
            </a:pPr>
            <a:r>
              <a:rPr b="1" sz="4000"/>
              <a:t>TextRunner</a:t>
            </a:r>
          </a:p>
        </p:txBody>
      </p:sp>
      <p:sp>
        <p:nvSpPr>
          <p:cNvPr id="77" name="Shape 77"/>
          <p:cNvSpPr/>
          <p:nvPr/>
        </p:nvSpPr>
        <p:spPr>
          <a:xfrm>
            <a:off x="472764" y="1428184"/>
            <a:ext cx="7929619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1.Self-Supervised Learner</a:t>
            </a:r>
          </a:p>
        </p:txBody>
      </p:sp>
      <p:sp>
        <p:nvSpPr>
          <p:cNvPr id="78" name="Shape 78"/>
          <p:cNvSpPr/>
          <p:nvPr/>
        </p:nvSpPr>
        <p:spPr>
          <a:xfrm>
            <a:off x="462217" y="3885569"/>
            <a:ext cx="7929619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3.Redundancy-Based Assessor</a:t>
            </a:r>
          </a:p>
        </p:txBody>
      </p:sp>
      <p:sp>
        <p:nvSpPr>
          <p:cNvPr id="79" name="Shape 79"/>
          <p:cNvSpPr/>
          <p:nvPr/>
        </p:nvSpPr>
        <p:spPr>
          <a:xfrm>
            <a:off x="472764" y="2656876"/>
            <a:ext cx="7929619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2.Single-Pass Extractor</a:t>
            </a: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/>
        </p:nvSpPr>
        <p:spPr>
          <a:xfrm>
            <a:off x="179512" y="116632"/>
            <a:ext cx="3312368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4000"/>
            </a:lvl1pPr>
          </a:lstStyle>
          <a:p>
            <a:pPr lvl="0">
              <a:defRPr b="0" sz="1800"/>
            </a:pPr>
            <a:r>
              <a:rPr b="1" sz="4000"/>
              <a:t>TextRunner</a:t>
            </a:r>
          </a:p>
        </p:txBody>
      </p:sp>
      <p:sp>
        <p:nvSpPr>
          <p:cNvPr id="84" name="Shape 84"/>
          <p:cNvSpPr/>
          <p:nvPr/>
        </p:nvSpPr>
        <p:spPr>
          <a:xfrm>
            <a:off x="293470" y="1248890"/>
            <a:ext cx="7929619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1.Self-Supervised Learner</a:t>
            </a:r>
          </a:p>
        </p:txBody>
      </p:sp>
      <p:sp>
        <p:nvSpPr>
          <p:cNvPr id="85" name="Shape 85"/>
          <p:cNvSpPr/>
          <p:nvPr/>
        </p:nvSpPr>
        <p:spPr>
          <a:xfrm>
            <a:off x="841899" y="2134814"/>
            <a:ext cx="7929619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Training data &amp; Build Classifier</a:t>
            </a:r>
          </a:p>
        </p:txBody>
      </p:sp>
      <p:sp>
        <p:nvSpPr>
          <p:cNvPr id="86" name="Shape 86"/>
          <p:cNvSpPr/>
          <p:nvPr/>
        </p:nvSpPr>
        <p:spPr>
          <a:xfrm>
            <a:off x="841899" y="3020738"/>
            <a:ext cx="7929619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Stanford Parser[Klein and Manning,2003]</a:t>
            </a:r>
          </a:p>
        </p:txBody>
      </p:sp>
      <p:sp>
        <p:nvSpPr>
          <p:cNvPr id="87" name="Shape 87"/>
          <p:cNvSpPr/>
          <p:nvPr/>
        </p:nvSpPr>
        <p:spPr>
          <a:xfrm>
            <a:off x="841899" y="3906662"/>
            <a:ext cx="7929619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Naive Bayes Classifier</a:t>
            </a:r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/>
        </p:nvSpPr>
        <p:spPr>
          <a:xfrm>
            <a:off x="746978" y="1196157"/>
            <a:ext cx="7929619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Stanford Parser</a:t>
            </a:r>
          </a:p>
        </p:txBody>
      </p:sp>
      <p:pic>
        <p:nvPicPr>
          <p:cNvPr id="90" name="屏幕快照 2015-11-23 下午2.00.56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70000" y="2279070"/>
            <a:ext cx="6175316" cy="3401841"/>
          </a:xfrm>
          <a:prstGeom prst="rect">
            <a:avLst/>
          </a:prstGeom>
          <a:ln w="12700">
            <a:miter lim="400000"/>
          </a:ln>
        </p:spPr>
      </p:pic>
      <p:sp>
        <p:nvSpPr>
          <p:cNvPr id="91" name="Shape 91"/>
          <p:cNvSpPr/>
          <p:nvPr/>
        </p:nvSpPr>
        <p:spPr>
          <a:xfrm>
            <a:off x="242670" y="334490"/>
            <a:ext cx="7929619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1.Self-Supervised Learner</a:t>
            </a:r>
          </a:p>
        </p:txBody>
      </p:sp>
    </p:spTree>
  </p:cSld>
  <p:clrMapOvr>
    <a:masterClrMapping/>
  </p:clrMapOvr>
  <p:transition spd="med" advClick="1"/>
</p:sld>
</file>

<file path=ppt/theme/theme1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