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706"/>
  </p:normalViewPr>
  <p:slideViewPr>
    <p:cSldViewPr snapToGrid="0" snapToObjects="1">
      <p:cViewPr varScale="1">
        <p:scale>
          <a:sx n="110" d="100"/>
          <a:sy n="110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0067-0ED2-904D-9B90-D729ADFE206F}" type="datetimeFigureOut">
              <a:rPr kumimoji="1" lang="zh-CN" altLang="en-US" smtClean="0"/>
              <a:t>16/3/20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F38-39B1-3F4B-825F-964CD898A2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251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kumimoji="1" lang="zh-CN" altLang="en-US" dirty="0" smtClean="0"/>
              <a:t>期刊影响因子</a:t>
            </a:r>
            <a:r>
              <a:rPr lang="hr-HR" altLang="zh-CN" dirty="0" smtClean="0"/>
              <a:t>3.049</a:t>
            </a:r>
            <a:r>
              <a:rPr lang="zh-CN" altLang="en-US" dirty="0" smtClean="0"/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检索期刊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F38-39B1-3F4B-825F-964CD898A2A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442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infrastructures like version con-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trol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issue tracking services for software development </a:t>
            </a:r>
            <a:endParaRPr kumimoji="1"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host huge amounts of comments and discussions around how software should be used, </a:t>
            </a:r>
            <a:endParaRPr lang="en-US" altLang="zh-CN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F38-39B1-3F4B-825F-964CD898A2A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029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kumimoji="1" lang="en-US" altLang="zh-CN" dirty="0" smtClean="0"/>
              <a:t>SO</a:t>
            </a:r>
            <a:r>
              <a:rPr kumimoji="1" lang="zh-CN" altLang="en-US" dirty="0" smtClean="0"/>
              <a:t> 带有安卓的标签的问题</a:t>
            </a:r>
            <a:endParaRPr kumimoji="1" lang="en-US" altLang="zh-CN" dirty="0" smtClean="0"/>
          </a:p>
          <a:p>
            <a:pPr marL="171450" indent="-171450">
              <a:buFont typeface="Arial" charset="0"/>
              <a:buChar char="•"/>
            </a:pPr>
            <a:r>
              <a:rPr kumimoji="1" lang="en-US" altLang="zh-CN" dirty="0" smtClean="0"/>
              <a:t>Thread</a:t>
            </a:r>
          </a:p>
          <a:p>
            <a:pPr marL="171450" indent="-171450">
              <a:buFont typeface="Arial" charset="0"/>
              <a:buChar char="•"/>
            </a:pPr>
            <a:r>
              <a:rPr kumimoji="1" lang="en-US" altLang="zh-CN" dirty="0" smtClean="0"/>
              <a:t>Post,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Answers,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Comments</a:t>
            </a:r>
          </a:p>
          <a:p>
            <a:pPr marL="171450" indent="-171450">
              <a:buFont typeface="Arial" charset="0"/>
              <a:buChar char="•"/>
            </a:pPr>
            <a:r>
              <a:rPr kumimoji="1" lang="en-US" altLang="zh-CN" dirty="0" smtClean="0"/>
              <a:t>Issue,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Answers</a:t>
            </a:r>
          </a:p>
          <a:p>
            <a:pPr marL="171450" indent="-171450">
              <a:buFont typeface="Arial" charset="0"/>
              <a:buChar char="•"/>
            </a:pPr>
            <a:r>
              <a:rPr kumimoji="1" lang="en-US" altLang="zh-CN" dirty="0" smtClean="0"/>
              <a:t>Links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external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internal</a:t>
            </a:r>
          </a:p>
          <a:p>
            <a:pPr marL="171450" indent="-171450">
              <a:buFont typeface="Arial" charset="0"/>
              <a:buChar char="•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F38-39B1-3F4B-825F-964CD898A2A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784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解释数字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F38-39B1-3F4B-825F-964CD898A2A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904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F38-39B1-3F4B-825F-964CD898A2A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959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F38-39B1-3F4B-825F-964CD898A2A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056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kumimoji="1" lang="zh-CN" altLang="en-US" dirty="0" smtClean="0"/>
              <a:t>不同类型的</a:t>
            </a:r>
            <a:r>
              <a:rPr kumimoji="1" lang="en-US" altLang="zh-CN" dirty="0" smtClean="0"/>
              <a:t>issue</a:t>
            </a:r>
            <a:r>
              <a:rPr kumimoji="1" lang="zh-CN" altLang="en-US" dirty="0" smtClean="0"/>
              <a:t>的</a:t>
            </a:r>
            <a:r>
              <a:rPr kumimoji="1" lang="en-US" altLang="zh-CN" dirty="0" smtClean="0"/>
              <a:t>Response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  <a:r>
              <a:rPr kumimoji="1" lang="zh-CN" altLang="en-US" dirty="0" smtClean="0"/>
              <a:t>可能不一样</a:t>
            </a:r>
            <a:endParaRPr kumimoji="1" lang="en-US" altLang="zh-CN" dirty="0" smtClean="0"/>
          </a:p>
          <a:p>
            <a:pPr marL="171450" indent="-171450">
              <a:buFont typeface="Arial" charset="0"/>
              <a:buChar char="•"/>
            </a:pPr>
            <a:endParaRPr kumimoji="1" lang="en-US" altLang="zh-CN" dirty="0" smtClean="0"/>
          </a:p>
          <a:p>
            <a:pPr marL="171450" indent="-171450">
              <a:buFont typeface="Arial" charset="0"/>
              <a:buChar char="•"/>
            </a:pPr>
            <a:r>
              <a:rPr kumimoji="1" lang="zh-CN" altLang="en-US" dirty="0" smtClean="0"/>
              <a:t>安卓类型的限制，却没有深入分析安卓相关问题的特性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F38-39B1-3F4B-825F-964CD898A2A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352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F38-39B1-3F4B-825F-964CD898A2A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14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0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5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0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0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3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2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1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8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51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ieeexplore.ieee.org/xpl/RecentIssue.jsp?punumber=462938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Linking Issue Tracker with Q&amp;A Sites for Knowledge Sharing across Communities </a:t>
            </a:r>
            <a:endParaRPr kumimoji="1"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err="1"/>
              <a:t>Huaimin</a:t>
            </a:r>
            <a:r>
              <a:rPr lang="en-US" altLang="zh-CN" sz="1200" dirty="0"/>
              <a:t> Wang, </a:t>
            </a:r>
            <a:r>
              <a:rPr lang="en-US" altLang="zh-CN" sz="1200" i="1" dirty="0"/>
              <a:t>Member, IEEE, </a:t>
            </a:r>
            <a:r>
              <a:rPr lang="en-US" altLang="zh-CN" sz="1200" dirty="0"/>
              <a:t>Tao Wang, </a:t>
            </a:r>
            <a:r>
              <a:rPr lang="en-US" altLang="zh-CN" sz="1200" i="1" dirty="0"/>
              <a:t>Student Member, IEEE, </a:t>
            </a:r>
            <a:r>
              <a:rPr lang="en-US" altLang="zh-CN" sz="1200" dirty="0"/>
              <a:t>Gang Yin, </a:t>
            </a:r>
            <a:r>
              <a:rPr lang="en-US" altLang="zh-CN" sz="1200" i="1" dirty="0"/>
              <a:t>Member, IEEE, </a:t>
            </a:r>
            <a:r>
              <a:rPr lang="en-US" altLang="zh-CN" sz="1200" dirty="0"/>
              <a:t>Cheng Yang </a:t>
            </a:r>
          </a:p>
          <a:p>
            <a:r>
              <a:rPr lang="en-US" altLang="zh-CN" sz="1200" dirty="0">
                <a:hlinkClick r:id="rId3"/>
              </a:rPr>
              <a:t>IEEE Transactions on Services </a:t>
            </a:r>
            <a:r>
              <a:rPr lang="en-US" altLang="zh-CN" sz="1200" dirty="0" smtClean="0">
                <a:hlinkClick r:id="rId3"/>
              </a:rPr>
              <a:t>Computing</a:t>
            </a:r>
            <a:r>
              <a:rPr lang="en-US" altLang="zh-CN" sz="1200" dirty="0" smtClean="0"/>
              <a:t>,2015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933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APPROACH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(Cont.)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628" y="1868883"/>
            <a:ext cx="7543801" cy="4023360"/>
          </a:xfrm>
        </p:spPr>
        <p:txBody>
          <a:bodyPr/>
          <a:lstStyle/>
          <a:p>
            <a:r>
              <a:rPr lang="en-US" altLang="zh-CN" b="1" dirty="0"/>
              <a:t>Temporal-Locality Based Recommendation </a:t>
            </a:r>
            <a:endParaRPr lang="en-US" altLang="zh-CN" b="1" dirty="0" smtClean="0"/>
          </a:p>
          <a:p>
            <a:r>
              <a:rPr lang="en-US" altLang="zh-CN" i="1" dirty="0"/>
              <a:t>Reporting-Time Locality </a:t>
            </a:r>
            <a:endParaRPr lang="en-US" altLang="zh-CN" dirty="0"/>
          </a:p>
          <a:p>
            <a:r>
              <a:rPr lang="en-US" altLang="zh-CN" i="1" dirty="0"/>
              <a:t>Responding-Time Locality </a:t>
            </a:r>
            <a:endParaRPr lang="en-US" altLang="zh-CN" dirty="0"/>
          </a:p>
          <a:p>
            <a:r>
              <a:rPr lang="en-US" altLang="zh-CN" i="1" dirty="0"/>
              <a:t>Temporal Locality based Approach 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28" y="2246489"/>
            <a:ext cx="4903270" cy="40790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8" y="3626743"/>
            <a:ext cx="3812089" cy="507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11" y="3171098"/>
            <a:ext cx="6742251" cy="22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Research Questions </a:t>
            </a:r>
            <a:endParaRPr lang="en-US" altLang="zh-CN" b="1" dirty="0" smtClean="0"/>
          </a:p>
          <a:p>
            <a:pPr lvl="1"/>
            <a:r>
              <a:rPr lang="en-US" altLang="zh-CN" b="1" dirty="0"/>
              <a:t>RQ1: </a:t>
            </a:r>
            <a:r>
              <a:rPr lang="en-US" altLang="zh-CN" dirty="0"/>
              <a:t>Which Information Retrieval approach is most effective for linking issues and posts? </a:t>
            </a:r>
          </a:p>
          <a:p>
            <a:pPr lvl="1"/>
            <a:r>
              <a:rPr lang="en-US" altLang="zh-CN" b="1" dirty="0" smtClean="0"/>
              <a:t>RQ2: </a:t>
            </a:r>
            <a:r>
              <a:rPr lang="en-US" altLang="zh-CN" dirty="0" smtClean="0"/>
              <a:t>What granularity of thread </a:t>
            </a:r>
            <a:r>
              <a:rPr lang="en-US" altLang="zh-CN" dirty="0"/>
              <a:t>information is most effective for linking issues and posts? </a:t>
            </a:r>
          </a:p>
          <a:p>
            <a:pPr lvl="1"/>
            <a:r>
              <a:rPr lang="en-US" altLang="zh-CN" b="1" dirty="0"/>
              <a:t>RQ3: </a:t>
            </a:r>
            <a:r>
              <a:rPr lang="en-US" altLang="zh-CN" dirty="0"/>
              <a:t>Whether or not temporal locality could </a:t>
            </a:r>
            <a:r>
              <a:rPr lang="en-US" altLang="zh-CN" dirty="0" smtClean="0"/>
              <a:t>improve </a:t>
            </a:r>
            <a:r>
              <a:rPr lang="en-US" altLang="zh-CN" dirty="0"/>
              <a:t>the linking accuracy? </a:t>
            </a:r>
          </a:p>
          <a:p>
            <a:pPr lvl="1"/>
            <a:r>
              <a:rPr lang="en-US" altLang="zh-CN" b="1" dirty="0"/>
              <a:t>RQ4: </a:t>
            </a:r>
            <a:r>
              <a:rPr lang="en-US" altLang="zh-CN" dirty="0"/>
              <a:t>Can citation-graph based clustering improve the linking accuracy? </a:t>
            </a:r>
            <a:endParaRPr lang="en-US" altLang="zh-CN" dirty="0" smtClean="0"/>
          </a:p>
          <a:p>
            <a:r>
              <a:rPr lang="en-US" altLang="zh-CN" b="1" dirty="0"/>
              <a:t>Evaluation Metrics 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52" y="4549333"/>
            <a:ext cx="2806700" cy="838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15" y="4587433"/>
            <a:ext cx="3149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 AND </a:t>
            </a:r>
            <a:r>
              <a:rPr kumimoji="1" lang="en-US" altLang="zh-CN" dirty="0" smtClean="0"/>
              <a:t>DISCUSSION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RQ1: Different Information </a:t>
            </a:r>
            <a:r>
              <a:rPr lang="en-US" altLang="zh-CN" b="1" dirty="0" err="1"/>
              <a:t>Retrival</a:t>
            </a:r>
            <a:r>
              <a:rPr lang="en-US" altLang="zh-CN" b="1" dirty="0"/>
              <a:t> Approaches </a:t>
            </a:r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31" y="2249769"/>
            <a:ext cx="5865149" cy="404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/>
              <a:t>RESULTS AND </a:t>
            </a:r>
            <a:r>
              <a:rPr kumimoji="1" lang="en-US" altLang="zh-CN" sz="4400" dirty="0" smtClean="0"/>
              <a:t>DISCUSSION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(Cont.)</a:t>
            </a:r>
            <a:endParaRPr kumimoji="1"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RQ2: Different Granularities of Thread Information 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000"/>
            <a:ext cx="9144000" cy="36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/>
              <a:t>RESULTS AND </a:t>
            </a:r>
            <a:r>
              <a:rPr kumimoji="1" lang="en-US" altLang="zh-CN" sz="4400" dirty="0" smtClean="0"/>
              <a:t>DISCUSSION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(Cont.)</a:t>
            </a:r>
            <a:endParaRPr kumimoji="1"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RQ3: Temporal-Locality based Approach 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20" y="2338086"/>
            <a:ext cx="4895393" cy="39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/>
              <a:t>RESULTS AND </a:t>
            </a:r>
            <a:r>
              <a:rPr kumimoji="1" lang="en-US" altLang="zh-CN" sz="4400" dirty="0" smtClean="0"/>
              <a:t>DISCUSSION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(Cont.)</a:t>
            </a:r>
            <a:endParaRPr kumimoji="1"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RQ4:</a:t>
            </a:r>
            <a:r>
              <a:rPr lang="zh-CN" altLang="en-US" b="1" dirty="0" smtClean="0"/>
              <a:t> </a:t>
            </a:r>
            <a:r>
              <a:rPr lang="en-US" altLang="zh-CN" b="1" dirty="0"/>
              <a:t>Citation-Graph based Approach 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9" y="2801225"/>
            <a:ext cx="7708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/>
              <a:t>RESULTS AND </a:t>
            </a:r>
            <a:r>
              <a:rPr kumimoji="1" lang="en-US" altLang="zh-CN" sz="4400" dirty="0" smtClean="0"/>
              <a:t>DISCUSSION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(Cont.)</a:t>
            </a:r>
            <a:endParaRPr kumimoji="1"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RQ4:</a:t>
            </a:r>
            <a:r>
              <a:rPr lang="zh-CN" altLang="en-US" b="1" dirty="0" smtClean="0"/>
              <a:t> </a:t>
            </a:r>
            <a:r>
              <a:rPr lang="en-US" altLang="zh-CN" b="1" dirty="0"/>
              <a:t>Citation-Graph based Approach 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76" y="2555476"/>
            <a:ext cx="4483100" cy="3683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721"/>
            <a:ext cx="42799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mutual benefits of knowledge sharing between Android Issue Tracker and </a:t>
            </a:r>
            <a:r>
              <a:rPr lang="en-US" altLang="zh-CN" dirty="0" smtClean="0"/>
              <a:t>StackOverflow</a:t>
            </a:r>
          </a:p>
          <a:p>
            <a:pPr lvl="1"/>
            <a:r>
              <a:rPr lang="en-US" altLang="zh-CN" dirty="0" smtClean="0"/>
              <a:t>explored </a:t>
            </a:r>
            <a:r>
              <a:rPr lang="en-US" altLang="zh-CN" dirty="0"/>
              <a:t>from different </a:t>
            </a:r>
            <a:r>
              <a:rPr lang="en-US" altLang="zh-CN" dirty="0" smtClean="0"/>
              <a:t>perspectives</a:t>
            </a:r>
          </a:p>
          <a:p>
            <a:pPr lvl="1"/>
            <a:r>
              <a:rPr lang="en-US" altLang="zh-CN" dirty="0" smtClean="0"/>
              <a:t>attention has been rarely paid before. </a:t>
            </a:r>
          </a:p>
          <a:p>
            <a:r>
              <a:rPr lang="en-US" altLang="zh-CN" dirty="0" smtClean="0"/>
              <a:t>A </a:t>
            </a:r>
            <a:r>
              <a:rPr lang="en-US" altLang="zh-CN" dirty="0"/>
              <a:t>novel approach combining internal citations, </a:t>
            </a:r>
            <a:r>
              <a:rPr lang="en-US" altLang="zh-CN" dirty="0" smtClean="0"/>
              <a:t>semantic </a:t>
            </a:r>
            <a:r>
              <a:rPr lang="en-US" altLang="zh-CN" dirty="0"/>
              <a:t>similarity with temporal-locality is proposed, and a uniform </a:t>
            </a:r>
            <a:r>
              <a:rPr lang="en-US" altLang="zh-CN" dirty="0" smtClean="0"/>
              <a:t>similarity</a:t>
            </a:r>
            <a:endParaRPr lang="en-US" altLang="zh-CN" dirty="0"/>
          </a:p>
          <a:p>
            <a:r>
              <a:rPr lang="en-US" altLang="zh-CN" dirty="0"/>
              <a:t>Three typical IR approaches are investigated and different granularities of text information for issues and posts are explored </a:t>
            </a:r>
            <a:endParaRPr lang="en-US" altLang="zh-CN" dirty="0" smtClean="0"/>
          </a:p>
          <a:p>
            <a:r>
              <a:rPr lang="en-US" altLang="zh-CN" dirty="0" smtClean="0"/>
              <a:t>Comprehensive </a:t>
            </a:r>
            <a:r>
              <a:rPr lang="en-US" altLang="zh-CN" dirty="0"/>
              <a:t>experiments are conducted and </a:t>
            </a:r>
            <a:r>
              <a:rPr lang="en-US" altLang="zh-CN" dirty="0" smtClean="0"/>
              <a:t>different </a:t>
            </a:r>
            <a:r>
              <a:rPr lang="en-US" altLang="zh-CN" dirty="0"/>
              <a:t>approaches are compared which demonstrate the validation of our method.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5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Pros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Experimental Analysis</a:t>
            </a:r>
          </a:p>
          <a:p>
            <a:pPr lvl="1"/>
            <a:r>
              <a:rPr kumimoji="1" lang="en-US" altLang="zh-CN" dirty="0"/>
              <a:t>Brand new </a:t>
            </a:r>
            <a:r>
              <a:rPr kumimoji="1" lang="en-US" altLang="zh-CN" dirty="0" smtClean="0"/>
              <a:t>features</a:t>
            </a:r>
          </a:p>
          <a:p>
            <a:r>
              <a:rPr kumimoji="1" lang="en-US" altLang="zh-CN" dirty="0" smtClean="0"/>
              <a:t>Cons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Ignore feature </a:t>
            </a:r>
            <a:r>
              <a:rPr kumimoji="1" lang="en-US" altLang="zh-CN" dirty="0" smtClean="0"/>
              <a:t>interaction</a:t>
            </a:r>
          </a:p>
          <a:p>
            <a:pPr lvl="1"/>
            <a:r>
              <a:rPr kumimoji="1" lang="en-US" altLang="zh-CN" dirty="0"/>
              <a:t>Not in-depth </a:t>
            </a:r>
            <a:r>
              <a:rPr kumimoji="1" lang="en-US" altLang="zh-CN" dirty="0" smtClean="0"/>
              <a:t>semantic</a:t>
            </a:r>
          </a:p>
          <a:p>
            <a:pPr lvl="1"/>
            <a:r>
              <a:rPr kumimoji="1" lang="en-US" altLang="zh-CN" dirty="0" smtClean="0"/>
              <a:t>Android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Threads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Limited</a:t>
            </a:r>
          </a:p>
        </p:txBody>
      </p:sp>
    </p:spTree>
    <p:extLst>
      <p:ext uri="{BB962C8B-B14F-4D97-AF65-F5344CB8AC3E}">
        <p14:creationId xmlns:p14="http://schemas.microsoft.com/office/powerpoint/2010/main" val="21462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Thanks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Q&amp;A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</a:pPr>
            <a:r>
              <a:rPr kumimoji="1" lang="en-US" altLang="zh-CN" dirty="0" smtClean="0"/>
              <a:t>INTRODUCTION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</a:pPr>
            <a:r>
              <a:rPr kumimoji="1" lang="en-US" altLang="zh-CN" dirty="0"/>
              <a:t>BENEFITS OF KNOWLEDGE SHARING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ANDROID </a:t>
            </a:r>
            <a:r>
              <a:rPr kumimoji="1" lang="en-US" altLang="zh-CN" dirty="0"/>
              <a:t>ISSUE TRACKER AND STACK </a:t>
            </a:r>
            <a:r>
              <a:rPr kumimoji="1" lang="en-US" altLang="zh-CN" dirty="0" smtClean="0"/>
              <a:t>OVERFLOW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</a:pPr>
            <a:r>
              <a:rPr kumimoji="1" lang="en-US" altLang="zh-CN" dirty="0" smtClean="0"/>
              <a:t>APPROACH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</a:pPr>
            <a:r>
              <a:rPr kumimoji="1" lang="en-US" altLang="zh-CN" dirty="0" smtClean="0"/>
              <a:t>EXPERIMENT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</a:pPr>
            <a:r>
              <a:rPr kumimoji="1" lang="en-US" altLang="zh-CN" dirty="0"/>
              <a:t>RESULTS AND </a:t>
            </a:r>
            <a:r>
              <a:rPr kumimoji="1" lang="en-US" altLang="zh-CN" dirty="0" smtClean="0"/>
              <a:t>DISCUSSION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</a:pPr>
            <a:r>
              <a:rPr lang="en-US" altLang="zh-CN" dirty="0" smtClean="0"/>
              <a:t>CONCLUSION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18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here </a:t>
            </a:r>
            <a:r>
              <a:rPr lang="en-US" altLang="zh-CN" dirty="0"/>
              <a:t>are two types of communities which involved in software development with unprecedented level </a:t>
            </a:r>
            <a:endParaRPr lang="en-US" altLang="zh-CN" dirty="0" smtClean="0"/>
          </a:p>
          <a:p>
            <a:pPr lvl="1"/>
            <a:r>
              <a:rPr lang="en-US" altLang="zh-CN" dirty="0"/>
              <a:t>collaborative development community such as SourceForge and </a:t>
            </a:r>
            <a:r>
              <a:rPr lang="en-US" altLang="zh-CN" b="1" dirty="0"/>
              <a:t>Github</a:t>
            </a:r>
            <a:r>
              <a:rPr lang="en-US" altLang="zh-CN" dirty="0"/>
              <a:t>, </a:t>
            </a:r>
            <a:endParaRPr lang="en-US" altLang="zh-CN" dirty="0"/>
          </a:p>
          <a:p>
            <a:pPr lvl="1"/>
            <a:r>
              <a:rPr lang="en-US" altLang="zh-CN" dirty="0"/>
              <a:t>knowledge sharing community like </a:t>
            </a:r>
            <a:r>
              <a:rPr lang="en-US" altLang="zh-CN" b="1" dirty="0" smtClean="0"/>
              <a:t>StackOverflow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 err="1"/>
              <a:t>OsChina</a:t>
            </a:r>
            <a:r>
              <a:rPr lang="en-US" altLang="zh-CN" dirty="0"/>
              <a:t> </a:t>
            </a:r>
            <a:endParaRPr lang="en-US" altLang="zh-CN" dirty="0"/>
          </a:p>
          <a:p>
            <a:r>
              <a:rPr lang="en-US" altLang="zh-CN" dirty="0"/>
              <a:t>These two communities are </a:t>
            </a:r>
            <a:r>
              <a:rPr lang="en-US" altLang="zh-CN" dirty="0" smtClean="0">
                <a:solidFill>
                  <a:srgbClr val="FF0000"/>
                </a:solidFill>
              </a:rPr>
              <a:t>interconnected</a:t>
            </a:r>
          </a:p>
          <a:p>
            <a:pPr lvl="1"/>
            <a:r>
              <a:rPr lang="en-US" altLang="zh-CN" dirty="0"/>
              <a:t>they overlap each other as having shared participants and issues in them </a:t>
            </a:r>
            <a:endParaRPr lang="en-US" altLang="zh-CN" dirty="0"/>
          </a:p>
          <a:p>
            <a:pPr lvl="1"/>
            <a:r>
              <a:rPr lang="en-US" altLang="zh-CN" dirty="0"/>
              <a:t>they are mutually </a:t>
            </a:r>
            <a:r>
              <a:rPr lang="en-US" altLang="zh-CN" dirty="0" smtClean="0"/>
              <a:t>complementary </a:t>
            </a:r>
          </a:p>
          <a:p>
            <a:r>
              <a:rPr lang="en-US" altLang="zh-CN" dirty="0" smtClean="0"/>
              <a:t>It’s </a:t>
            </a:r>
            <a:r>
              <a:rPr lang="en-US" altLang="zh-CN" dirty="0"/>
              <a:t>crucial to reveal the associations between them and link them to bridge the communities for knowledge sharing.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different </a:t>
            </a:r>
            <a:r>
              <a:rPr lang="en-US" altLang="zh-CN" dirty="0"/>
              <a:t>mechanisms and </a:t>
            </a:r>
            <a:r>
              <a:rPr lang="en-US" altLang="zh-CN" dirty="0" smtClean="0"/>
              <a:t>emphasizes</a:t>
            </a:r>
            <a:endParaRPr lang="en-US" altLang="zh-CN" dirty="0"/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knowledge is expressed in informal free </a:t>
            </a:r>
            <a:r>
              <a:rPr lang="en-US" altLang="zh-CN" dirty="0" smtClean="0"/>
              <a:t>texts 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822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200" dirty="0"/>
              <a:t>BENEFITS OF KNOWLEDGE SHARING BETWEEN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ANDROID ISSUE TRACKER AND STACK </a:t>
            </a:r>
            <a:r>
              <a:rPr kumimoji="1" lang="en-US" altLang="zh-CN" sz="3200" dirty="0" smtClean="0"/>
              <a:t>OVERFLOW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Data </a:t>
            </a:r>
            <a:r>
              <a:rPr lang="en-US" altLang="zh-CN" b="1" dirty="0"/>
              <a:t>from </a:t>
            </a:r>
            <a:r>
              <a:rPr lang="en-US" altLang="zh-CN" b="1" dirty="0" smtClean="0"/>
              <a:t>Android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Issue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Tracker </a:t>
            </a:r>
            <a:r>
              <a:rPr lang="en-US" altLang="zh-CN" b="1" dirty="0"/>
              <a:t>and Stack Overflow </a:t>
            </a:r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5" y="2629222"/>
            <a:ext cx="6555290" cy="24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200" dirty="0"/>
              <a:t>BENEFITS OF KNOWLEDGE SHARING BETWEEN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ANDROID ISSUE TRACKER AND STACK </a:t>
            </a:r>
            <a:r>
              <a:rPr kumimoji="1" lang="en-US" altLang="zh-CN" sz="3200" dirty="0" smtClean="0"/>
              <a:t>OVERFLOW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(Cont.)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Benefits of Knowledge Sharing for Android Issue Tracker 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22" y="2729695"/>
            <a:ext cx="6742251" cy="22474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97" y="2167467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200" dirty="0"/>
              <a:t>BENEFITS OF KNOWLEDGE SHARING BETWEEN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ANDROID ISSUE TRACKER AND STACK </a:t>
            </a:r>
            <a:r>
              <a:rPr kumimoji="1" lang="en-US" altLang="zh-CN" sz="3200" dirty="0" smtClean="0"/>
              <a:t>OVERFLOW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(Cont.)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Benefits of Knowledge Sharing for </a:t>
            </a:r>
            <a:r>
              <a:rPr lang="en-US" altLang="zh-CN" b="1" dirty="0" smtClean="0"/>
              <a:t>StackOverflow 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29" y="2517473"/>
            <a:ext cx="6616860" cy="33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APPROACH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Overview of Our Approach </a:t>
            </a:r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" y="2508258"/>
            <a:ext cx="9144000" cy="32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APPROACH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(Cont.)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Citation-Graph based Clustering 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9"/>
          <a:stretch/>
        </p:blipFill>
        <p:spPr>
          <a:xfrm>
            <a:off x="1928341" y="2789730"/>
            <a:ext cx="4773401" cy="723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5"/>
          <a:stretch/>
        </p:blipFill>
        <p:spPr>
          <a:xfrm>
            <a:off x="2188771" y="3622003"/>
            <a:ext cx="4478246" cy="990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2234145"/>
            <a:ext cx="7163573" cy="40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APPROACH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(Cont.)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Semantic-Similarity Based Recommendation </a:t>
            </a:r>
            <a:endParaRPr lang="en-US" altLang="zh-CN" dirty="0" smtClean="0"/>
          </a:p>
          <a:p>
            <a:endParaRPr lang="en-US" altLang="zh-CN" b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8" y="3514514"/>
            <a:ext cx="4241800" cy="685800"/>
          </a:xfrm>
          <a:prstGeom prst="rect">
            <a:avLst/>
          </a:prstGeom>
        </p:spPr>
      </p:pic>
      <p:sp>
        <p:nvSpPr>
          <p:cNvPr id="8" name="左大括号 7"/>
          <p:cNvSpPr/>
          <p:nvPr/>
        </p:nvSpPr>
        <p:spPr>
          <a:xfrm>
            <a:off x="4462873" y="2770765"/>
            <a:ext cx="590309" cy="2173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838215" y="2893669"/>
            <a:ext cx="3865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altLang="zh-CN" b="1" dirty="0"/>
              <a:t>Vector Space </a:t>
            </a:r>
            <a:r>
              <a:rPr lang="en-US" altLang="zh-CN" b="1" dirty="0" smtClean="0"/>
              <a:t>Model(TFIDF)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altLang="zh-CN" b="1" dirty="0"/>
              <a:t>Latent Semantic Indexing Model </a:t>
            </a:r>
            <a:endParaRPr lang="en-US" altLang="zh-CN" b="1" dirty="0"/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altLang="zh-CN" b="1" dirty="0"/>
              <a:t>Latent </a:t>
            </a:r>
            <a:r>
              <a:rPr lang="en-US" altLang="zh-CN" b="1" dirty="0" err="1"/>
              <a:t>Dirichlet</a:t>
            </a:r>
            <a:r>
              <a:rPr lang="en-US" altLang="zh-CN" b="1" dirty="0"/>
              <a:t> Allocation Model </a:t>
            </a:r>
            <a:endParaRPr lang="en-US" altLang="zh-CN" b="1" dirty="0"/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40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怀旧">
  <a:themeElements>
    <a:clrScheme name="怀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怀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怀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</TotalTime>
  <Words>553</Words>
  <Application>Microsoft Macintosh PowerPoint</Application>
  <PresentationFormat>全屏显示(4:3)</PresentationFormat>
  <Paragraphs>94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DengXian</vt:lpstr>
      <vt:lpstr>Wingdings</vt:lpstr>
      <vt:lpstr>宋体</vt:lpstr>
      <vt:lpstr>Arial</vt:lpstr>
      <vt:lpstr>怀旧</vt:lpstr>
      <vt:lpstr>Linking Issue Tracker with Q&amp;A Sites for Knowledge Sharing across Communities </vt:lpstr>
      <vt:lpstr>Contents</vt:lpstr>
      <vt:lpstr>INTRODUCTION</vt:lpstr>
      <vt:lpstr>BENEFITS OF KNOWLEDGE SHARING BETWEEN ANDROID ISSUE TRACKER AND STACK OVERFLOW</vt:lpstr>
      <vt:lpstr>BENEFITS OF KNOWLEDGE SHARING BETWEEN ANDROID ISSUE TRACKER AND STACK OVERFLOW (Cont.)</vt:lpstr>
      <vt:lpstr>BENEFITS OF KNOWLEDGE SHARING BETWEEN ANDROID ISSUE TRACKER AND STACK OVERFLOW (Cont.)</vt:lpstr>
      <vt:lpstr>APPROACH</vt:lpstr>
      <vt:lpstr>APPROACH (Cont.)</vt:lpstr>
      <vt:lpstr>APPROACH (Cont.)</vt:lpstr>
      <vt:lpstr>APPROACH (Cont.)</vt:lpstr>
      <vt:lpstr>EXPERIMENT</vt:lpstr>
      <vt:lpstr>RESULTS AND DISCUSSION</vt:lpstr>
      <vt:lpstr>RESULTS AND DISCUSSION (Cont.)</vt:lpstr>
      <vt:lpstr>RESULTS AND DISCUSSION (Cont.)</vt:lpstr>
      <vt:lpstr>RESULTS AND DISCUSSION (Cont.)</vt:lpstr>
      <vt:lpstr>RESULTS AND DISCUSSION (Cont.)</vt:lpstr>
      <vt:lpstr>CONCLUSION</vt:lpstr>
      <vt:lpstr>Pros and Cons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Issue Tracker with Q&amp;A Sites for Knowledge Sharing across Communities </dc:title>
  <dc:creator>administrator</dc:creator>
  <cp:lastModifiedBy>administrator</cp:lastModifiedBy>
  <cp:revision>39</cp:revision>
  <dcterms:created xsi:type="dcterms:W3CDTF">2016-03-20T09:37:52Z</dcterms:created>
  <dcterms:modified xsi:type="dcterms:W3CDTF">2016-03-20T11:18:43Z</dcterms:modified>
</cp:coreProperties>
</file>