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21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59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87706"/>
  </p:normalViewPr>
  <p:slideViewPr>
    <p:cSldViewPr snapToGrid="0" snapToObjects="1">
      <p:cViewPr varScale="1">
        <p:scale>
          <a:sx n="110" d="100"/>
          <a:sy n="110" d="100"/>
        </p:scale>
        <p:origin x="4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AF0067-0ED2-904D-9B90-D729ADFE206F}" type="datetimeFigureOut">
              <a:rPr kumimoji="1" lang="zh-CN" altLang="en-US" smtClean="0"/>
              <a:t>16/3/20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B9EF38-39B1-3F4B-825F-964CD898A2A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72518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kumimoji="1" lang="zh-CN" altLang="en-US" dirty="0" smtClean="0"/>
              <a:t>期刊影响因子</a:t>
            </a:r>
            <a:r>
              <a:rPr lang="hr-HR" altLang="zh-CN" dirty="0" smtClean="0"/>
              <a:t>3.049</a:t>
            </a:r>
            <a:r>
              <a:rPr lang="zh-CN" altLang="en-US" dirty="0" smtClean="0"/>
              <a:t> </a:t>
            </a:r>
            <a:r>
              <a:rPr lang="en-US" altLang="zh-CN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</a:t>
            </a:r>
            <a:r>
              <a:rPr lang="zh-CN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检索期刊</a:t>
            </a:r>
            <a:endParaRPr lang="en-US" altLang="zh-CN" sz="1200" b="1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charset="0"/>
              <a:buChar char="•"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9EF38-39B1-3F4B-825F-964CD898A2A3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74422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 infrastructures like version con- </a:t>
            </a:r>
            <a:r>
              <a:rPr lang="en-US" altLang="zh-CN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trol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issue tracking services for software development </a:t>
            </a:r>
            <a:endParaRPr kumimoji="1" lang="en-US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host huge amounts of comments and discussions around how software should be used, </a:t>
            </a:r>
            <a:endParaRPr lang="en-US" altLang="zh-CN" dirty="0" smtClean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altLang="zh-CN" dirty="0" smtClean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9EF38-39B1-3F4B-825F-964CD898A2A3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30296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kumimoji="1" lang="en-US" altLang="zh-CN" dirty="0" smtClean="0"/>
              <a:t>SO</a:t>
            </a:r>
            <a:r>
              <a:rPr kumimoji="1" lang="zh-CN" altLang="en-US" dirty="0" smtClean="0"/>
              <a:t> 带有安卓的标签的问题</a:t>
            </a:r>
            <a:endParaRPr kumimoji="1" lang="en-US" altLang="zh-CN" dirty="0" smtClean="0"/>
          </a:p>
          <a:p>
            <a:pPr marL="171450" indent="-171450">
              <a:buFont typeface="Arial" charset="0"/>
              <a:buChar char="•"/>
            </a:pPr>
            <a:r>
              <a:rPr kumimoji="1" lang="en-US" altLang="zh-CN" dirty="0" smtClean="0"/>
              <a:t>Thread</a:t>
            </a:r>
          </a:p>
          <a:p>
            <a:pPr marL="171450" indent="-171450">
              <a:buFont typeface="Arial" charset="0"/>
              <a:buChar char="•"/>
            </a:pPr>
            <a:r>
              <a:rPr kumimoji="1" lang="en-US" altLang="zh-CN" dirty="0" smtClean="0"/>
              <a:t>Post,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Answers,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Comments</a:t>
            </a:r>
          </a:p>
          <a:p>
            <a:pPr marL="171450" indent="-171450">
              <a:buFont typeface="Arial" charset="0"/>
              <a:buChar char="•"/>
            </a:pPr>
            <a:r>
              <a:rPr kumimoji="1" lang="en-US" altLang="zh-CN" dirty="0" smtClean="0"/>
              <a:t>Issue,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Answers</a:t>
            </a:r>
          </a:p>
          <a:p>
            <a:pPr marL="171450" indent="-171450">
              <a:buFont typeface="Arial" charset="0"/>
              <a:buChar char="•"/>
            </a:pPr>
            <a:r>
              <a:rPr kumimoji="1" lang="en-US" altLang="zh-CN" dirty="0" smtClean="0"/>
              <a:t>Links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both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external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internal</a:t>
            </a:r>
          </a:p>
          <a:p>
            <a:pPr marL="171450" indent="-171450">
              <a:buFont typeface="Arial" charset="0"/>
              <a:buChar char="•"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9EF38-39B1-3F4B-825F-964CD898A2A3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37841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解释数字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9EF38-39B1-3F4B-825F-964CD898A2A3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290495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9EF38-39B1-3F4B-825F-964CD898A2A3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995982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9EF38-39B1-3F4B-825F-964CD898A2A3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10564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kumimoji="1" lang="zh-CN" altLang="en-US" dirty="0" smtClean="0"/>
              <a:t>不同类型的</a:t>
            </a:r>
            <a:r>
              <a:rPr kumimoji="1" lang="en-US" altLang="zh-CN" dirty="0" smtClean="0"/>
              <a:t>issue</a:t>
            </a:r>
            <a:r>
              <a:rPr kumimoji="1" lang="zh-CN" altLang="en-US" dirty="0" smtClean="0"/>
              <a:t>的</a:t>
            </a:r>
            <a:r>
              <a:rPr kumimoji="1" lang="en-US" altLang="zh-CN" dirty="0" smtClean="0"/>
              <a:t>Response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Time</a:t>
            </a:r>
            <a:r>
              <a:rPr kumimoji="1" lang="zh-CN" altLang="en-US" dirty="0" smtClean="0"/>
              <a:t>可能不一样</a:t>
            </a:r>
            <a:endParaRPr kumimoji="1" lang="en-US" altLang="zh-CN" dirty="0" smtClean="0"/>
          </a:p>
          <a:p>
            <a:pPr marL="171450" indent="-171450">
              <a:buFont typeface="Arial" charset="0"/>
              <a:buChar char="•"/>
            </a:pPr>
            <a:endParaRPr kumimoji="1" lang="en-US" altLang="zh-CN" dirty="0" smtClean="0"/>
          </a:p>
          <a:p>
            <a:pPr marL="171450" indent="-171450">
              <a:buFont typeface="Arial" charset="0"/>
              <a:buChar char="•"/>
            </a:pPr>
            <a:r>
              <a:rPr kumimoji="1" lang="zh-CN" altLang="en-US" dirty="0" smtClean="0"/>
              <a:t>安卓类型的限制，却没有深入分析安卓相关问题的特性</a:t>
            </a:r>
            <a:endParaRPr kumimoji="1" lang="en-US" altLang="zh-CN" dirty="0" smtClean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9EF38-39B1-3F4B-825F-964CD898A2A3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335220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9EF38-39B1-3F4B-825F-964CD898A2A3}" type="slidenum">
              <a:rPr kumimoji="1" lang="zh-CN" altLang="en-US" smtClean="0"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8145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3/20/16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9907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3/20/16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056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3/20/16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03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3/20/16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406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3/20/16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0702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3/20/16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236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3/20/16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87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3/20/16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121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3/20/16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215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smtClean="0"/>
              <a:t>3/20/16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94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将图片拖动到占位符，或单击添加图标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3/20/16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382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3/20/16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951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ieeexplore.ieee.org/xpl/RecentIssue.jsp?punumber=4629386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/>
              <a:t>Linking Issue Tracker with Q&amp;A Sites for Knowledge Sharing across Communities </a:t>
            </a:r>
            <a:endParaRPr kumimoji="1" lang="zh-CN" altLang="en-US" sz="360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zh-CN" sz="1200" dirty="0" err="1"/>
              <a:t>Huaimin</a:t>
            </a:r>
            <a:r>
              <a:rPr lang="en-US" altLang="zh-CN" sz="1200" dirty="0"/>
              <a:t> Wang, </a:t>
            </a:r>
            <a:r>
              <a:rPr lang="en-US" altLang="zh-CN" sz="1200" i="1" dirty="0"/>
              <a:t>Member, IEEE, </a:t>
            </a:r>
            <a:r>
              <a:rPr lang="en-US" altLang="zh-CN" sz="1200" dirty="0"/>
              <a:t>Tao Wang, </a:t>
            </a:r>
            <a:r>
              <a:rPr lang="en-US" altLang="zh-CN" sz="1200" i="1" dirty="0"/>
              <a:t>Student Member, IEEE, </a:t>
            </a:r>
            <a:r>
              <a:rPr lang="en-US" altLang="zh-CN" sz="1200" dirty="0"/>
              <a:t>Gang Yin, </a:t>
            </a:r>
            <a:r>
              <a:rPr lang="en-US" altLang="zh-CN" sz="1200" i="1" dirty="0"/>
              <a:t>Member, IEEE, </a:t>
            </a:r>
            <a:r>
              <a:rPr lang="en-US" altLang="zh-CN" sz="1200" dirty="0"/>
              <a:t>Cheng Yang </a:t>
            </a:r>
          </a:p>
          <a:p>
            <a:r>
              <a:rPr lang="en-US" altLang="zh-CN" sz="1200" dirty="0">
                <a:hlinkClick r:id="rId3"/>
              </a:rPr>
              <a:t>IEEE Transactions on Services </a:t>
            </a:r>
            <a:r>
              <a:rPr lang="en-US" altLang="zh-CN" sz="1200" dirty="0" smtClean="0">
                <a:hlinkClick r:id="rId3"/>
              </a:rPr>
              <a:t>Computing</a:t>
            </a:r>
            <a:r>
              <a:rPr lang="en-US" altLang="zh-CN" sz="1200" dirty="0" smtClean="0"/>
              <a:t>,2015</a:t>
            </a:r>
            <a:endParaRPr lang="en-US" altLang="zh-CN" sz="1200" dirty="0"/>
          </a:p>
        </p:txBody>
      </p:sp>
    </p:spTree>
    <p:extLst>
      <p:ext uri="{BB962C8B-B14F-4D97-AF65-F5344CB8AC3E}">
        <p14:creationId xmlns:p14="http://schemas.microsoft.com/office/powerpoint/2010/main" val="19334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APPROACH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(Cont.)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1628" y="1868883"/>
            <a:ext cx="7543801" cy="4023360"/>
          </a:xfrm>
        </p:spPr>
        <p:txBody>
          <a:bodyPr/>
          <a:lstStyle/>
          <a:p>
            <a:r>
              <a:rPr lang="en-US" altLang="zh-CN" b="1" dirty="0"/>
              <a:t>Temporal-Locality Based Recommendation </a:t>
            </a:r>
            <a:endParaRPr lang="en-US" altLang="zh-CN" b="1" dirty="0" smtClean="0"/>
          </a:p>
          <a:p>
            <a:r>
              <a:rPr lang="en-US" altLang="zh-CN" i="1" dirty="0"/>
              <a:t>Reporting-Time Locality </a:t>
            </a:r>
            <a:endParaRPr lang="en-US" altLang="zh-CN" dirty="0"/>
          </a:p>
          <a:p>
            <a:r>
              <a:rPr lang="en-US" altLang="zh-CN" i="1" dirty="0"/>
              <a:t>Responding-Time Locality </a:t>
            </a:r>
            <a:endParaRPr lang="en-US" altLang="zh-CN" dirty="0"/>
          </a:p>
          <a:p>
            <a:r>
              <a:rPr lang="en-US" altLang="zh-CN" i="1" dirty="0"/>
              <a:t>Temporal Locality based Approach </a:t>
            </a:r>
            <a:endParaRPr lang="en-US" altLang="zh-CN" dirty="0"/>
          </a:p>
          <a:p>
            <a:endParaRPr lang="en-US" altLang="zh-CN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528" y="2246489"/>
            <a:ext cx="4903270" cy="40790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38" y="3626743"/>
            <a:ext cx="3812089" cy="50764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411" y="3171098"/>
            <a:ext cx="6742251" cy="22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46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EXPERIMENT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/>
              <a:t>Research Questions </a:t>
            </a:r>
            <a:endParaRPr lang="en-US" altLang="zh-CN" b="1" dirty="0" smtClean="0"/>
          </a:p>
          <a:p>
            <a:pPr lvl="1"/>
            <a:r>
              <a:rPr lang="en-US" altLang="zh-CN" b="1" dirty="0"/>
              <a:t>RQ1: </a:t>
            </a:r>
            <a:r>
              <a:rPr lang="en-US" altLang="zh-CN" dirty="0"/>
              <a:t>Which Information Retrieval approach is most effective for linking issues and posts? </a:t>
            </a:r>
          </a:p>
          <a:p>
            <a:pPr lvl="1"/>
            <a:r>
              <a:rPr lang="en-US" altLang="zh-CN" b="1" dirty="0" smtClean="0"/>
              <a:t>RQ2: </a:t>
            </a:r>
            <a:r>
              <a:rPr lang="en-US" altLang="zh-CN" dirty="0" smtClean="0"/>
              <a:t>What granularity of thread </a:t>
            </a:r>
            <a:r>
              <a:rPr lang="en-US" altLang="zh-CN" dirty="0"/>
              <a:t>information is most effective for linking issues and posts? </a:t>
            </a:r>
          </a:p>
          <a:p>
            <a:pPr lvl="1"/>
            <a:r>
              <a:rPr lang="en-US" altLang="zh-CN" b="1" dirty="0"/>
              <a:t>RQ3: </a:t>
            </a:r>
            <a:r>
              <a:rPr lang="en-US" altLang="zh-CN" dirty="0"/>
              <a:t>Whether or not temporal locality could </a:t>
            </a:r>
            <a:r>
              <a:rPr lang="en-US" altLang="zh-CN" dirty="0" smtClean="0"/>
              <a:t>improve </a:t>
            </a:r>
            <a:r>
              <a:rPr lang="en-US" altLang="zh-CN" dirty="0"/>
              <a:t>the linking accuracy? </a:t>
            </a:r>
          </a:p>
          <a:p>
            <a:pPr lvl="1"/>
            <a:r>
              <a:rPr lang="en-US" altLang="zh-CN" b="1" dirty="0"/>
              <a:t>RQ4: </a:t>
            </a:r>
            <a:r>
              <a:rPr lang="en-US" altLang="zh-CN" dirty="0"/>
              <a:t>Can citation-graph based clustering improve the linking accuracy? </a:t>
            </a:r>
            <a:endParaRPr lang="en-US" altLang="zh-CN" dirty="0" smtClean="0"/>
          </a:p>
          <a:p>
            <a:r>
              <a:rPr lang="en-US" altLang="zh-CN" b="1" dirty="0"/>
              <a:t>Evaluation Metrics </a:t>
            </a:r>
            <a:endParaRPr lang="en-US" altLang="zh-CN" dirty="0"/>
          </a:p>
          <a:p>
            <a:endParaRPr lang="en-US" altLang="zh-CN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052" y="4549333"/>
            <a:ext cx="2806700" cy="8382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415" y="4587433"/>
            <a:ext cx="31496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47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RESULTS AND </a:t>
            </a:r>
            <a:r>
              <a:rPr kumimoji="1" lang="en-US" altLang="zh-CN" dirty="0" smtClean="0"/>
              <a:t>DISCUSSION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/>
              <a:t>RQ1: Different Information </a:t>
            </a:r>
            <a:r>
              <a:rPr lang="en-US" altLang="zh-CN" b="1" dirty="0" err="1"/>
              <a:t>Retrival</a:t>
            </a:r>
            <a:r>
              <a:rPr lang="en-US" altLang="zh-CN" b="1" dirty="0"/>
              <a:t> Approaches </a:t>
            </a:r>
            <a:endParaRPr lang="en-US" altLang="zh-CN" dirty="0"/>
          </a:p>
          <a:p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731" y="2249769"/>
            <a:ext cx="5865149" cy="404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17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400" dirty="0"/>
              <a:t>RESULTS AND </a:t>
            </a:r>
            <a:r>
              <a:rPr kumimoji="1" lang="en-US" altLang="zh-CN" sz="4400" dirty="0" smtClean="0"/>
              <a:t>DISCUSSION</a:t>
            </a:r>
            <a:r>
              <a:rPr kumimoji="1" lang="zh-CN" altLang="en-US" sz="4400" dirty="0" smtClean="0"/>
              <a:t> </a:t>
            </a:r>
            <a:r>
              <a:rPr kumimoji="1" lang="en-US" altLang="zh-CN" sz="4400" dirty="0" smtClean="0"/>
              <a:t>(Cont.)</a:t>
            </a:r>
            <a:endParaRPr kumimoji="1" lang="zh-CN" altLang="en-US" sz="44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/>
              <a:t>RQ2: Different Granularities of Thread Information </a:t>
            </a:r>
            <a:endParaRPr lang="en-US" altLang="zh-CN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46000"/>
            <a:ext cx="9144000" cy="362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9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400" dirty="0"/>
              <a:t>RESULTS AND </a:t>
            </a:r>
            <a:r>
              <a:rPr kumimoji="1" lang="en-US" altLang="zh-CN" sz="4400" dirty="0" smtClean="0"/>
              <a:t>DISCUSSION</a:t>
            </a:r>
            <a:r>
              <a:rPr kumimoji="1" lang="zh-CN" altLang="en-US" sz="4400" dirty="0" smtClean="0"/>
              <a:t> </a:t>
            </a:r>
            <a:r>
              <a:rPr kumimoji="1" lang="en-US" altLang="zh-CN" sz="4400" dirty="0" smtClean="0"/>
              <a:t>(Cont.)</a:t>
            </a:r>
            <a:endParaRPr kumimoji="1" lang="zh-CN" altLang="en-US" sz="44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/>
              <a:t>RQ3: Temporal-Locality based Approach </a:t>
            </a:r>
            <a:endParaRPr lang="en-US" altLang="zh-CN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220" y="2338086"/>
            <a:ext cx="4895393" cy="399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10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400" dirty="0"/>
              <a:t>RESULTS AND </a:t>
            </a:r>
            <a:r>
              <a:rPr kumimoji="1" lang="en-US" altLang="zh-CN" sz="4400" dirty="0" smtClean="0"/>
              <a:t>DISCUSSION</a:t>
            </a:r>
            <a:r>
              <a:rPr kumimoji="1" lang="zh-CN" altLang="en-US" sz="4400" dirty="0" smtClean="0"/>
              <a:t> </a:t>
            </a:r>
            <a:r>
              <a:rPr kumimoji="1" lang="en-US" altLang="zh-CN" sz="4400" dirty="0" smtClean="0"/>
              <a:t>(Cont.)</a:t>
            </a:r>
            <a:endParaRPr kumimoji="1" lang="zh-CN" altLang="en-US" sz="44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 smtClean="0"/>
              <a:t>RQ4:</a:t>
            </a:r>
            <a:r>
              <a:rPr lang="zh-CN" altLang="en-US" b="1" dirty="0" smtClean="0"/>
              <a:t> </a:t>
            </a:r>
            <a:r>
              <a:rPr lang="en-US" altLang="zh-CN" b="1" dirty="0"/>
              <a:t>Citation-Graph based Approach </a:t>
            </a:r>
            <a:endParaRPr lang="en-US" altLang="zh-CN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09" y="2801225"/>
            <a:ext cx="77089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72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400" dirty="0"/>
              <a:t>RESULTS AND </a:t>
            </a:r>
            <a:r>
              <a:rPr kumimoji="1" lang="en-US" altLang="zh-CN" sz="4400" dirty="0" smtClean="0"/>
              <a:t>DISCUSSION</a:t>
            </a:r>
            <a:r>
              <a:rPr kumimoji="1" lang="zh-CN" altLang="en-US" sz="4400" dirty="0" smtClean="0"/>
              <a:t> </a:t>
            </a:r>
            <a:r>
              <a:rPr kumimoji="1" lang="en-US" altLang="zh-CN" sz="4400" dirty="0" smtClean="0"/>
              <a:t>(Cont.)</a:t>
            </a:r>
            <a:endParaRPr kumimoji="1" lang="zh-CN" altLang="en-US" sz="44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 smtClean="0"/>
              <a:t>RQ4:</a:t>
            </a:r>
            <a:r>
              <a:rPr lang="zh-CN" altLang="en-US" b="1" dirty="0" smtClean="0"/>
              <a:t> </a:t>
            </a:r>
            <a:r>
              <a:rPr lang="en-US" altLang="zh-CN" b="1" dirty="0"/>
              <a:t>Citation-Graph based Approach </a:t>
            </a:r>
            <a:endParaRPr lang="en-US" altLang="zh-CN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176" y="2555476"/>
            <a:ext cx="4483100" cy="3683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52721"/>
            <a:ext cx="4279900" cy="146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70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CONCLUSION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The mutual benefits of knowledge sharing between Android Issue Tracker and </a:t>
            </a:r>
            <a:r>
              <a:rPr lang="en-US" altLang="zh-CN" dirty="0" smtClean="0"/>
              <a:t>StackOverflow</a:t>
            </a:r>
          </a:p>
          <a:p>
            <a:pPr lvl="1"/>
            <a:r>
              <a:rPr lang="en-US" altLang="zh-CN" dirty="0" smtClean="0"/>
              <a:t>explored </a:t>
            </a:r>
            <a:r>
              <a:rPr lang="en-US" altLang="zh-CN" dirty="0"/>
              <a:t>from different </a:t>
            </a:r>
            <a:r>
              <a:rPr lang="en-US" altLang="zh-CN" dirty="0" smtClean="0"/>
              <a:t>perspectives</a:t>
            </a:r>
          </a:p>
          <a:p>
            <a:pPr lvl="1"/>
            <a:r>
              <a:rPr lang="en-US" altLang="zh-CN" dirty="0" smtClean="0"/>
              <a:t>attention has been rarely paid before. </a:t>
            </a:r>
          </a:p>
          <a:p>
            <a:r>
              <a:rPr lang="en-US" altLang="zh-CN" dirty="0" smtClean="0"/>
              <a:t>A </a:t>
            </a:r>
            <a:r>
              <a:rPr lang="en-US" altLang="zh-CN" dirty="0"/>
              <a:t>novel approach combining internal citations, </a:t>
            </a:r>
            <a:r>
              <a:rPr lang="en-US" altLang="zh-CN" dirty="0" smtClean="0"/>
              <a:t>semantic </a:t>
            </a:r>
            <a:r>
              <a:rPr lang="en-US" altLang="zh-CN" dirty="0"/>
              <a:t>similarity with temporal-locality is proposed, and a uniform </a:t>
            </a:r>
            <a:r>
              <a:rPr lang="en-US" altLang="zh-CN" dirty="0" smtClean="0"/>
              <a:t>similarity</a:t>
            </a:r>
            <a:endParaRPr lang="en-US" altLang="zh-CN" dirty="0"/>
          </a:p>
          <a:p>
            <a:r>
              <a:rPr lang="en-US" altLang="zh-CN" dirty="0"/>
              <a:t>Three typical IR approaches are investigated and different granularities of text information for issues and posts are explored </a:t>
            </a:r>
            <a:endParaRPr lang="en-US" altLang="zh-CN" dirty="0" smtClean="0"/>
          </a:p>
          <a:p>
            <a:r>
              <a:rPr lang="en-US" altLang="zh-CN" dirty="0" smtClean="0"/>
              <a:t>Comprehensive </a:t>
            </a:r>
            <a:r>
              <a:rPr lang="en-US" altLang="zh-CN" dirty="0"/>
              <a:t>experiments are conducted and </a:t>
            </a:r>
            <a:r>
              <a:rPr lang="en-US" altLang="zh-CN" dirty="0" smtClean="0"/>
              <a:t>different </a:t>
            </a:r>
            <a:r>
              <a:rPr lang="en-US" altLang="zh-CN" dirty="0"/>
              <a:t>approaches are compared which demonstrate the validation of our method. </a:t>
            </a:r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950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Pros</a:t>
            </a:r>
            <a:r>
              <a:rPr lang="zh-CN" altLang="en-US" dirty="0" smtClean="0"/>
              <a:t> </a:t>
            </a:r>
            <a:r>
              <a:rPr lang="en-US" altLang="zh-CN" dirty="0" smtClean="0"/>
              <a:t>and</a:t>
            </a:r>
            <a:r>
              <a:rPr lang="zh-CN" altLang="en-US" dirty="0" smtClean="0"/>
              <a:t> </a:t>
            </a:r>
            <a:r>
              <a:rPr lang="en-US" altLang="zh-CN" dirty="0" smtClean="0"/>
              <a:t>Cons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en-US" altLang="zh-CN" dirty="0" smtClean="0"/>
              <a:t>Pros</a:t>
            </a:r>
            <a:endParaRPr kumimoji="1" lang="en-US" altLang="zh-CN" dirty="0"/>
          </a:p>
          <a:p>
            <a:pPr lvl="1"/>
            <a:r>
              <a:rPr kumimoji="1" lang="en-US" altLang="zh-CN" dirty="0" smtClean="0"/>
              <a:t>Experimental Analysis</a:t>
            </a:r>
          </a:p>
          <a:p>
            <a:pPr lvl="1"/>
            <a:r>
              <a:rPr kumimoji="1" lang="en-US" altLang="zh-CN" dirty="0"/>
              <a:t>Brand new </a:t>
            </a:r>
            <a:r>
              <a:rPr kumimoji="1" lang="en-US" altLang="zh-CN" dirty="0" smtClean="0"/>
              <a:t>features</a:t>
            </a:r>
          </a:p>
          <a:p>
            <a:r>
              <a:rPr kumimoji="1" lang="en-US" altLang="zh-CN" dirty="0" smtClean="0"/>
              <a:t>Cons</a:t>
            </a:r>
            <a:endParaRPr kumimoji="1" lang="en-US" altLang="zh-CN" dirty="0"/>
          </a:p>
          <a:p>
            <a:pPr lvl="1"/>
            <a:r>
              <a:rPr kumimoji="1" lang="en-US" altLang="zh-CN" dirty="0"/>
              <a:t>Ignore feature </a:t>
            </a:r>
            <a:r>
              <a:rPr kumimoji="1" lang="en-US" altLang="zh-CN" dirty="0" smtClean="0"/>
              <a:t>interaction</a:t>
            </a:r>
          </a:p>
          <a:p>
            <a:pPr lvl="1"/>
            <a:r>
              <a:rPr kumimoji="1" lang="en-US" altLang="zh-CN" dirty="0"/>
              <a:t>Not in-depth </a:t>
            </a:r>
            <a:r>
              <a:rPr kumimoji="1" lang="en-US" altLang="zh-CN" dirty="0" smtClean="0"/>
              <a:t>semantic</a:t>
            </a:r>
          </a:p>
          <a:p>
            <a:pPr lvl="1"/>
            <a:r>
              <a:rPr kumimoji="1" lang="en-US" altLang="zh-CN" dirty="0" smtClean="0"/>
              <a:t>Android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Threads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Limited</a:t>
            </a:r>
          </a:p>
        </p:txBody>
      </p:sp>
    </p:spTree>
    <p:extLst>
      <p:ext uri="{BB962C8B-B14F-4D97-AF65-F5344CB8AC3E}">
        <p14:creationId xmlns:p14="http://schemas.microsoft.com/office/powerpoint/2010/main" val="214626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Thanks</a:t>
            </a:r>
            <a:endParaRPr kumimoji="1"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 smtClean="0"/>
              <a:t>Q&amp;A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942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Contents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l"/>
            </a:pPr>
            <a:r>
              <a:rPr kumimoji="1" lang="en-US" altLang="zh-CN" dirty="0" smtClean="0"/>
              <a:t>INTRODUCTION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l"/>
            </a:pPr>
            <a:r>
              <a:rPr kumimoji="1" lang="en-US" altLang="zh-CN" dirty="0"/>
              <a:t>BENEFITS OF KNOWLEDGE SHARING </a:t>
            </a:r>
            <a:r>
              <a:rPr kumimoji="1" lang="en-US" altLang="zh-CN" dirty="0" smtClean="0"/>
              <a:t>BETWEEN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ANDROID </a:t>
            </a:r>
            <a:r>
              <a:rPr kumimoji="1" lang="en-US" altLang="zh-CN" dirty="0"/>
              <a:t>ISSUE TRACKER AND STACK </a:t>
            </a:r>
            <a:r>
              <a:rPr kumimoji="1" lang="en-US" altLang="zh-CN" dirty="0" smtClean="0"/>
              <a:t>OVERFLOW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l"/>
            </a:pPr>
            <a:r>
              <a:rPr kumimoji="1" lang="en-US" altLang="zh-CN" dirty="0" smtClean="0"/>
              <a:t>APPROACH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l"/>
            </a:pPr>
            <a:r>
              <a:rPr kumimoji="1" lang="en-US" altLang="zh-CN" dirty="0" smtClean="0"/>
              <a:t>EXPERIMENT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l"/>
            </a:pPr>
            <a:r>
              <a:rPr kumimoji="1" lang="en-US" altLang="zh-CN" dirty="0"/>
              <a:t>RESULTS AND </a:t>
            </a:r>
            <a:r>
              <a:rPr kumimoji="1" lang="en-US" altLang="zh-CN" dirty="0" smtClean="0"/>
              <a:t>DISCUSSION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l"/>
            </a:pPr>
            <a:r>
              <a:rPr lang="en-US" altLang="zh-CN" dirty="0" smtClean="0"/>
              <a:t>CONCLUSION</a:t>
            </a:r>
            <a:endParaRPr kumimoji="1"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32181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INTRODUCTION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</a:t>
            </a:r>
            <a:r>
              <a:rPr lang="en-US" altLang="zh-CN" dirty="0" smtClean="0"/>
              <a:t>here </a:t>
            </a:r>
            <a:r>
              <a:rPr lang="en-US" altLang="zh-CN" dirty="0"/>
              <a:t>are two types of communities which involved in software development with unprecedented level </a:t>
            </a:r>
            <a:endParaRPr lang="en-US" altLang="zh-CN" dirty="0" smtClean="0"/>
          </a:p>
          <a:p>
            <a:pPr lvl="1"/>
            <a:r>
              <a:rPr lang="en-US" altLang="zh-CN" dirty="0"/>
              <a:t>collaborative development community such as SourceForge and </a:t>
            </a:r>
            <a:r>
              <a:rPr lang="en-US" altLang="zh-CN" b="1" dirty="0"/>
              <a:t>Github</a:t>
            </a:r>
            <a:r>
              <a:rPr lang="en-US" altLang="zh-CN" dirty="0"/>
              <a:t>, </a:t>
            </a:r>
            <a:endParaRPr lang="en-US" altLang="zh-CN" dirty="0"/>
          </a:p>
          <a:p>
            <a:pPr lvl="1"/>
            <a:r>
              <a:rPr lang="en-US" altLang="zh-CN" dirty="0"/>
              <a:t>knowledge sharing community like </a:t>
            </a:r>
            <a:r>
              <a:rPr lang="en-US" altLang="zh-CN" b="1" dirty="0" smtClean="0"/>
              <a:t>StackOverflow</a:t>
            </a:r>
            <a:r>
              <a:rPr lang="en-US" altLang="zh-CN" dirty="0" smtClean="0"/>
              <a:t> </a:t>
            </a:r>
            <a:r>
              <a:rPr lang="en-US" altLang="zh-CN" dirty="0"/>
              <a:t>and </a:t>
            </a:r>
            <a:r>
              <a:rPr lang="en-US" altLang="zh-CN" dirty="0" err="1"/>
              <a:t>OsChina</a:t>
            </a:r>
            <a:r>
              <a:rPr lang="en-US" altLang="zh-CN" dirty="0"/>
              <a:t> </a:t>
            </a:r>
            <a:endParaRPr lang="en-US" altLang="zh-CN" dirty="0"/>
          </a:p>
          <a:p>
            <a:r>
              <a:rPr lang="en-US" altLang="zh-CN" dirty="0"/>
              <a:t>These two communities are </a:t>
            </a:r>
            <a:r>
              <a:rPr lang="en-US" altLang="zh-CN" dirty="0" smtClean="0">
                <a:solidFill>
                  <a:srgbClr val="FF0000"/>
                </a:solidFill>
              </a:rPr>
              <a:t>interconnected</a:t>
            </a:r>
          </a:p>
          <a:p>
            <a:pPr lvl="1"/>
            <a:r>
              <a:rPr lang="en-US" altLang="zh-CN" dirty="0"/>
              <a:t>they overlap each other as having shared participants and issues in them </a:t>
            </a:r>
            <a:endParaRPr lang="en-US" altLang="zh-CN" dirty="0"/>
          </a:p>
          <a:p>
            <a:pPr lvl="1"/>
            <a:r>
              <a:rPr lang="en-US" altLang="zh-CN" dirty="0"/>
              <a:t>they are mutually </a:t>
            </a:r>
            <a:r>
              <a:rPr lang="en-US" altLang="zh-CN" dirty="0" smtClean="0"/>
              <a:t>complementary </a:t>
            </a:r>
          </a:p>
          <a:p>
            <a:r>
              <a:rPr lang="en-US" altLang="zh-CN" dirty="0" smtClean="0"/>
              <a:t>It’s </a:t>
            </a:r>
            <a:r>
              <a:rPr lang="en-US" altLang="zh-CN" dirty="0"/>
              <a:t>crucial to reveal the associations between them and link them to bridge the communities for knowledge sharing. 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different </a:t>
            </a:r>
            <a:r>
              <a:rPr lang="en-US" altLang="zh-CN" dirty="0"/>
              <a:t>mechanisms and </a:t>
            </a:r>
            <a:r>
              <a:rPr lang="en-US" altLang="zh-CN" dirty="0" smtClean="0"/>
              <a:t>emphasizes</a:t>
            </a:r>
            <a:endParaRPr lang="en-US" altLang="zh-CN" dirty="0"/>
          </a:p>
          <a:p>
            <a:pPr lvl="1"/>
            <a:r>
              <a:rPr lang="en-US" altLang="zh-CN" dirty="0" smtClean="0"/>
              <a:t>the </a:t>
            </a:r>
            <a:r>
              <a:rPr lang="en-US" altLang="zh-CN" dirty="0"/>
              <a:t>knowledge is expressed in informal free </a:t>
            </a:r>
            <a:r>
              <a:rPr lang="en-US" altLang="zh-CN" dirty="0" smtClean="0"/>
              <a:t>texts </a:t>
            </a:r>
            <a:endParaRPr lang="en-US" altLang="zh-CN" dirty="0"/>
          </a:p>
          <a:p>
            <a:endParaRPr lang="en-US" altLang="zh-CN" dirty="0"/>
          </a:p>
          <a:p>
            <a:pPr lvl="1"/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8220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en-US" altLang="zh-CN" sz="3200" dirty="0"/>
              <a:t>BENEFITS OF KNOWLEDGE SHARING BETWEEN</a:t>
            </a:r>
            <a:r>
              <a:rPr kumimoji="1" lang="zh-CN" altLang="en-US" sz="3200" dirty="0"/>
              <a:t> </a:t>
            </a:r>
            <a:r>
              <a:rPr kumimoji="1" lang="en-US" altLang="zh-CN" sz="3200" dirty="0"/>
              <a:t>ANDROID ISSUE TRACKER AND STACK </a:t>
            </a:r>
            <a:r>
              <a:rPr kumimoji="1" lang="en-US" altLang="zh-CN" sz="3200" dirty="0" smtClean="0"/>
              <a:t>OVERFLOW</a:t>
            </a:r>
            <a:endParaRPr kumimoji="1"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 smtClean="0"/>
              <a:t>Data </a:t>
            </a:r>
            <a:r>
              <a:rPr lang="en-US" altLang="zh-CN" b="1" dirty="0"/>
              <a:t>from </a:t>
            </a:r>
            <a:r>
              <a:rPr lang="en-US" altLang="zh-CN" b="1" dirty="0" smtClean="0"/>
              <a:t>Android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Issue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Tracker </a:t>
            </a:r>
            <a:r>
              <a:rPr lang="en-US" altLang="zh-CN" b="1" dirty="0"/>
              <a:t>and Stack Overflow </a:t>
            </a:r>
            <a:endParaRPr lang="en-US" altLang="zh-CN" dirty="0"/>
          </a:p>
          <a:p>
            <a:endParaRPr kumimoji="1"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875" y="2629222"/>
            <a:ext cx="6555290" cy="240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0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en-US" altLang="zh-CN" sz="3200" dirty="0"/>
              <a:t>BENEFITS OF KNOWLEDGE SHARING BETWEEN</a:t>
            </a:r>
            <a:r>
              <a:rPr kumimoji="1" lang="zh-CN" altLang="en-US" sz="3200" dirty="0"/>
              <a:t> </a:t>
            </a:r>
            <a:r>
              <a:rPr kumimoji="1" lang="en-US" altLang="zh-CN" sz="3200" dirty="0"/>
              <a:t>ANDROID ISSUE TRACKER AND STACK </a:t>
            </a:r>
            <a:r>
              <a:rPr kumimoji="1" lang="en-US" altLang="zh-CN" sz="3200" dirty="0" smtClean="0"/>
              <a:t>OVERFLOW</a:t>
            </a:r>
            <a:r>
              <a:rPr kumimoji="1" lang="zh-CN" altLang="en-US" sz="3200" dirty="0" smtClean="0"/>
              <a:t> </a:t>
            </a:r>
            <a:r>
              <a:rPr kumimoji="1" lang="en-US" altLang="zh-CN" sz="3200" dirty="0" smtClean="0"/>
              <a:t>(Cont.)</a:t>
            </a:r>
            <a:endParaRPr kumimoji="1"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/>
              <a:t>Benefits of Knowledge Sharing for Android Issue Tracker </a:t>
            </a:r>
            <a:endParaRPr lang="en-US" altLang="zh-CN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722" y="2729695"/>
            <a:ext cx="6742251" cy="224741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197" y="2167467"/>
            <a:ext cx="50673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4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en-US" altLang="zh-CN" sz="3200" dirty="0"/>
              <a:t>BENEFITS OF KNOWLEDGE SHARING BETWEEN</a:t>
            </a:r>
            <a:r>
              <a:rPr kumimoji="1" lang="zh-CN" altLang="en-US" sz="3200" dirty="0"/>
              <a:t> </a:t>
            </a:r>
            <a:r>
              <a:rPr kumimoji="1" lang="en-US" altLang="zh-CN" sz="3200" dirty="0"/>
              <a:t>ANDROID ISSUE TRACKER AND STACK </a:t>
            </a:r>
            <a:r>
              <a:rPr kumimoji="1" lang="en-US" altLang="zh-CN" sz="3200" dirty="0" smtClean="0"/>
              <a:t>OVERFLOW</a:t>
            </a:r>
            <a:r>
              <a:rPr kumimoji="1" lang="zh-CN" altLang="en-US" sz="3200" dirty="0" smtClean="0"/>
              <a:t> </a:t>
            </a:r>
            <a:r>
              <a:rPr kumimoji="1" lang="en-US" altLang="zh-CN" sz="3200" dirty="0" smtClean="0"/>
              <a:t>(Cont.)</a:t>
            </a:r>
            <a:endParaRPr kumimoji="1"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/>
              <a:t>Benefits of Knowledge Sharing for </a:t>
            </a:r>
            <a:r>
              <a:rPr lang="en-US" altLang="zh-CN" b="1" dirty="0" smtClean="0"/>
              <a:t>StackOverflow </a:t>
            </a:r>
            <a:endParaRPr lang="en-US" altLang="zh-CN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29" y="2517473"/>
            <a:ext cx="6616860" cy="335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73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APPROACH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/>
              <a:t>Overview of Our Approach </a:t>
            </a:r>
            <a:endParaRPr lang="en-US" altLang="zh-CN" dirty="0"/>
          </a:p>
          <a:p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" y="2508258"/>
            <a:ext cx="9144000" cy="325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6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APPROACH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(Cont.)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/>
              <a:t>Citation-Graph based Clustering </a:t>
            </a:r>
            <a:endParaRPr lang="en-US" altLang="zh-CN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859"/>
          <a:stretch/>
        </p:blipFill>
        <p:spPr>
          <a:xfrm>
            <a:off x="1928341" y="2789730"/>
            <a:ext cx="4773401" cy="7239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45"/>
          <a:stretch/>
        </p:blipFill>
        <p:spPr>
          <a:xfrm>
            <a:off x="2188771" y="3622003"/>
            <a:ext cx="4478246" cy="990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59" y="2234145"/>
            <a:ext cx="7163573" cy="407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427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APPROACH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(Cont.)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/>
              <a:t>Semantic-Similarity Based Recommendation </a:t>
            </a:r>
            <a:endParaRPr lang="en-US" altLang="zh-CN" dirty="0" smtClean="0"/>
          </a:p>
          <a:p>
            <a:endParaRPr lang="en-US" altLang="zh-CN" b="1" dirty="0" smtClean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28" y="3514514"/>
            <a:ext cx="4241800" cy="685800"/>
          </a:xfrm>
          <a:prstGeom prst="rect">
            <a:avLst/>
          </a:prstGeom>
        </p:spPr>
      </p:pic>
      <p:sp>
        <p:nvSpPr>
          <p:cNvPr id="8" name="左大括号 7"/>
          <p:cNvSpPr/>
          <p:nvPr/>
        </p:nvSpPr>
        <p:spPr>
          <a:xfrm>
            <a:off x="4462873" y="2770765"/>
            <a:ext cx="590309" cy="2173297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4838215" y="2893669"/>
            <a:ext cx="38659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altLang="zh-CN" b="1" dirty="0"/>
              <a:t>Vector Space </a:t>
            </a:r>
            <a:r>
              <a:rPr lang="en-US" altLang="zh-CN" b="1" dirty="0" smtClean="0"/>
              <a:t>Model(TFIDF)</a:t>
            </a: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altLang="zh-CN" b="1" dirty="0"/>
              <a:t>Latent Semantic Indexing Model </a:t>
            </a:r>
            <a:endParaRPr lang="en-US" altLang="zh-CN" b="1" dirty="0"/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altLang="zh-CN" b="1" dirty="0"/>
              <a:t>Latent </a:t>
            </a:r>
            <a:r>
              <a:rPr lang="en-US" altLang="zh-CN" b="1" dirty="0" err="1"/>
              <a:t>Dirichlet</a:t>
            </a:r>
            <a:r>
              <a:rPr lang="en-US" altLang="zh-CN" b="1" dirty="0"/>
              <a:t> Allocation Model </a:t>
            </a:r>
            <a:endParaRPr lang="en-US" altLang="zh-CN" b="1" dirty="0"/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0401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怀旧">
  <a:themeElements>
    <a:clrScheme name="怀旧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怀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怀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97</TotalTime>
  <Words>553</Words>
  <Application>Microsoft Macintosh PowerPoint</Application>
  <PresentationFormat>全屏显示(4:3)</PresentationFormat>
  <Paragraphs>94</Paragraphs>
  <Slides>19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6" baseType="lpstr">
      <vt:lpstr>Calibri</vt:lpstr>
      <vt:lpstr>Calibri Light</vt:lpstr>
      <vt:lpstr>DengXian</vt:lpstr>
      <vt:lpstr>Wingdings</vt:lpstr>
      <vt:lpstr>宋体</vt:lpstr>
      <vt:lpstr>Arial</vt:lpstr>
      <vt:lpstr>怀旧</vt:lpstr>
      <vt:lpstr>Linking Issue Tracker with Q&amp;A Sites for Knowledge Sharing across Communities </vt:lpstr>
      <vt:lpstr>Contents</vt:lpstr>
      <vt:lpstr>INTRODUCTION</vt:lpstr>
      <vt:lpstr>BENEFITS OF KNOWLEDGE SHARING BETWEEN ANDROID ISSUE TRACKER AND STACK OVERFLOW</vt:lpstr>
      <vt:lpstr>BENEFITS OF KNOWLEDGE SHARING BETWEEN ANDROID ISSUE TRACKER AND STACK OVERFLOW (Cont.)</vt:lpstr>
      <vt:lpstr>BENEFITS OF KNOWLEDGE SHARING BETWEEN ANDROID ISSUE TRACKER AND STACK OVERFLOW (Cont.)</vt:lpstr>
      <vt:lpstr>APPROACH</vt:lpstr>
      <vt:lpstr>APPROACH (Cont.)</vt:lpstr>
      <vt:lpstr>APPROACH (Cont.)</vt:lpstr>
      <vt:lpstr>APPROACH (Cont.)</vt:lpstr>
      <vt:lpstr>EXPERIMENT</vt:lpstr>
      <vt:lpstr>RESULTS AND DISCUSSION</vt:lpstr>
      <vt:lpstr>RESULTS AND DISCUSSION (Cont.)</vt:lpstr>
      <vt:lpstr>RESULTS AND DISCUSSION (Cont.)</vt:lpstr>
      <vt:lpstr>RESULTS AND DISCUSSION (Cont.)</vt:lpstr>
      <vt:lpstr>RESULTS AND DISCUSSION (Cont.)</vt:lpstr>
      <vt:lpstr>CONCLUSION</vt:lpstr>
      <vt:lpstr>Pros and Cons</vt:lpstr>
      <vt:lpstr>Thanks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Linking Issue Tracker with Q&amp;A Sites for Knowledge Sharing across Communities </dc:title>
  <dc:creator>administrator</dc:creator>
  <cp:lastModifiedBy>administrator</cp:lastModifiedBy>
  <cp:revision>39</cp:revision>
  <dcterms:created xsi:type="dcterms:W3CDTF">2016-03-20T09:37:52Z</dcterms:created>
  <dcterms:modified xsi:type="dcterms:W3CDTF">2016-03-20T11:18:43Z</dcterms:modified>
</cp:coreProperties>
</file>