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s/comment2.xml" ContentType="application/vnd.openxmlformats-officedocument.presentationml.comments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5"/>
    <p:sldId id="273" r:id="rId26"/>
    <p:sldId id="274" r:id="rId27"/>
    <p:sldId id="275" r:id="rId2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x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comments" Target="comments/comment1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comments" Target="comments/comment2.xml"/><Relationship Id="rId29" Type="http://schemas.openxmlformats.org/officeDocument/2006/relationships/slide" Target="slides/slide20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15T11:02:24.288" idx="1">
    <p:pos x="3664" y="128"/>
    <p:text>卡方分布
信息增益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12T14:18:42.799" idx="2">
    <p:pos x="3496" y="312"/>
    <p:text>优：今后工作结合
缺点：过分依赖wiki链接，较少的可以tag可以匹配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1.xml"/><Relationship Id="rId3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725933" y="1023267"/>
            <a:ext cx="7506245" cy="351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Automatic mapping of user tags to Wikipedia concepts: The case of a Q&amp;A website – StackOverflow </a:t>
            </a: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  </a:t>
            </a:r>
            <a:endParaRPr sz="1200"/>
          </a:p>
          <a:p>
            <a:pPr algn="ctr"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Journal of Information Science 2015, Vol. 41(5) 570–583</a:t>
            </a:r>
            <a:br/>
            <a:r>
              <a:t>Department of Electronic and Computer Engineering, University of Limerick, Ireland </a:t>
            </a:r>
          </a:p>
          <a:p>
            <a:pPr algn="ctr"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Arash Joorabchi, Michael English, Abdulhussain E. Mahdi</a:t>
            </a:r>
          </a:p>
          <a:p>
            <a:pPr algn="ctr"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{Email: Hussain.Mahdi@ul.ie}</a:t>
            </a:r>
            <a:endParaRPr sz="1200"/>
          </a:p>
        </p:txBody>
      </p:sp>
      <p:sp>
        <p:nvSpPr>
          <p:cNvPr id="110" name="Shape 110"/>
          <p:cNvSpPr/>
          <p:nvPr/>
        </p:nvSpPr>
        <p:spPr>
          <a:xfrm>
            <a:off x="6803631" y="5446964"/>
            <a:ext cx="129658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/>
            <a:r>
              <a:t>Dong Xiang</a:t>
            </a:r>
          </a:p>
          <a:p>
            <a:pPr algn="r"/>
            <a:r>
              <a:t>2016.05.16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79512" y="116632"/>
            <a:ext cx="425648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/>
            </a:lvl1pPr>
          </a:lstStyle>
          <a:p>
            <a:pPr/>
            <a:r>
              <a:t>Stage (a)</a:t>
            </a:r>
          </a:p>
        </p:txBody>
      </p:sp>
      <p:sp>
        <p:nvSpPr>
          <p:cNvPr id="154" name="Shape 154"/>
          <p:cNvSpPr/>
          <p:nvPr/>
        </p:nvSpPr>
        <p:spPr>
          <a:xfrm>
            <a:off x="302004" y="1030945"/>
            <a:ext cx="401150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Features for Wikipedia concepts I.</a:t>
            </a:r>
          </a:p>
        </p:txBody>
      </p:sp>
      <p:sp>
        <p:nvSpPr>
          <p:cNvPr id="155" name="Shape 155"/>
          <p:cNvSpPr/>
          <p:nvPr/>
        </p:nvSpPr>
        <p:spPr>
          <a:xfrm>
            <a:off x="305402" y="1729358"/>
            <a:ext cx="8533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1. Frequency - the occurrence frequency of the candidate concept and its synonyms in the tag’s wiki page. </a:t>
            </a:r>
          </a:p>
        </p:txBody>
      </p:sp>
      <p:sp>
        <p:nvSpPr>
          <p:cNvPr id="156" name="Shape 156"/>
          <p:cNvSpPr/>
          <p:nvPr/>
        </p:nvSpPr>
        <p:spPr>
          <a:xfrm>
            <a:off x="305402" y="2542158"/>
            <a:ext cx="8533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2. First Occurrence - the distance between the start of the tag’s wiki page and the first occurrence of the candidate concept.</a:t>
            </a:r>
          </a:p>
        </p:txBody>
      </p:sp>
      <p:sp>
        <p:nvSpPr>
          <p:cNvPr id="157" name="Shape 157"/>
          <p:cNvSpPr/>
          <p:nvPr/>
        </p:nvSpPr>
        <p:spPr>
          <a:xfrm>
            <a:off x="330802" y="3367485"/>
            <a:ext cx="8533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3. Last Occurrence - the distance between the end of the tag’s wiki page and the last occurrence of the candidate concept.</a:t>
            </a:r>
          </a:p>
        </p:txBody>
      </p:sp>
      <p:sp>
        <p:nvSpPr>
          <p:cNvPr id="158" name="Shape 158"/>
          <p:cNvSpPr/>
          <p:nvPr/>
        </p:nvSpPr>
        <p:spPr>
          <a:xfrm>
            <a:off x="330802" y="4319985"/>
            <a:ext cx="8533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4. Spread – the distance between the first and last occurrences of the candidate concept.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179512" y="116632"/>
            <a:ext cx="425648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/>
            </a:lvl1pPr>
          </a:lstStyle>
          <a:p>
            <a:pPr/>
            <a:r>
              <a:t>Stage (a)</a:t>
            </a:r>
          </a:p>
        </p:txBody>
      </p:sp>
      <p:sp>
        <p:nvSpPr>
          <p:cNvPr id="161" name="Shape 161"/>
          <p:cNvSpPr/>
          <p:nvPr/>
        </p:nvSpPr>
        <p:spPr>
          <a:xfrm>
            <a:off x="302004" y="1030945"/>
            <a:ext cx="408219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Features for Wikipedia concepts II.</a:t>
            </a:r>
          </a:p>
        </p:txBody>
      </p:sp>
      <p:sp>
        <p:nvSpPr>
          <p:cNvPr id="162" name="Shape 162"/>
          <p:cNvSpPr/>
          <p:nvPr/>
        </p:nvSpPr>
        <p:spPr>
          <a:xfrm>
            <a:off x="305402" y="1729358"/>
            <a:ext cx="8533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5. Max Link Probability - the ratio of the number of times it occurs in Wikipedia articles as a hyperlink.</a:t>
            </a:r>
          </a:p>
        </p:txBody>
      </p:sp>
      <p:sp>
        <p:nvSpPr>
          <p:cNvPr id="163" name="Shape 163"/>
          <p:cNvSpPr/>
          <p:nvPr/>
        </p:nvSpPr>
        <p:spPr>
          <a:xfrm>
            <a:off x="305402" y="2542158"/>
            <a:ext cx="8533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6. Average Disambiguation Confidence - each term in the wiki page can only correspond to a single concept that has the highest probabilistic confidence. </a:t>
            </a:r>
          </a:p>
        </p:txBody>
      </p:sp>
      <p:sp>
        <p:nvSpPr>
          <p:cNvPr id="164" name="Shape 164"/>
          <p:cNvSpPr/>
          <p:nvPr/>
        </p:nvSpPr>
        <p:spPr>
          <a:xfrm>
            <a:off x="330802" y="3367485"/>
            <a:ext cx="8533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7. Max Disambiguation Confidence - the maximum disambiguation confidence value of a candidate concept that appear in the tag’s wiki page.</a:t>
            </a:r>
          </a:p>
        </p:txBody>
      </p:sp>
      <p:sp>
        <p:nvSpPr>
          <p:cNvPr id="165" name="Shape 165"/>
          <p:cNvSpPr/>
          <p:nvPr/>
        </p:nvSpPr>
        <p:spPr>
          <a:xfrm>
            <a:off x="305402" y="4192812"/>
            <a:ext cx="853319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8. Link-based Relatedness to Other Concepts - according to the number of Wikipedia concepts that discuss/mention and have hyperlinks to both the two concepts being compared.(Wikipedia Link-based Measure)</a:t>
            </a:r>
          </a:p>
        </p:txBody>
      </p:sp>
      <p:sp>
        <p:nvSpPr>
          <p:cNvPr id="166" name="Shape 166"/>
          <p:cNvSpPr/>
          <p:nvPr/>
        </p:nvSpPr>
        <p:spPr>
          <a:xfrm>
            <a:off x="330802" y="5272485"/>
            <a:ext cx="853319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9. Link-based Relatedness to Context - the relatedness of the candidate concept is only measured against those of other candidate concepts in the tag’s wiki page that are unambiguous.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179512" y="116632"/>
            <a:ext cx="425648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/>
            </a:lvl1pPr>
          </a:lstStyle>
          <a:p>
            <a:pPr/>
            <a:r>
              <a:t>Stage (b)</a:t>
            </a:r>
          </a:p>
        </p:txBody>
      </p:sp>
      <p:sp>
        <p:nvSpPr>
          <p:cNvPr id="169" name="Shape 169"/>
          <p:cNvSpPr/>
          <p:nvPr/>
        </p:nvSpPr>
        <p:spPr>
          <a:xfrm>
            <a:off x="271122" y="1183258"/>
            <a:ext cx="461251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Building a training and testing dataset  </a:t>
            </a:r>
          </a:p>
        </p:txBody>
      </p:sp>
      <p:sp>
        <p:nvSpPr>
          <p:cNvPr id="170" name="Shape 170"/>
          <p:cNvSpPr/>
          <p:nvPr/>
        </p:nvSpPr>
        <p:spPr>
          <a:xfrm>
            <a:off x="303530" y="1881585"/>
            <a:ext cx="7796105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Adopt a semi-supervised labelling method to build our required dataset. This method consists of two main stages :</a:t>
            </a:r>
          </a:p>
        </p:txBody>
      </p:sp>
      <p:sp>
        <p:nvSpPr>
          <p:cNvPr id="171" name="Shape 171"/>
          <p:cNvSpPr/>
          <p:nvPr/>
        </p:nvSpPr>
        <p:spPr>
          <a:xfrm>
            <a:off x="259070" y="3065779"/>
            <a:ext cx="7453814" cy="21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	1&gt; The tag’s wiki page should contain one or more hyperlinks to Wikipedia articles. </a:t>
            </a:r>
            <a:br/>
          </a:p>
          <a:p>
            <a:pPr marL="457200" indent="-4572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	2&gt; One of those hyperlinks should be to the Wikipedia article corresponding to the first Wikipedia concept detected in the tag’s wiki page.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79512" y="116632"/>
            <a:ext cx="425648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/>
            </a:lvl1pPr>
          </a:lstStyle>
          <a:p>
            <a:pPr/>
            <a:r>
              <a:t>Stage (b)</a:t>
            </a:r>
          </a:p>
        </p:txBody>
      </p:sp>
      <p:sp>
        <p:nvSpPr>
          <p:cNvPr id="174" name="Shape 174"/>
          <p:cNvSpPr/>
          <p:nvPr/>
        </p:nvSpPr>
        <p:spPr>
          <a:xfrm>
            <a:off x="271122" y="1183258"/>
            <a:ext cx="461251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Building a training and testing dataset  </a:t>
            </a:r>
          </a:p>
        </p:txBody>
      </p:sp>
      <p:pic>
        <p:nvPicPr>
          <p:cNvPr id="175" name="屏幕快照 2016-05-12 上午11.33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041" y="1826527"/>
            <a:ext cx="7512795" cy="340385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64915" y="5490111"/>
            <a:ext cx="841417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The final dataset contains a total of 38,184 Wikipedia concept instances, out of which 1250 (3.27%) belong to the equivalent class and the remaining 36,934 (96.73%) concepts belong to the non-equivalent class.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79" name="Shape 179"/>
          <p:cNvSpPr/>
          <p:nvPr/>
        </p:nvSpPr>
        <p:spPr>
          <a:xfrm>
            <a:off x="611560" y="1484783"/>
            <a:ext cx="6912768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StackOverflow -&gt; Wikipedia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Methodology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2" name="屏幕快照 2016-05-12 下午1.11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170" y="2043106"/>
            <a:ext cx="7866020" cy="277178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265429" y="700658"/>
            <a:ext cx="172517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pPr/>
            <a:r>
              <a:t>Experiment I.</a:t>
            </a:r>
          </a:p>
        </p:txBody>
      </p:sp>
      <p:sp>
        <p:nvSpPr>
          <p:cNvPr id="184" name="Shape 184"/>
          <p:cNvSpPr/>
          <p:nvPr/>
        </p:nvSpPr>
        <p:spPr>
          <a:xfrm>
            <a:off x="506730" y="1272489"/>
            <a:ext cx="384679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Classification algorithms comparison</a:t>
            </a:r>
          </a:p>
        </p:txBody>
      </p:sp>
      <p:sp>
        <p:nvSpPr>
          <p:cNvPr id="185" name="Shape 185"/>
          <p:cNvSpPr/>
          <p:nvPr/>
        </p:nvSpPr>
        <p:spPr>
          <a:xfrm>
            <a:off x="420629" y="3187700"/>
            <a:ext cx="7587309" cy="332741"/>
          </a:xfrm>
          <a:prstGeom prst="rect">
            <a:avLst/>
          </a:prstGeom>
          <a:ln w="25400">
            <a:solidFill>
              <a:srgbClr val="FF2600"/>
            </a:solidFill>
            <a:bevel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8" name="屏幕快照 2016-05-12 下午1.11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545" y="1485522"/>
            <a:ext cx="7378407" cy="490044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265429" y="306958"/>
            <a:ext cx="179940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pPr/>
            <a:r>
              <a:t>Experiment II.</a:t>
            </a:r>
          </a:p>
        </p:txBody>
      </p:sp>
      <p:sp>
        <p:nvSpPr>
          <p:cNvPr id="190" name="Shape 190"/>
          <p:cNvSpPr/>
          <p:nvPr/>
        </p:nvSpPr>
        <p:spPr>
          <a:xfrm>
            <a:off x="824230" y="921640"/>
            <a:ext cx="38422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Ranks of Wikipedia concept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Shape 193"/>
          <p:cNvSpPr/>
          <p:nvPr/>
        </p:nvSpPr>
        <p:spPr>
          <a:xfrm>
            <a:off x="494030" y="687958"/>
            <a:ext cx="19316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Results of dataset</a:t>
            </a:r>
          </a:p>
        </p:txBody>
      </p:sp>
      <p:pic>
        <p:nvPicPr>
          <p:cNvPr id="194" name="屏幕快照 2016-05-12 下午1.57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135" y="1323112"/>
            <a:ext cx="7197115" cy="487156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30005" y="3937000"/>
            <a:ext cx="7369375" cy="614809"/>
          </a:xfrm>
          <a:prstGeom prst="rect">
            <a:avLst/>
          </a:prstGeom>
          <a:ln w="25400">
            <a:solidFill>
              <a:srgbClr val="FF2600"/>
            </a:solidFill>
            <a:bevel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98" name="Shape 198"/>
          <p:cNvSpPr/>
          <p:nvPr/>
        </p:nvSpPr>
        <p:spPr>
          <a:xfrm>
            <a:off x="611560" y="1484783"/>
            <a:ext cx="6912768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StackOverflow -&gt; Wikipedia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Methodology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PIDGIN</a:t>
            </a:r>
          </a:p>
        </p:txBody>
      </p:sp>
      <p:sp>
        <p:nvSpPr>
          <p:cNvPr id="201" name="Shape 201"/>
          <p:cNvSpPr/>
          <p:nvPr/>
        </p:nvSpPr>
        <p:spPr>
          <a:xfrm>
            <a:off x="2995629" y="2883191"/>
            <a:ext cx="315274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600"/>
            </a:lvl1pPr>
          </a:lstStyle>
          <a:p>
            <a:pPr/>
            <a:r>
              <a:t>Summary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13" name="Shape 113"/>
          <p:cNvSpPr/>
          <p:nvPr/>
        </p:nvSpPr>
        <p:spPr>
          <a:xfrm>
            <a:off x="611560" y="1484783"/>
            <a:ext cx="6912768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StackOverflow -&gt; Wikipedia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Methodology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2903240" y="2976879"/>
            <a:ext cx="2808313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4800">
                <a:latin typeface="Arial Unicode MS"/>
                <a:ea typeface="Arial Unicode MS"/>
                <a:cs typeface="Arial Unicode MS"/>
                <a:sym typeface="Arial Unicode MS"/>
              </a:rP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6" name="Shape 116"/>
          <p:cNvSpPr/>
          <p:nvPr/>
        </p:nvSpPr>
        <p:spPr>
          <a:xfrm>
            <a:off x="243012" y="370632"/>
            <a:ext cx="492050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3400"/>
            </a:pPr>
            <a:r>
              <a:rPr sz="2800"/>
              <a:t>StackOverflow -&gt; Wikipedia</a:t>
            </a:r>
          </a:p>
        </p:txBody>
      </p:sp>
      <p:sp>
        <p:nvSpPr>
          <p:cNvPr id="117" name="Shape 117"/>
          <p:cNvSpPr/>
          <p:nvPr/>
        </p:nvSpPr>
        <p:spPr>
          <a:xfrm>
            <a:off x="367029" y="1210205"/>
            <a:ext cx="477152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pPr/>
            <a:r>
              <a:t>Background: the importance of tagging</a:t>
            </a:r>
          </a:p>
        </p:txBody>
      </p:sp>
      <p:sp>
        <p:nvSpPr>
          <p:cNvPr id="118" name="Shape 118"/>
          <p:cNvSpPr/>
          <p:nvPr/>
        </p:nvSpPr>
        <p:spPr>
          <a:xfrm>
            <a:off x="726663" y="3922343"/>
            <a:ext cx="6969142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  The crowdsourced nature of user tagging </a:t>
            </a:r>
            <a:r>
              <a:rPr>
                <a:solidFill>
                  <a:srgbClr val="FF2600"/>
                </a:solidFill>
              </a:rPr>
              <a:t>reduces the cost </a:t>
            </a:r>
            <a:r>
              <a:t>of indexing significantly and makes it a </a:t>
            </a:r>
            <a:r>
              <a:rPr>
                <a:solidFill>
                  <a:srgbClr val="FF2600"/>
                </a:solidFill>
              </a:rPr>
              <a:t>viable option</a:t>
            </a:r>
            <a:r>
              <a:t> for subject metadata generation in many online settings. </a:t>
            </a:r>
          </a:p>
        </p:txBody>
      </p:sp>
      <p:sp>
        <p:nvSpPr>
          <p:cNvPr id="119" name="Shape 119"/>
          <p:cNvSpPr/>
          <p:nvPr/>
        </p:nvSpPr>
        <p:spPr>
          <a:xfrm>
            <a:off x="676226" y="2236074"/>
            <a:ext cx="7566718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  User tagging (a.k.a. crowdsourced tagging, social tagging, collaborative tagging) has become a popular approach to </a:t>
            </a:r>
            <a:r>
              <a:rPr>
                <a:solidFill>
                  <a:srgbClr val="FF2600"/>
                </a:solidFill>
              </a:rPr>
              <a:t>generate subject metadata </a:t>
            </a:r>
            <a:r>
              <a:t>for a wide range of online materials.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2" name="Shape 122"/>
          <p:cNvSpPr/>
          <p:nvPr/>
        </p:nvSpPr>
        <p:spPr>
          <a:xfrm>
            <a:off x="243012" y="370632"/>
            <a:ext cx="492050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3400"/>
            </a:pPr>
            <a:r>
              <a:rPr sz="2800"/>
              <a:t>StackOverflow -&gt; Wikipedia</a:t>
            </a:r>
          </a:p>
        </p:txBody>
      </p:sp>
      <p:sp>
        <p:nvSpPr>
          <p:cNvPr id="123" name="Shape 123"/>
          <p:cNvSpPr/>
          <p:nvPr/>
        </p:nvSpPr>
        <p:spPr>
          <a:xfrm>
            <a:off x="367029" y="1210205"/>
            <a:ext cx="418642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pPr/>
            <a:r>
              <a:t>Background: drawbacks of tagging</a:t>
            </a:r>
          </a:p>
        </p:txBody>
      </p:sp>
      <p:sp>
        <p:nvSpPr>
          <p:cNvPr id="124" name="Shape 124"/>
          <p:cNvSpPr/>
          <p:nvPr/>
        </p:nvSpPr>
        <p:spPr>
          <a:xfrm>
            <a:off x="625643" y="4018279"/>
            <a:ext cx="710194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The </a:t>
            </a:r>
            <a:r>
              <a:rPr>
                <a:solidFill>
                  <a:srgbClr val="FF2600"/>
                </a:solidFill>
              </a:rPr>
              <a:t>inconsistencies</a:t>
            </a:r>
            <a:r>
              <a:t> caused by spelling variations, synonyms, acronyms and hyponyms </a:t>
            </a:r>
          </a:p>
        </p:txBody>
      </p:sp>
      <p:sp>
        <p:nvSpPr>
          <p:cNvPr id="125" name="Shape 125"/>
          <p:cNvSpPr/>
          <p:nvPr/>
        </p:nvSpPr>
        <p:spPr>
          <a:xfrm>
            <a:off x="588703" y="2309442"/>
            <a:ext cx="7175821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As an alternative to the professional indexing with controlled vocabularies, user tagging </a:t>
            </a:r>
            <a:r>
              <a:rPr>
                <a:solidFill>
                  <a:srgbClr val="FF2600"/>
                </a:solidFill>
              </a:rPr>
              <a:t>relies on user communities</a:t>
            </a:r>
            <a:r>
              <a:t> to collaboratively index resources of their interest with uncontrolled vocabularies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Shape 128"/>
          <p:cNvSpPr/>
          <p:nvPr/>
        </p:nvSpPr>
        <p:spPr>
          <a:xfrm>
            <a:off x="243012" y="370632"/>
            <a:ext cx="492050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3400"/>
            </a:pPr>
            <a:r>
              <a:rPr sz="2800"/>
              <a:t>StackOverflow -&gt; Wikipedia</a:t>
            </a:r>
          </a:p>
        </p:txBody>
      </p:sp>
      <p:sp>
        <p:nvSpPr>
          <p:cNvPr id="129" name="Shape 129"/>
          <p:cNvSpPr/>
          <p:nvPr/>
        </p:nvSpPr>
        <p:spPr>
          <a:xfrm>
            <a:off x="367029" y="1355912"/>
            <a:ext cx="43825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pPr/>
            <a:r>
              <a:t>Background: the usage of Wikipedia</a:t>
            </a:r>
          </a:p>
        </p:txBody>
      </p:sp>
      <p:sp>
        <p:nvSpPr>
          <p:cNvPr id="130" name="Shape 130"/>
          <p:cNvSpPr/>
          <p:nvPr/>
        </p:nvSpPr>
        <p:spPr>
          <a:xfrm>
            <a:off x="536427" y="4056379"/>
            <a:ext cx="7197215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</a:t>
            </a:r>
            <a:r>
              <a:rPr>
                <a:solidFill>
                  <a:srgbClr val="FF2600"/>
                </a:solidFill>
              </a:rPr>
              <a:t>Mapping user tags to their corresponding Wikipedia articles</a:t>
            </a:r>
            <a:r>
              <a:t>, as well-formed concepts, offers multifaceted </a:t>
            </a:r>
            <a:r>
              <a:rPr>
                <a:solidFill>
                  <a:srgbClr val="FF2600"/>
                </a:solidFill>
              </a:rPr>
              <a:t>benefits</a:t>
            </a:r>
            <a:r>
              <a:t> to the process of subject metadata generation and management in a wide range of online environments.</a:t>
            </a:r>
          </a:p>
        </p:txBody>
      </p:sp>
      <p:sp>
        <p:nvSpPr>
          <p:cNvPr id="131" name="Shape 131"/>
          <p:cNvSpPr/>
          <p:nvPr/>
        </p:nvSpPr>
        <p:spPr>
          <a:xfrm>
            <a:off x="536427" y="2468192"/>
            <a:ext cx="7197215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The investigation conducted by </a:t>
            </a:r>
            <a:r>
              <a:rPr>
                <a:solidFill>
                  <a:srgbClr val="FF2600"/>
                </a:solidFill>
              </a:rPr>
              <a:t>Nature</a:t>
            </a:r>
            <a:r>
              <a:t> suggested that Wikipedia comes close to </a:t>
            </a:r>
            <a:r>
              <a:rPr>
                <a:solidFill>
                  <a:srgbClr val="FF2600"/>
                </a:solidFill>
              </a:rPr>
              <a:t>Encyclopaedia Britannica </a:t>
            </a:r>
            <a:r>
              <a:t>in terms of the accuracy of its science entries.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Shape 134"/>
          <p:cNvSpPr/>
          <p:nvPr/>
        </p:nvSpPr>
        <p:spPr>
          <a:xfrm>
            <a:off x="243012" y="370632"/>
            <a:ext cx="492050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3400"/>
            </a:pPr>
            <a:r>
              <a:rPr sz="2800"/>
              <a:t>StackOverflow -&gt; Wikipedia</a:t>
            </a:r>
          </a:p>
        </p:txBody>
      </p:sp>
      <p:sp>
        <p:nvSpPr>
          <p:cNvPr id="135" name="Shape 135"/>
          <p:cNvSpPr/>
          <p:nvPr/>
        </p:nvSpPr>
        <p:spPr>
          <a:xfrm>
            <a:off x="367029" y="1210205"/>
            <a:ext cx="223699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Problem description:</a:t>
            </a:r>
          </a:p>
        </p:txBody>
      </p:sp>
      <p:pic>
        <p:nvPicPr>
          <p:cNvPr id="136" name="屏幕快照 2016-05-12 下午2.38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205" y="1700895"/>
            <a:ext cx="6694790" cy="2365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屏幕快照 2016-05-12 下午2.39.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6432" y="4339625"/>
            <a:ext cx="4360359" cy="201136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619994" y="4440866"/>
            <a:ext cx="1147316" cy="1023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7" y="0"/>
                </a:moveTo>
                <a:lnTo>
                  <a:pt x="0" y="21600"/>
                </a:lnTo>
                <a:lnTo>
                  <a:pt x="21600" y="2153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arrow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41" name="Shape 141"/>
          <p:cNvSpPr/>
          <p:nvPr/>
        </p:nvSpPr>
        <p:spPr>
          <a:xfrm>
            <a:off x="611560" y="1484783"/>
            <a:ext cx="6912768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StackOverflow -&gt; Wikipedia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Methodology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79512" y="116632"/>
            <a:ext cx="425648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/>
            </a:lvl1pPr>
          </a:lstStyle>
          <a:p>
            <a:pPr/>
            <a:r>
              <a:t>Methodology</a:t>
            </a:r>
          </a:p>
        </p:txBody>
      </p:sp>
      <p:sp>
        <p:nvSpPr>
          <p:cNvPr id="144" name="Shape 144"/>
          <p:cNvSpPr/>
          <p:nvPr/>
        </p:nvSpPr>
        <p:spPr>
          <a:xfrm>
            <a:off x="576232" y="1742058"/>
            <a:ext cx="7485818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(a) identification of all of the Wikipedia concepts appearing in the wiki page of the tag to be mapped </a:t>
            </a:r>
          </a:p>
        </p:txBody>
      </p:sp>
      <p:sp>
        <p:nvSpPr>
          <p:cNvPr id="145" name="Shape 145"/>
          <p:cNvSpPr/>
          <p:nvPr/>
        </p:nvSpPr>
        <p:spPr>
          <a:xfrm>
            <a:off x="576232" y="3558158"/>
            <a:ext cx="7485818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(b) binary classification of detected concepts into equivalent or non-equivalent concepts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79512" y="116632"/>
            <a:ext cx="425648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/>
            </a:lvl1pPr>
          </a:lstStyle>
          <a:p>
            <a:pPr/>
            <a:r>
              <a:t>Stage (a)</a:t>
            </a:r>
          </a:p>
        </p:txBody>
      </p:sp>
      <p:sp>
        <p:nvSpPr>
          <p:cNvPr id="148" name="Shape 148"/>
          <p:cNvSpPr/>
          <p:nvPr/>
        </p:nvSpPr>
        <p:spPr>
          <a:xfrm>
            <a:off x="271122" y="1183258"/>
            <a:ext cx="832235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Wikipedia-Miner:detecting Wikipedia concepts occurring in the tags’ wiki pages </a:t>
            </a:r>
          </a:p>
        </p:txBody>
      </p:sp>
      <p:sp>
        <p:nvSpPr>
          <p:cNvPr id="149" name="Shape 149"/>
          <p:cNvSpPr/>
          <p:nvPr/>
        </p:nvSpPr>
        <p:spPr>
          <a:xfrm>
            <a:off x="481330" y="1919685"/>
            <a:ext cx="7677539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use the </a:t>
            </a:r>
            <a:r>
              <a:rPr>
                <a:solidFill>
                  <a:srgbClr val="FF2600"/>
                </a:solidFill>
              </a:rPr>
              <a:t>topic detection functionality</a:t>
            </a:r>
            <a:r>
              <a:t> of the </a:t>
            </a:r>
            <a:r>
              <a:rPr>
                <a:solidFill>
                  <a:srgbClr val="FF2600"/>
                </a:solidFill>
              </a:rPr>
              <a:t>Wikipedia-Miner</a:t>
            </a:r>
            <a:r>
              <a:t> to identify all the Wikipedia concepts whose descriptor or non-descriptor lexical representations occur in a tag’s wiki page </a:t>
            </a:r>
          </a:p>
        </p:txBody>
      </p:sp>
      <p:sp>
        <p:nvSpPr>
          <p:cNvPr id="150" name="Shape 150"/>
          <p:cNvSpPr/>
          <p:nvPr/>
        </p:nvSpPr>
        <p:spPr>
          <a:xfrm>
            <a:off x="505737" y="4497958"/>
            <a:ext cx="785312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rapidminer(StackOverflow)  -&gt;  RapidMiner, Environment, Machine, Machine learning, Learning Data, Data mining, Mining</a:t>
            </a:r>
          </a:p>
        </p:txBody>
      </p:sp>
      <p:sp>
        <p:nvSpPr>
          <p:cNvPr id="151" name="Shape 151"/>
          <p:cNvSpPr/>
          <p:nvPr/>
        </p:nvSpPr>
        <p:spPr>
          <a:xfrm>
            <a:off x="3987799" y="3348522"/>
            <a:ext cx="1" cy="688341"/>
          </a:xfrm>
          <a:prstGeom prst="line">
            <a:avLst/>
          </a:prstGeom>
          <a:ln w="63500">
            <a:solidFill>
              <a:srgbClr val="535353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