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57" r:id="rId4"/>
    <p:sldId id="315" r:id="rId5"/>
    <p:sldId id="316" r:id="rId6"/>
    <p:sldId id="317" r:id="rId7"/>
    <p:sldId id="319" r:id="rId8"/>
    <p:sldId id="321" r:id="rId9"/>
    <p:sldId id="320" r:id="rId10"/>
    <p:sldId id="322" r:id="rId11"/>
    <p:sldId id="331" r:id="rId12"/>
    <p:sldId id="309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23" r:id="rId21"/>
    <p:sldId id="333" r:id="rId22"/>
    <p:sldId id="332" r:id="rId23"/>
    <p:sldId id="314" r:id="rId24"/>
    <p:sldId id="295" r:id="rId25"/>
    <p:sldId id="334" r:id="rId26"/>
    <p:sldId id="335" r:id="rId27"/>
    <p:sldId id="336" r:id="rId28"/>
    <p:sldId id="337" r:id="rId29"/>
    <p:sldId id="28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853" autoAdjust="0"/>
  </p:normalViewPr>
  <p:slideViewPr>
    <p:cSldViewPr>
      <p:cViewPr>
        <p:scale>
          <a:sx n="100" d="100"/>
          <a:sy n="100" d="100"/>
        </p:scale>
        <p:origin x="120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D754-9060-4CD1-8238-F01809D04542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AC2C-6958-4A9A-A297-10A762A25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5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3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84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21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5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24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2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36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8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19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1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897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1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7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01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942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81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98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growth of the Semantic Web [4] has contributed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signicantly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construction and availability of such KBs.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9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3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69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0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11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4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61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433" y="1340768"/>
            <a:ext cx="70567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Tagging Your </a:t>
            </a:r>
            <a:r>
              <a:rPr lang="en-US" altLang="zh-CN" sz="4000" b="1" dirty="0" smtClean="0"/>
              <a:t>Tweets</a:t>
            </a:r>
          </a:p>
          <a:p>
            <a:pPr algn="ctr"/>
            <a:endParaRPr lang="en-US" altLang="zh-CN" sz="4400" dirty="0" smtClean="0"/>
          </a:p>
          <a:p>
            <a:pPr algn="ctr"/>
            <a:r>
              <a:rPr lang="en-US" altLang="zh-CN" sz="3200" dirty="0" smtClean="0"/>
              <a:t>A </a:t>
            </a:r>
            <a:r>
              <a:rPr lang="en-US" altLang="zh-CN" sz="3200" dirty="0"/>
              <a:t>Probabilistic Modeling of </a:t>
            </a:r>
            <a:r>
              <a:rPr lang="en-US" altLang="zh-CN" sz="3200" dirty="0" smtClean="0"/>
              <a:t>Hashtag Annotation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Twitter</a:t>
            </a:r>
          </a:p>
          <a:p>
            <a:pPr algn="ctr"/>
            <a:r>
              <a:rPr lang="en-US" altLang="zh-CN" dirty="0" smtClean="0"/>
              <a:t>[CIKM2014]</a:t>
            </a:r>
          </a:p>
          <a:p>
            <a:pPr algn="ctr"/>
            <a:r>
              <a:rPr lang="en-US" altLang="zh-CN" dirty="0" err="1" smtClean="0"/>
              <a:t>Zongyang</a:t>
            </a:r>
            <a:r>
              <a:rPr lang="en-US" altLang="zh-CN" dirty="0" smtClean="0"/>
              <a:t> Ma, </a:t>
            </a:r>
            <a:r>
              <a:rPr lang="en-US" altLang="zh-CN" dirty="0" err="1" smtClean="0"/>
              <a:t>Aixin</a:t>
            </a:r>
            <a:r>
              <a:rPr lang="en-US" altLang="zh-CN" dirty="0" smtClean="0"/>
              <a:t> Sun, </a:t>
            </a:r>
            <a:r>
              <a:rPr lang="en-US" altLang="zh-CN" dirty="0" err="1" smtClean="0"/>
              <a:t>Quan</a:t>
            </a:r>
            <a:r>
              <a:rPr lang="en-US" altLang="zh-CN" dirty="0" smtClean="0"/>
              <a:t> Yuan, Gao </a:t>
            </a:r>
            <a:r>
              <a:rPr lang="en-US" altLang="zh-CN" dirty="0"/>
              <a:t>Cong</a:t>
            </a:r>
          </a:p>
        </p:txBody>
      </p:sp>
      <p:sp>
        <p:nvSpPr>
          <p:cNvPr id="6" name="矩形 5"/>
          <p:cNvSpPr/>
          <p:nvPr/>
        </p:nvSpPr>
        <p:spPr>
          <a:xfrm>
            <a:off x="6895785" y="5446965"/>
            <a:ext cx="1204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err="1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Cai</a:t>
            </a:r>
            <a:r>
              <a:rPr lang="en-US" altLang="zh-CN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Xuyang</a:t>
            </a:r>
            <a:endParaRPr lang="en-US" altLang="zh-CN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r"/>
            <a:fld id="{8553C895-12F7-45DC-AF5C-B0A90DE69EB6}" type="datetime1">
              <a:rPr lang="en-US" altLang="zh-CN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11/4/2015</a:t>
            </a:fld>
            <a:endParaRPr lang="en-US" altLang="zh-CN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4368409"/>
            <a:ext cx="5934254" cy="4617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Hashtag-Pivoted </a:t>
            </a:r>
            <a:r>
              <a:rPr lang="en-US" altLang="zh-CN" sz="2800" b="1" dirty="0"/>
              <a:t>Model </a:t>
            </a:r>
            <a:r>
              <a:rPr lang="en-US" altLang="zh-CN" sz="2800" b="1" dirty="0" smtClean="0"/>
              <a:t>(HPM</a:t>
            </a:r>
            <a:r>
              <a:rPr lang="en-US" altLang="zh-CN" sz="2800" b="1" dirty="0"/>
              <a:t>)</a:t>
            </a:r>
            <a:endParaRPr lang="en-US" altLang="zh-CN" sz="28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0152" y="447021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Bayesian graphical representation of </a:t>
            </a:r>
            <a:r>
              <a:rPr lang="en-US" altLang="zh-CN" dirty="0" smtClean="0"/>
              <a:t>HPM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9532" y="908720"/>
            <a:ext cx="5580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In HPM, </a:t>
            </a:r>
            <a:r>
              <a:rPr lang="en-US" altLang="zh-CN" sz="2400" dirty="0"/>
              <a:t>a user may also choose </a:t>
            </a:r>
            <a:r>
              <a:rPr lang="en-US" altLang="zh-CN" sz="2400" dirty="0" smtClean="0"/>
              <a:t>to directly </a:t>
            </a:r>
            <a:r>
              <a:rPr lang="en-US" altLang="zh-CN" sz="2400" dirty="0"/>
              <a:t>comment on </a:t>
            </a:r>
            <a:r>
              <a:rPr lang="en-US" altLang="zh-CN" sz="2400" dirty="0" smtClean="0"/>
              <a:t>a specific </a:t>
            </a:r>
            <a:r>
              <a:rPr lang="en-US" altLang="zh-CN" sz="2400" dirty="0"/>
              <a:t>hashtag.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59532" y="1743661"/>
            <a:ext cx="5364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The </a:t>
            </a:r>
            <a:r>
              <a:rPr lang="en-US" altLang="zh-CN" sz="2400" dirty="0"/>
              <a:t>topic </a:t>
            </a:r>
            <a:r>
              <a:rPr lang="en-US" altLang="zh-CN" sz="2400" i="1" dirty="0"/>
              <a:t>z </a:t>
            </a:r>
            <a:r>
              <a:rPr lang="en-US" altLang="zh-CN" sz="2400" dirty="0"/>
              <a:t>of a tweet may be drawn</a:t>
            </a:r>
          </a:p>
          <a:p>
            <a:r>
              <a:rPr lang="en-US" altLang="zh-CN" sz="2400" dirty="0"/>
              <a:t>from user topic distribution </a:t>
            </a:r>
            <a:r>
              <a:rPr lang="en-US" altLang="zh-CN" sz="2400" i="1" dirty="0"/>
              <a:t>p</a:t>
            </a:r>
            <a:r>
              <a:rPr lang="en-US" altLang="zh-CN" sz="2400" dirty="0"/>
              <a:t>(</a:t>
            </a:r>
            <a:r>
              <a:rPr lang="en-US" altLang="zh-CN" sz="2400" i="1" dirty="0" err="1"/>
              <a:t>z</a:t>
            </a:r>
            <a:r>
              <a:rPr lang="en-US" altLang="zh-CN" sz="2400" dirty="0" err="1"/>
              <a:t>|</a:t>
            </a:r>
            <a:r>
              <a:rPr lang="en-US" altLang="zh-CN" sz="2400" i="1" dirty="0" err="1"/>
              <a:t>u</a:t>
            </a:r>
            <a:r>
              <a:rPr lang="en-US" altLang="zh-CN" sz="2400" dirty="0"/>
              <a:t>), time topic distribution </a:t>
            </a:r>
            <a:r>
              <a:rPr lang="en-US" altLang="zh-CN" sz="2400" i="1" dirty="0"/>
              <a:t>p</a:t>
            </a:r>
            <a:r>
              <a:rPr lang="en-US" altLang="zh-CN" sz="2400" dirty="0"/>
              <a:t>(</a:t>
            </a:r>
            <a:r>
              <a:rPr lang="en-US" altLang="zh-CN" sz="2400" i="1" dirty="0" err="1"/>
              <a:t>z</a:t>
            </a:r>
            <a:r>
              <a:rPr lang="en-US" altLang="zh-CN" sz="2400" dirty="0" err="1"/>
              <a:t>|</a:t>
            </a:r>
            <a:r>
              <a:rPr lang="en-US" altLang="zh-CN" sz="2400" i="1" dirty="0" err="1"/>
              <a:t>t</a:t>
            </a:r>
            <a:r>
              <a:rPr lang="en-US" altLang="zh-CN" sz="2400" dirty="0" smtClean="0"/>
              <a:t>), or </a:t>
            </a:r>
            <a:r>
              <a:rPr lang="en-US" altLang="zh-CN" sz="2400" dirty="0"/>
              <a:t>hashtag topic distribution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z|h</a:t>
            </a:r>
            <a:r>
              <a:rPr lang="en-US" altLang="zh-CN" sz="1400" i="1" dirty="0" err="1"/>
              <a:t>d</a:t>
            </a:r>
            <a:r>
              <a:rPr lang="en-US" altLang="zh-CN" sz="2400" i="1" dirty="0"/>
              <a:t> )</a:t>
            </a:r>
            <a:r>
              <a:rPr lang="en-US" altLang="zh-CN" sz="2400" dirty="0"/>
              <a:t>.</a:t>
            </a:r>
            <a:endParaRPr lang="zh-CN" altLang="en-US" sz="2400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401429"/>
            <a:ext cx="3210762" cy="855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32" y="5101014"/>
            <a:ext cx="6268764" cy="14867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904776"/>
            <a:ext cx="3400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Inference Algorithms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We </a:t>
            </a:r>
            <a:r>
              <a:rPr lang="en-US" altLang="zh-CN" sz="2400" dirty="0"/>
              <a:t>propose an Expectation-Maximization (</a:t>
            </a:r>
            <a:r>
              <a:rPr lang="en-US" altLang="zh-CN" sz="2400" i="1" dirty="0"/>
              <a:t>EM</a:t>
            </a:r>
            <a:r>
              <a:rPr lang="en-US" altLang="zh-CN" sz="2400" dirty="0"/>
              <a:t>) algorithm for </a:t>
            </a:r>
            <a:r>
              <a:rPr lang="en-US" altLang="zh-CN" sz="2400" dirty="0" smtClean="0"/>
              <a:t>appropriately inferring </a:t>
            </a:r>
            <a:r>
              <a:rPr lang="en-US" altLang="zh-CN" sz="2400" i="1" dirty="0"/>
              <a:t>z</a:t>
            </a:r>
            <a:r>
              <a:rPr lang="en-US" altLang="zh-CN" sz="2400" dirty="0"/>
              <a:t> in both models.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051720" y="2348880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/>
              <a:t>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22357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8720"/>
            <a:ext cx="2781300" cy="3752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464965"/>
            <a:ext cx="4029075" cy="5238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33540" y="2650324"/>
            <a:ext cx="4340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US" altLang="zh-CN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10</a:t>
            </a:r>
            <a:r>
              <a:rPr lang="en-US" altLang="zh-CN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zh-CN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（</a:t>
            </a:r>
            <a:r>
              <a:rPr lang="en-US" altLang="zh-CN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b,b,b,a,b,b,b,b,b,a</a:t>
            </a:r>
            <a:r>
              <a:rPr lang="zh-CN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）</a:t>
            </a:r>
            <a:endParaRPr lang="zh-CN" altLang="en-US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371" y="3895123"/>
            <a:ext cx="2266950" cy="5238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233540" y="977928"/>
            <a:ext cx="3240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ahoma" panose="020B0604030504040204" pitchFamily="34" charset="0"/>
              </a:rPr>
              <a:t>probability density function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5999826" y="5100414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p=0.2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>
            <a:off x="6403846" y="3356992"/>
            <a:ext cx="106664" cy="538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403846" y="4403130"/>
            <a:ext cx="106664" cy="538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3240360" cy="34506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1760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3688" y="24493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15816" y="24402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7524" y="32129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Y =</a:t>
            </a:r>
          </a:p>
        </p:txBody>
      </p:sp>
      <p:sp>
        <p:nvSpPr>
          <p:cNvPr id="5" name="矩形 4"/>
          <p:cNvSpPr/>
          <p:nvPr/>
        </p:nvSpPr>
        <p:spPr>
          <a:xfrm>
            <a:off x="3563888" y="1156102"/>
            <a:ext cx="522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34343"/>
                </a:solidFill>
                <a:latin typeface="Tahoma" panose="020B0604030504040204" pitchFamily="34" charset="0"/>
              </a:rPr>
              <a:t>Model Parameter: p={p0,p1,p2}</a:t>
            </a:r>
          </a:p>
          <a:p>
            <a:r>
              <a:rPr lang="en-US" altLang="zh-CN" sz="2400" b="1" dirty="0" smtClean="0">
                <a:solidFill>
                  <a:srgbClr val="434343"/>
                </a:solidFill>
                <a:latin typeface="Tahoma" panose="020B0604030504040204" pitchFamily="34" charset="0"/>
              </a:rPr>
              <a:t>Latent variable: </a:t>
            </a:r>
            <a:r>
              <a:rPr lang="en-US" altLang="zh-CN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5664" y="3717032"/>
            <a:ext cx="78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X =</a:t>
            </a:r>
          </a:p>
        </p:txBody>
      </p:sp>
      <p:sp>
        <p:nvSpPr>
          <p:cNvPr id="23" name="矩形 22"/>
          <p:cNvSpPr/>
          <p:nvPr/>
        </p:nvSpPr>
        <p:spPr>
          <a:xfrm>
            <a:off x="3576712" y="2711580"/>
            <a:ext cx="5070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34343"/>
                </a:solidFill>
                <a:latin typeface="Tahoma" panose="020B0604030504040204" pitchFamily="34" charset="0"/>
              </a:rPr>
              <a:t>Assumption: Y={N0,N1,N2,N3}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888" y="4545616"/>
            <a:ext cx="6647618" cy="9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3240360" cy="34506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1760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3688" y="24493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15816" y="24402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7524" y="32129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Y =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5664" y="3717032"/>
            <a:ext cx="78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X =</a:t>
            </a:r>
          </a:p>
        </p:txBody>
      </p:sp>
      <p:sp>
        <p:nvSpPr>
          <p:cNvPr id="12" name="矩形 11"/>
          <p:cNvSpPr/>
          <p:nvPr/>
        </p:nvSpPr>
        <p:spPr>
          <a:xfrm>
            <a:off x="3419872" y="908720"/>
            <a:ext cx="558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Considering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probabilistic model: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19872" y="1726244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Pr</a:t>
            </a:r>
            <a:r>
              <a:rPr lang="en-US" altLang="zh-CN" sz="2400" dirty="0">
                <a:solidFill>
                  <a:srgbClr val="000000"/>
                </a:solidFill>
                <a:latin typeface="Verdana" panose="020B0604030504040204" pitchFamily="34" charset="0"/>
              </a:rPr>
              <a:t>(X,Y;</a:t>
            </a:r>
            <a:r>
              <a:rPr lang="el-GR" altLang="zh-CN" sz="2400" dirty="0">
                <a:solidFill>
                  <a:srgbClr val="000000"/>
                </a:solidFill>
                <a:latin typeface="Verdana" panose="020B0604030504040204" pitchFamily="34" charset="0"/>
              </a:rPr>
              <a:t>θ)</a:t>
            </a:r>
            <a:endParaRPr lang="zh-CN" altLang="en-US" sz="2400" dirty="0"/>
          </a:p>
        </p:txBody>
      </p:sp>
      <p:sp>
        <p:nvSpPr>
          <p:cNvPr id="8" name="左大括号 7"/>
          <p:cNvSpPr/>
          <p:nvPr/>
        </p:nvSpPr>
        <p:spPr>
          <a:xfrm>
            <a:off x="5045638" y="1417213"/>
            <a:ext cx="288032" cy="11086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34289" y="1556025"/>
            <a:ext cx="380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Observed </a:t>
            </a:r>
            <a:r>
              <a:rPr lang="en-US" altLang="zh-CN" sz="2400" b="1" dirty="0"/>
              <a:t>Variables</a:t>
            </a:r>
            <a:r>
              <a:rPr lang="en-US" altLang="zh-CN" sz="2400" dirty="0" smtClean="0"/>
              <a:t>: X</a:t>
            </a:r>
          </a:p>
          <a:p>
            <a:r>
              <a:rPr lang="en-US" altLang="zh-CN" sz="2400" dirty="0" smtClean="0"/>
              <a:t>Unknown </a:t>
            </a:r>
            <a:r>
              <a:rPr lang="en-US" altLang="zh-CN" sz="2400" b="1" dirty="0"/>
              <a:t>Variables</a:t>
            </a:r>
            <a:r>
              <a:rPr lang="en-US" altLang="zh-CN" sz="2400" dirty="0" smtClean="0"/>
              <a:t>: Y and </a:t>
            </a:r>
            <a:r>
              <a:rPr lang="el-GR" altLang="zh-CN" sz="2400" dirty="0" smtClean="0"/>
              <a:t>θ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12" y="2636912"/>
            <a:ext cx="4999739" cy="7279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4105076"/>
            <a:ext cx="4932548" cy="9161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710312" y="3561529"/>
            <a:ext cx="558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Observing a set of value x=(x1,x2,…,</a:t>
            </a:r>
            <a:r>
              <a:rPr lang="en-US" altLang="zh-CN" sz="2400" dirty="0" err="1" smtClean="0"/>
              <a:t>xn</a:t>
            </a:r>
            <a:r>
              <a:rPr lang="en-US" altLang="zh-CN" sz="2400" dirty="0" smtClean="0"/>
              <a:t>):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705" y="5478313"/>
            <a:ext cx="6134100" cy="10858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39552" y="501317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Compute optimal value of </a:t>
            </a:r>
            <a:r>
              <a:rPr lang="el-GR" altLang="zh-CN" sz="2400" dirty="0" smtClean="0"/>
              <a:t>θ</a:t>
            </a:r>
            <a:r>
              <a:rPr lang="en-US" altLang="zh-CN" sz="2400" dirty="0" smtClean="0"/>
              <a:t>: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33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80713"/>
            <a:ext cx="7453660" cy="104961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09104" y="924688"/>
            <a:ext cx="853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 EM is a iterative algorithm trying to find a set of estimated parameter, in order to increase the </a:t>
            </a:r>
            <a:r>
              <a:rPr lang="en-US" altLang="zh-CN" sz="2400" dirty="0"/>
              <a:t>marginal </a:t>
            </a:r>
            <a:r>
              <a:rPr lang="en-US" altLang="zh-CN" sz="2400" dirty="0" smtClean="0"/>
              <a:t>likelihood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626344" y="2996952"/>
            <a:ext cx="853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Randomly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assign value </a:t>
            </a:r>
            <a:r>
              <a:rPr lang="en-US" altLang="zh-CN" sz="2400" dirty="0" smtClean="0"/>
              <a:t>to</a:t>
            </a:r>
            <a:r>
              <a:rPr lang="en-US" altLang="zh-CN" sz="2400" b="1" dirty="0" smtClean="0"/>
              <a:t> </a:t>
            </a:r>
            <a:r>
              <a:rPr lang="el-GR" altLang="zh-CN" sz="2400" dirty="0" smtClean="0">
                <a:solidFill>
                  <a:srgbClr val="FF0000"/>
                </a:solidFill>
              </a:rPr>
              <a:t>θ</a:t>
            </a:r>
            <a:r>
              <a:rPr lang="en-US" altLang="zh-CN" sz="1400" dirty="0" smtClean="0">
                <a:solidFill>
                  <a:srgbClr val="FF0000"/>
                </a:solidFill>
              </a:rPr>
              <a:t>0  </a:t>
            </a:r>
            <a:r>
              <a:rPr lang="en-US" altLang="zh-CN" sz="2400" dirty="0" smtClean="0"/>
              <a:t>at start.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Each iteration has a </a:t>
            </a:r>
            <a:r>
              <a:rPr lang="en-US" altLang="zh-CN" sz="2400" dirty="0" smtClean="0">
                <a:solidFill>
                  <a:srgbClr val="FF0000"/>
                </a:solidFill>
              </a:rPr>
              <a:t>E-Step and M-Step</a:t>
            </a:r>
            <a:r>
              <a:rPr lang="en-US" altLang="zh-CN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is in </a:t>
            </a:r>
            <a:r>
              <a:rPr lang="en-US" altLang="zh-CN" sz="2400" dirty="0" smtClean="0">
                <a:solidFill>
                  <a:srgbClr val="FF0000"/>
                </a:solidFill>
              </a:rPr>
              <a:t>convergence </a:t>
            </a:r>
            <a:r>
              <a:rPr lang="en-US" altLang="zh-CN" sz="2400" dirty="0" smtClean="0"/>
              <a:t>until:</a:t>
            </a:r>
            <a:r>
              <a:rPr lang="en-US" altLang="zh-CN" sz="2400" dirty="0" smtClean="0">
                <a:solidFill>
                  <a:srgbClr val="FF0000"/>
                </a:solidFill>
              </a:rPr>
              <a:t>  </a:t>
            </a:r>
            <a:r>
              <a:rPr lang="el-GR" altLang="zh-CN" sz="2400" dirty="0" smtClean="0"/>
              <a:t>θ</a:t>
            </a:r>
            <a:r>
              <a:rPr lang="el-GR" altLang="zh-CN" sz="2400" baseline="30000" dirty="0" smtClean="0"/>
              <a:t>(</a:t>
            </a:r>
            <a:r>
              <a:rPr lang="en-US" altLang="zh-CN" sz="2400" baseline="30000" dirty="0" smtClean="0"/>
              <a:t>i+1) </a:t>
            </a:r>
            <a:r>
              <a:rPr lang="zh-CN" altLang="en-US" sz="2400" dirty="0" smtClean="0"/>
              <a:t>≈ </a:t>
            </a:r>
            <a:r>
              <a:rPr lang="el-GR" altLang="zh-CN" sz="2400" dirty="0" smtClean="0"/>
              <a:t>θ</a:t>
            </a:r>
            <a:r>
              <a:rPr lang="el-GR" altLang="zh-CN" sz="2400" baseline="30000" dirty="0" smtClean="0"/>
              <a:t>(</a:t>
            </a:r>
            <a:r>
              <a:rPr lang="en-US" altLang="zh-CN" sz="2400" baseline="30000" dirty="0" err="1"/>
              <a:t>i</a:t>
            </a:r>
            <a:r>
              <a:rPr lang="en-US" altLang="zh-CN" sz="2400" baseline="30000" dirty="0"/>
              <a:t>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179512" y="908720"/>
            <a:ext cx="1482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E-Step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00" y="2554452"/>
            <a:ext cx="7153275" cy="14097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9917" y="1823919"/>
            <a:ext cx="746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ahoma" panose="020B0604030504040204" pitchFamily="34" charset="0"/>
              </a:rPr>
              <a:t>Compute the posterior</a:t>
            </a:r>
            <a:r>
              <a:rPr lang="en-US" altLang="zh-CN" sz="2400" dirty="0">
                <a:latin typeface="Tahoma" panose="020B0604030504040204" pitchFamily="34" charset="0"/>
              </a:rPr>
              <a:t> </a:t>
            </a:r>
            <a:r>
              <a:rPr lang="en-US" altLang="zh-CN" sz="2400" dirty="0" smtClean="0">
                <a:latin typeface="Tahoma" panose="020B0604030504040204" pitchFamily="34" charset="0"/>
              </a:rPr>
              <a:t>probability when X=x and Y=y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49917" y="4509120"/>
            <a:ext cx="319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f(</a:t>
            </a:r>
            <a:r>
              <a:rPr lang="en-US" altLang="zh-CN" dirty="0" err="1">
                <a:solidFill>
                  <a:srgbClr val="000000"/>
                </a:solidFill>
                <a:latin typeface="Verdana" panose="020B0604030504040204" pitchFamily="34" charset="0"/>
              </a:rPr>
              <a:t>x|X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) is a weighted value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179512" y="90872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M-Step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749917" y="1823919"/>
            <a:ext cx="412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ahoma" panose="020B0604030504040204" pitchFamily="34" charset="0"/>
              </a:rPr>
              <a:t>Compute the parameter </a:t>
            </a:r>
            <a:r>
              <a:rPr lang="el-GR" altLang="zh-CN" sz="2400" dirty="0" smtClean="0"/>
              <a:t>θ</a:t>
            </a:r>
            <a:r>
              <a:rPr lang="en-US" altLang="zh-CN" sz="1400" dirty="0" smtClean="0"/>
              <a:t>(i+1)</a:t>
            </a:r>
            <a:r>
              <a:rPr lang="en-US" altLang="zh-CN" sz="1400" dirty="0" smtClean="0">
                <a:latin typeface="Tahoma" panose="020B0604030504040204" pitchFamily="34" charset="0"/>
              </a:rPr>
              <a:t> 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16562"/>
            <a:ext cx="6886575" cy="962025"/>
          </a:xfrm>
          <a:prstGeom prst="rect">
            <a:avLst/>
          </a:prstGeom>
        </p:spPr>
      </p:pic>
      <p:sp>
        <p:nvSpPr>
          <p:cNvPr id="8" name="上箭头 7"/>
          <p:cNvSpPr/>
          <p:nvPr/>
        </p:nvSpPr>
        <p:spPr>
          <a:xfrm>
            <a:off x="4766304" y="3593340"/>
            <a:ext cx="216024" cy="3704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11309" y="4277628"/>
            <a:ext cx="252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Computed in E-Step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179512" y="81743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Computation Example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89" y="1594123"/>
            <a:ext cx="2009775" cy="4667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0037" y="1594123"/>
            <a:ext cx="214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Randomly assign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89980" y="2167533"/>
            <a:ext cx="148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E-Step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89" y="1967647"/>
            <a:ext cx="2114550" cy="87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467" y="2167533"/>
            <a:ext cx="5112568" cy="4481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176" y="3175581"/>
            <a:ext cx="4261631" cy="679769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4427984" y="2843947"/>
            <a:ext cx="144016" cy="22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831" y="4183693"/>
            <a:ext cx="4204320" cy="8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Maximum Likelihood Estimation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179512" y="81743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Computation Example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07244" y="1547456"/>
            <a:ext cx="148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M-Step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4" y="2391799"/>
            <a:ext cx="5616624" cy="1469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639852"/>
            <a:ext cx="3267711" cy="3221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44" y="4005064"/>
            <a:ext cx="3212628" cy="718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77" y="4869160"/>
            <a:ext cx="3477964" cy="857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477" y="5786105"/>
            <a:ext cx="3286162" cy="7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Outline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484784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Hashtag Annotation Models</a:t>
            </a:r>
            <a:endParaRPr lang="en-US" altLang="zh-CN" sz="28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EM Algorithm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Experiment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66" y="2371239"/>
            <a:ext cx="5614020" cy="30605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Inference Algorithms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We </a:t>
            </a:r>
            <a:r>
              <a:rPr lang="en-US" altLang="zh-CN" sz="2400" dirty="0"/>
              <a:t>propose an Expectation-Maximization (</a:t>
            </a:r>
            <a:r>
              <a:rPr lang="en-US" altLang="zh-CN" sz="2400" i="1" dirty="0"/>
              <a:t>EM</a:t>
            </a:r>
            <a:r>
              <a:rPr lang="en-US" altLang="zh-CN" sz="2400" dirty="0"/>
              <a:t>) algorithm for </a:t>
            </a:r>
            <a:r>
              <a:rPr lang="en-US" altLang="zh-CN" sz="2400" dirty="0" smtClean="0"/>
              <a:t>appropriately inferring </a:t>
            </a:r>
            <a:r>
              <a:rPr lang="en-US" altLang="zh-CN" sz="2400" i="1" dirty="0"/>
              <a:t>z</a:t>
            </a:r>
            <a:r>
              <a:rPr lang="en-US" altLang="zh-CN" sz="2400" dirty="0"/>
              <a:t> in both models.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79512" y="195574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In </a:t>
            </a:r>
            <a:r>
              <a:rPr lang="en-US" altLang="zh-CN" sz="2400" dirty="0">
                <a:solidFill>
                  <a:srgbClr val="FF0000"/>
                </a:solidFill>
              </a:rPr>
              <a:t>CPM</a:t>
            </a:r>
            <a:r>
              <a:rPr lang="en-US" altLang="zh-CN" sz="2400" dirty="0"/>
              <a:t>, the joint probability over tweet d and topic z can be represented </a:t>
            </a:r>
            <a:r>
              <a:rPr lang="en-US" altLang="zh-CN" sz="2400" dirty="0" smtClean="0"/>
              <a:t>as: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323528" y="543333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 joint probability for </a:t>
            </a:r>
            <a:r>
              <a:rPr lang="en-US" altLang="zh-CN" sz="2400" dirty="0">
                <a:solidFill>
                  <a:srgbClr val="FF0000"/>
                </a:solidFill>
              </a:rPr>
              <a:t>HPM</a:t>
            </a:r>
            <a:r>
              <a:rPr lang="en-US" altLang="zh-CN" sz="2400" dirty="0"/>
              <a:t> over tweet d and topic </a:t>
            </a:r>
            <a:r>
              <a:rPr lang="en-US" altLang="zh-CN" sz="2400" dirty="0" smtClean="0"/>
              <a:t>z is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786" y="6000750"/>
            <a:ext cx="5029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Inference Algorithms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8244" y="1116894"/>
            <a:ext cx="713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/>
              <a:t>log-likelihood in CPM </a:t>
            </a:r>
            <a:r>
              <a:rPr lang="en-US" altLang="zh-CN" sz="2400" dirty="0" smtClean="0"/>
              <a:t>is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82" y="1052736"/>
            <a:ext cx="4257187" cy="589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935091"/>
            <a:ext cx="5184576" cy="12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786" y="3189877"/>
            <a:ext cx="5954623" cy="3831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Inference Algorithms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8244" y="1116894"/>
            <a:ext cx="713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/>
              <a:t>log-likelihood in CPM </a:t>
            </a:r>
            <a:r>
              <a:rPr lang="en-US" altLang="zh-CN" sz="2400" dirty="0" smtClean="0"/>
              <a:t>is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82" y="1052736"/>
            <a:ext cx="4257187" cy="5899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9236" y="1757114"/>
            <a:ext cx="814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 M-step, it is complicated to estimate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z|u</a:t>
            </a:r>
            <a:r>
              <a:rPr lang="en-US" altLang="zh-CN" sz="2400" i="1" dirty="0"/>
              <a:t>)</a:t>
            </a:r>
            <a:r>
              <a:rPr lang="en-US" altLang="zh-CN" sz="2400" dirty="0"/>
              <a:t> and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z|t</a:t>
            </a:r>
            <a:r>
              <a:rPr lang="en-US" altLang="zh-CN" sz="2400" i="1" dirty="0"/>
              <a:t>)</a:t>
            </a:r>
            <a:endParaRPr lang="zh-CN" altLang="en-US" sz="2400" i="1" dirty="0"/>
          </a:p>
        </p:txBody>
      </p:sp>
      <p:sp>
        <p:nvSpPr>
          <p:cNvPr id="10" name="矩形 9"/>
          <p:cNvSpPr/>
          <p:nvPr/>
        </p:nvSpPr>
        <p:spPr>
          <a:xfrm>
            <a:off x="318244" y="2532904"/>
            <a:ext cx="2868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Jensen’s inequality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75" y="3189877"/>
            <a:ext cx="2666011" cy="3831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3768324"/>
            <a:ext cx="4354033" cy="27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Social Network Regularization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Users </a:t>
            </a:r>
            <a:r>
              <a:rPr lang="en-US" altLang="zh-CN" sz="2400" dirty="0"/>
              <a:t>who often mention each other are more likely to share similar topics.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97984"/>
            <a:ext cx="4181475" cy="8286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71700" y="2938663"/>
            <a:ext cx="5135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err="1"/>
              <a:t>C</a:t>
            </a:r>
            <a:r>
              <a:rPr lang="en-US" altLang="zh-CN" sz="900" dirty="0" err="1"/>
              <a:t>uv</a:t>
            </a:r>
            <a:r>
              <a:rPr lang="en-US" altLang="zh-CN" sz="900" dirty="0"/>
              <a:t> 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times </a:t>
            </a:r>
            <a:r>
              <a:rPr lang="en-US" altLang="zh-CN" sz="2000" dirty="0" smtClean="0"/>
              <a:t>of mention each other in </a:t>
            </a:r>
            <a:r>
              <a:rPr lang="en-US" altLang="zh-CN" sz="2000" dirty="0"/>
              <a:t>their tweets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971600" y="2195792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Minimize:</a:t>
            </a:r>
            <a:endParaRPr lang="zh-CN" altLang="en-US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69" y="4486111"/>
            <a:ext cx="5581650" cy="8667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5536" y="3712387"/>
            <a:ext cx="749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Regularized log-likelihood is expressed as RL = L − 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31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Experiment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12474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The </a:t>
            </a:r>
            <a:r>
              <a:rPr lang="en-US" altLang="zh-CN" sz="2400" dirty="0"/>
              <a:t>tweets used in our evaluation are published by </a:t>
            </a:r>
            <a:r>
              <a:rPr lang="en-US" altLang="zh-CN" sz="2400" dirty="0" smtClean="0"/>
              <a:t>Singapore-based users from </a:t>
            </a:r>
            <a:r>
              <a:rPr lang="en-US" altLang="zh-CN" sz="2400" dirty="0"/>
              <a:t>January 1, 2011 to August 31, 2011.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24" y="2420888"/>
            <a:ext cx="5660600" cy="2088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072" y="4659809"/>
            <a:ext cx="5654005" cy="17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/>
              <a:t>Evaluation by Perplexity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5700" y="144529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Perplexity </a:t>
            </a:r>
            <a:r>
              <a:rPr lang="en-US" altLang="zh-CN" sz="2400" dirty="0"/>
              <a:t>is a standard metric for evaluating topic </a:t>
            </a:r>
            <a:r>
              <a:rPr lang="en-US" altLang="zh-CN" sz="2400" dirty="0" smtClean="0"/>
              <a:t>models. It measures </a:t>
            </a:r>
            <a:r>
              <a:rPr lang="en-US" altLang="zh-CN" sz="2400" dirty="0"/>
              <a:t>the ability of a </a:t>
            </a:r>
            <a:r>
              <a:rPr lang="en-US" altLang="zh-CN" sz="2400" dirty="0" smtClean="0"/>
              <a:t>model in </a:t>
            </a:r>
            <a:r>
              <a:rPr lang="en-US" altLang="zh-CN" sz="2400" dirty="0"/>
              <a:t>generating unseen </a:t>
            </a:r>
            <a:r>
              <a:rPr lang="en-US" altLang="zh-CN" sz="2400" dirty="0" smtClean="0"/>
              <a:t>data.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Lower perplexity </a:t>
            </a:r>
            <a:r>
              <a:rPr lang="en-US" altLang="zh-CN" sz="2400" dirty="0"/>
              <a:t>indicates better model performance.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046610"/>
            <a:ext cx="5600700" cy="685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9360" y="429309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200,000 tweets to be </a:t>
            </a:r>
            <a:r>
              <a:rPr lang="en-US" altLang="zh-CN" sz="2400" dirty="0" smtClean="0"/>
              <a:t>the testing </a:t>
            </a:r>
            <a:r>
              <a:rPr lang="en-US" altLang="zh-CN" sz="2400" dirty="0"/>
              <a:t>data set, and the remaining 1,017,928 tweets are used </a:t>
            </a:r>
            <a:r>
              <a:rPr lang="en-US" altLang="zh-CN" sz="2400" dirty="0" smtClean="0"/>
              <a:t>to train </a:t>
            </a:r>
            <a:r>
              <a:rPr lang="en-US" altLang="zh-CN" sz="2400" dirty="0"/>
              <a:t>the models.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6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/>
              <a:t>Evaluation by Perplexity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267575" cy="2943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98" y="3967485"/>
            <a:ext cx="71723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Topic Discovery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8367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a typeface="+mj-ea"/>
              </a:rPr>
              <a:t>We now present 8 sample topics discovered by the two </a:t>
            </a:r>
            <a:r>
              <a:rPr lang="en-US" altLang="zh-CN" dirty="0" smtClean="0">
                <a:ea typeface="+mj-ea"/>
              </a:rPr>
              <a:t>models </a:t>
            </a:r>
            <a:r>
              <a:rPr lang="en-US" altLang="zh-CN" i="1" dirty="0" smtClean="0">
                <a:ea typeface="+mj-ea"/>
              </a:rPr>
              <a:t>CPM </a:t>
            </a:r>
            <a:r>
              <a:rPr lang="en-US" altLang="zh-CN" dirty="0">
                <a:ea typeface="+mj-ea"/>
              </a:rPr>
              <a:t>and </a:t>
            </a:r>
            <a:r>
              <a:rPr lang="en-US" altLang="zh-CN" i="1" dirty="0">
                <a:ea typeface="+mj-ea"/>
              </a:rPr>
              <a:t>HPM</a:t>
            </a:r>
            <a:r>
              <a:rPr lang="en-US" altLang="zh-CN" dirty="0">
                <a:ea typeface="+mj-ea"/>
              </a:rPr>
              <a:t>.</a:t>
            </a:r>
            <a:endParaRPr lang="zh-CN" altLang="en-US" dirty="0"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06044"/>
            <a:ext cx="8306097" cy="40652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5511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1.Most top-ranked hashtags </a:t>
            </a:r>
            <a:r>
              <a:rPr lang="en-US" altLang="zh-CN" dirty="0"/>
              <a:t>of hashtag topic are well associated semantically </a:t>
            </a:r>
            <a:r>
              <a:rPr lang="en-US" altLang="zh-CN" dirty="0" smtClean="0"/>
              <a:t>with the corresponding word topics.</a:t>
            </a:r>
            <a:endParaRPr lang="en-US" altLang="zh-CN" i="1" dirty="0" smtClean="0"/>
          </a:p>
          <a:p>
            <a:r>
              <a:rPr lang="en-US" altLang="zh-CN" i="1" dirty="0" smtClean="0"/>
              <a:t>2. CPM </a:t>
            </a:r>
            <a:r>
              <a:rPr lang="en-US" altLang="zh-CN" dirty="0"/>
              <a:t>are relatively more specific while topical </a:t>
            </a:r>
            <a:r>
              <a:rPr lang="en-US" altLang="zh-CN" dirty="0" smtClean="0"/>
              <a:t>hashtags of </a:t>
            </a:r>
            <a:r>
              <a:rPr lang="en-US" altLang="zh-CN" i="1" dirty="0"/>
              <a:t>CPM </a:t>
            </a:r>
            <a:r>
              <a:rPr lang="en-US" altLang="zh-CN" dirty="0"/>
              <a:t>are more </a:t>
            </a:r>
            <a:r>
              <a:rPr lang="en-US" altLang="zh-CN" dirty="0" smtClean="0"/>
              <a:t>general.</a:t>
            </a:r>
          </a:p>
          <a:p>
            <a:r>
              <a:rPr lang="en-US" altLang="zh-CN" dirty="0" smtClean="0"/>
              <a:t>3. HPM is more powerful in finding less popular topics </a:t>
            </a:r>
            <a:r>
              <a:rPr lang="en-US" altLang="zh-CN" dirty="0"/>
              <a:t>like business and </a:t>
            </a:r>
            <a:r>
              <a:rPr lang="en-US" altLang="zh-CN" dirty="0" smtClean="0"/>
              <a:t>shopping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1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Topic </a:t>
            </a:r>
            <a:r>
              <a:rPr lang="en-US" altLang="zh-CN" sz="3200" b="1" dirty="0"/>
              <a:t>Distribution</a:t>
            </a:r>
            <a:endParaRPr lang="zh-CN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323528" y="8367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We show </a:t>
            </a:r>
            <a:r>
              <a:rPr lang="en-US" altLang="zh-CN" sz="2400" dirty="0"/>
              <a:t>the topic distribution generated by </a:t>
            </a:r>
            <a:r>
              <a:rPr lang="en-US" altLang="zh-CN" sz="2400" i="1" dirty="0"/>
              <a:t>HPM </a:t>
            </a:r>
            <a:r>
              <a:rPr lang="en-US" altLang="zh-CN" sz="2400" dirty="0" smtClean="0"/>
              <a:t>for three </a:t>
            </a:r>
            <a:r>
              <a:rPr lang="en-US" altLang="zh-CN" sz="2400" dirty="0"/>
              <a:t>example hashtags: #</a:t>
            </a:r>
            <a:r>
              <a:rPr lang="en-US" altLang="zh-CN" sz="2400" dirty="0" err="1"/>
              <a:t>sgelections</a:t>
            </a:r>
            <a:r>
              <a:rPr lang="en-US" altLang="zh-CN" sz="2400" dirty="0"/>
              <a:t>, #</a:t>
            </a:r>
            <a:r>
              <a:rPr lang="en-US" altLang="zh-CN" sz="2400" dirty="0" err="1"/>
              <a:t>royalwedding</a:t>
            </a:r>
            <a:r>
              <a:rPr lang="en-US" altLang="zh-CN" sz="2400" dirty="0"/>
              <a:t> and #</a:t>
            </a:r>
            <a:r>
              <a:rPr lang="en-US" altLang="zh-CN" sz="2400" dirty="0" smtClean="0"/>
              <a:t>pray-</a:t>
            </a:r>
            <a:r>
              <a:rPr lang="en-US" altLang="zh-CN" sz="2400" dirty="0" err="1" smtClean="0"/>
              <a:t>forjapan</a:t>
            </a:r>
            <a:r>
              <a:rPr lang="en-US" altLang="zh-CN" sz="2400" dirty="0"/>
              <a:t>. </a:t>
            </a:r>
            <a:endParaRPr lang="zh-CN" altLang="en-US" sz="2400" dirty="0"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3806536" cy="2520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492896"/>
            <a:ext cx="51224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1840" y="2465601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</a:t>
            </a:r>
          </a:p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Q&amp;A</a:t>
            </a:r>
            <a:endParaRPr lang="en-US" altLang="zh-CN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  Twitter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is one of the most popular social networking and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microblogging platforms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It has accumulated a tremendous amount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of text data.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30" y="2591819"/>
            <a:ext cx="1350336" cy="12241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592" y="3933056"/>
            <a:ext cx="7014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Effectiveness of Hashtags: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Bring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organization to the sparse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Enhance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information diffusion and tweet 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Facilitate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chatting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Freedom Limitation 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 users: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Whether </a:t>
            </a:r>
            <a:r>
              <a:rPr lang="en-US" altLang="zh-CN" sz="2400" dirty="0"/>
              <a:t>or not to </a:t>
            </a:r>
            <a:r>
              <a:rPr lang="en-US" altLang="zh-CN" sz="2400" dirty="0" smtClean="0"/>
              <a:t>annotate tweets </a:t>
            </a:r>
            <a:r>
              <a:rPr lang="en-US" altLang="zh-CN" sz="2400" dirty="0"/>
              <a:t>with </a:t>
            </a:r>
            <a:r>
              <a:rPr lang="en-US" altLang="zh-CN" sz="2400" dirty="0" smtClean="0"/>
              <a:t>hashtags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Which </a:t>
            </a:r>
            <a:r>
              <a:rPr lang="en-US" altLang="zh-CN" sz="2400" dirty="0"/>
              <a:t>hashtags to use (</a:t>
            </a:r>
            <a:r>
              <a:rPr lang="en-US" altLang="zh-CN" sz="2400" i="1" dirty="0"/>
              <a:t>e.g., </a:t>
            </a:r>
            <a:r>
              <a:rPr lang="en-US" altLang="zh-CN" sz="2400" dirty="0"/>
              <a:t>#</a:t>
            </a:r>
            <a:r>
              <a:rPr lang="en-US" altLang="zh-CN" sz="2400" dirty="0" err="1"/>
              <a:t>cikm</a:t>
            </a:r>
            <a:r>
              <a:rPr lang="en-US" altLang="zh-CN" sz="2400" dirty="0" smtClean="0"/>
              <a:t>, #</a:t>
            </a:r>
            <a:r>
              <a:rPr lang="en-US" altLang="zh-CN" sz="2400" dirty="0"/>
              <a:t>cikm14, or #cikm2014)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099" y="2996952"/>
            <a:ext cx="7772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Research Point: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Formal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modeling of the latent relationship between the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important factors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 affecting hashtag annotation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12474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Tweets </a:t>
            </a:r>
            <a:r>
              <a:rPr lang="en-US" altLang="zh-CN" sz="2400" dirty="0"/>
              <a:t>cover a large number of diverse </a:t>
            </a:r>
            <a:r>
              <a:rPr lang="en-US" altLang="zh-CN" sz="2400" dirty="0"/>
              <a:t>topics, such </a:t>
            </a:r>
            <a:r>
              <a:rPr lang="en-US" altLang="zh-CN" sz="2400" dirty="0"/>
              <a:t>as personal activities and comments on recent or </a:t>
            </a:r>
            <a:r>
              <a:rPr lang="en-US" altLang="zh-CN" sz="2400" dirty="0" smtClean="0"/>
              <a:t>ongoing events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55576" y="264812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Model the latent topical relationship between: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3349500" y="4363416"/>
            <a:ext cx="2556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probabilistic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38415" y="5312228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better understanding hashtag annotation </a:t>
            </a: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Topic-Level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124475" y="4289520"/>
            <a:ext cx="450050" cy="14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547624" y="5123919"/>
            <a:ext cx="450050" cy="14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5576" y="3367269"/>
            <a:ext cx="272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User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Posting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Tweet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Hashtag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12474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Tweet </a:t>
            </a:r>
            <a:r>
              <a:rPr lang="en-US" altLang="zh-CN" sz="2400" b="1" dirty="0" smtClean="0"/>
              <a:t>content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Tweet </a:t>
            </a:r>
            <a:r>
              <a:rPr lang="en-US" altLang="zh-CN" sz="2400" dirty="0"/>
              <a:t>content </a:t>
            </a:r>
            <a:r>
              <a:rPr lang="en-US" altLang="zh-CN" sz="2400" dirty="0" smtClean="0"/>
              <a:t>is the </a:t>
            </a:r>
            <a:r>
              <a:rPr lang="en-US" altLang="zh-CN" sz="2400" dirty="0"/>
              <a:t>most important factor affecting the usage of hashtags</a:t>
            </a:r>
            <a:r>
              <a:rPr lang="en-US" altLang="zh-CN" sz="2400" dirty="0" smtClean="0"/>
              <a:t>.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Tweet Content -&gt; Hashtags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Hashtags -&gt; Tweet Content</a:t>
            </a:r>
          </a:p>
        </p:txBody>
      </p:sp>
      <p:sp>
        <p:nvSpPr>
          <p:cNvPr id="2" name="矩形 1"/>
          <p:cNvSpPr/>
          <p:nvPr/>
        </p:nvSpPr>
        <p:spPr>
          <a:xfrm>
            <a:off x="5573464" y="2232739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Two </a:t>
            </a:r>
            <a:r>
              <a:rPr lang="en-US" altLang="zh-CN" sz="2400" dirty="0"/>
              <a:t>different 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generation </a:t>
            </a:r>
            <a:r>
              <a:rPr lang="en-US" altLang="zh-CN" sz="2400" dirty="0"/>
              <a:t>processes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>
            <a:off x="5004048" y="2574341"/>
            <a:ext cx="450050" cy="14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0976" y="3140968"/>
            <a:ext cx="7617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User.</a:t>
            </a:r>
          </a:p>
          <a:p>
            <a:r>
              <a:rPr lang="en-US" altLang="zh-CN" sz="2400" dirty="0" smtClean="0"/>
              <a:t>A </a:t>
            </a:r>
            <a:r>
              <a:rPr lang="en-US" altLang="zh-CN" sz="2400" dirty="0"/>
              <a:t>large portion of tweets from a common </a:t>
            </a:r>
            <a:r>
              <a:rPr lang="en-US" altLang="zh-CN" sz="2400" dirty="0" smtClean="0"/>
              <a:t>user are </a:t>
            </a:r>
            <a:r>
              <a:rPr lang="en-US" altLang="zh-CN" sz="2400" dirty="0"/>
              <a:t>about her personal </a:t>
            </a:r>
            <a:r>
              <a:rPr lang="en-US" altLang="zh-CN" sz="2400" dirty="0" smtClean="0"/>
              <a:t>interests/activities. </a:t>
            </a:r>
            <a:r>
              <a:rPr lang="en-US" altLang="zh-CN" sz="2400" dirty="0"/>
              <a:t>The hashtags adopted by a user often reflect such </a:t>
            </a:r>
            <a:r>
              <a:rPr lang="en-US" altLang="zh-CN" sz="2400" dirty="0" smtClean="0"/>
              <a:t>interests and </a:t>
            </a:r>
            <a:r>
              <a:rPr lang="en-US" altLang="zh-CN" sz="2400" dirty="0"/>
              <a:t>activities.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03201" y="4941168"/>
            <a:ext cx="764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Time.</a:t>
            </a:r>
            <a:r>
              <a:rPr lang="en-US" altLang="zh-CN" dirty="0">
                <a:latin typeface="Times-Roman"/>
              </a:rPr>
              <a:t> </a:t>
            </a:r>
            <a:r>
              <a:rPr lang="en-US" altLang="zh-CN" sz="2400" dirty="0"/>
              <a:t>Twitter is a real-time social media. </a:t>
            </a:r>
            <a:r>
              <a:rPr lang="en-US" altLang="zh-CN" sz="2400" dirty="0"/>
              <a:t>Many of the tweets </a:t>
            </a:r>
            <a:r>
              <a:rPr lang="en-US" altLang="zh-CN" sz="2400" dirty="0" smtClean="0"/>
              <a:t>are about </a:t>
            </a:r>
            <a:r>
              <a:rPr lang="en-US" altLang="zh-CN" sz="2400" dirty="0"/>
              <a:t>recent or ongoing events.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97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12474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smtClean="0"/>
              <a:t>   Considering </a:t>
            </a:r>
            <a:r>
              <a:rPr lang="en-US" altLang="zh-CN" sz="2400" dirty="0"/>
              <a:t>the three factors and the two generation </a:t>
            </a:r>
            <a:r>
              <a:rPr lang="en-US" altLang="zh-CN" sz="2400" dirty="0" smtClean="0"/>
              <a:t>processes, we </a:t>
            </a:r>
            <a:r>
              <a:rPr lang="en-US" altLang="zh-CN" sz="2400" dirty="0"/>
              <a:t>propose two PLSA-style </a:t>
            </a:r>
            <a:r>
              <a:rPr lang="en-US" altLang="zh-CN" sz="2400" dirty="0" smtClean="0"/>
              <a:t>models.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11560" y="20608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CPM:</a:t>
            </a:r>
          </a:p>
          <a:p>
            <a:r>
              <a:rPr lang="en-US" altLang="zh-CN" sz="2400" dirty="0"/>
              <a:t>Assumes </a:t>
            </a:r>
            <a:r>
              <a:rPr lang="en-US" altLang="zh-CN" sz="2400" dirty="0"/>
              <a:t>that a user composes a tweet and then </a:t>
            </a:r>
            <a:r>
              <a:rPr lang="en-US" altLang="zh-CN" sz="2400" dirty="0"/>
              <a:t>finds the </a:t>
            </a:r>
            <a:r>
              <a:rPr lang="en-US" altLang="zh-CN" sz="2400" dirty="0"/>
              <a:t>appropriate hashtags to describe the tweet.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11560" y="321297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/>
              <a:t>HPM</a:t>
            </a:r>
            <a:r>
              <a:rPr lang="en-US" altLang="zh-CN" sz="2400" b="1" i="1" dirty="0"/>
              <a:t>:</a:t>
            </a:r>
          </a:p>
          <a:p>
            <a:r>
              <a:rPr lang="en-US" altLang="zh-CN" sz="2400" dirty="0" smtClean="0"/>
              <a:t>Assumes that a </a:t>
            </a:r>
            <a:r>
              <a:rPr lang="en-US" altLang="zh-CN" sz="2400" dirty="0"/>
              <a:t>user composes a tweet with pre-selected hashtag(s) in mind.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11560" y="45811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Impact </a:t>
            </a:r>
            <a:r>
              <a:rPr lang="en-US" altLang="zh-CN" sz="2400" b="1" i="1" dirty="0"/>
              <a:t>of </a:t>
            </a:r>
            <a:r>
              <a:rPr lang="en-US" altLang="zh-CN" sz="2400" b="1" i="1" dirty="0" smtClean="0"/>
              <a:t>Social Factor:</a:t>
            </a:r>
          </a:p>
          <a:p>
            <a:r>
              <a:rPr lang="en-US" altLang="zh-CN" sz="2400" dirty="0"/>
              <a:t>Assumes </a:t>
            </a:r>
            <a:r>
              <a:rPr lang="en-US" altLang="zh-CN" sz="2400" dirty="0" smtClean="0"/>
              <a:t>that users mention each other more often are more likely </a:t>
            </a:r>
            <a:r>
              <a:rPr lang="en-US" altLang="zh-CN" sz="2400" dirty="0"/>
              <a:t>to adopt similar hashtags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b="1" i="1" dirty="0" smtClean="0"/>
              <a:t>- </a:t>
            </a:r>
            <a:r>
              <a:rPr lang="en-US" altLang="zh-CN" sz="2400" i="1" dirty="0"/>
              <a:t>S</a:t>
            </a:r>
            <a:r>
              <a:rPr lang="en-US" altLang="zh-CN" sz="2400" i="1" dirty="0" smtClean="0"/>
              <a:t>ocial </a:t>
            </a:r>
            <a:r>
              <a:rPr lang="en-US" altLang="zh-CN" sz="2400" i="1" dirty="0"/>
              <a:t>network regularization</a:t>
            </a:r>
            <a:endParaRPr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3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Model Notations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6408712" cy="4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Content-Pivoted </a:t>
            </a:r>
            <a:r>
              <a:rPr lang="en-US" altLang="zh-CN" sz="2800" b="1" dirty="0"/>
              <a:t>Model (CPM)</a:t>
            </a:r>
            <a:endParaRPr lang="en-US" altLang="zh-CN" sz="28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0152" y="447021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Bayesian graphical representation of CPM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763" y="1113219"/>
            <a:ext cx="3133725" cy="3143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9532" y="908720"/>
            <a:ext cx="529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 </a:t>
            </a:r>
            <a:r>
              <a:rPr lang="en-US" altLang="zh-CN" sz="2400" dirty="0"/>
              <a:t>topic </a:t>
            </a:r>
            <a:r>
              <a:rPr lang="en-US" altLang="zh-CN" sz="2400" i="1" dirty="0"/>
              <a:t>z</a:t>
            </a:r>
            <a:r>
              <a:rPr lang="en-US" altLang="zh-CN" sz="2400" dirty="0"/>
              <a:t> of </a:t>
            </a:r>
            <a:r>
              <a:rPr lang="en-US" altLang="zh-CN" sz="2400" dirty="0"/>
              <a:t>tweet d </a:t>
            </a:r>
            <a:r>
              <a:rPr lang="en-US" altLang="zh-CN" sz="2400" dirty="0"/>
              <a:t>can be generated from the user topic distribution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z|u</a:t>
            </a:r>
            <a:r>
              <a:rPr lang="en-US" altLang="zh-CN" sz="2400" i="1" dirty="0"/>
              <a:t>)</a:t>
            </a:r>
            <a:r>
              <a:rPr lang="en-US" altLang="zh-CN" sz="2400" dirty="0"/>
              <a:t> and </a:t>
            </a:r>
            <a:r>
              <a:rPr lang="en-US" altLang="zh-CN" sz="2400" dirty="0"/>
              <a:t>the time </a:t>
            </a:r>
            <a:r>
              <a:rPr lang="en-US" altLang="zh-CN" sz="2400" dirty="0"/>
              <a:t>topic distribution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z|t</a:t>
            </a:r>
            <a:r>
              <a:rPr lang="en-US" altLang="zh-CN" sz="2400" i="1" dirty="0"/>
              <a:t>)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88570"/>
            <a:ext cx="4210050" cy="4667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2109" y="2964284"/>
            <a:ext cx="5135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After a topic </a:t>
            </a:r>
            <a:r>
              <a:rPr lang="en-US" altLang="zh-CN" sz="2400" i="1" dirty="0"/>
              <a:t>z</a:t>
            </a:r>
            <a:r>
              <a:rPr lang="en-US" altLang="zh-CN" sz="2400" dirty="0"/>
              <a:t> is generated, all words </a:t>
            </a:r>
            <a:r>
              <a:rPr lang="en-US" altLang="zh-CN" sz="2400" i="1" dirty="0" err="1"/>
              <a:t>w</a:t>
            </a:r>
            <a:r>
              <a:rPr lang="en-US" altLang="zh-CN" sz="1400" i="1" dirty="0" err="1"/>
              <a:t>d</a:t>
            </a:r>
            <a:r>
              <a:rPr lang="en-US" altLang="zh-CN" sz="2400" dirty="0"/>
              <a:t> in the tweet d are </a:t>
            </a:r>
            <a:r>
              <a:rPr lang="en-US" altLang="zh-CN" sz="2400" dirty="0" smtClean="0"/>
              <a:t>sampled from </a:t>
            </a:r>
            <a:r>
              <a:rPr lang="en-US" altLang="zh-CN" sz="2400" i="1" dirty="0"/>
              <a:t>p(</a:t>
            </a:r>
            <a:r>
              <a:rPr lang="en-US" altLang="zh-CN" sz="2400" i="1" dirty="0" err="1"/>
              <a:t>w|z</a:t>
            </a:r>
            <a:r>
              <a:rPr lang="en-US" altLang="zh-CN" sz="2400" i="1" dirty="0"/>
              <a:t>)</a:t>
            </a:r>
            <a:r>
              <a:rPr lang="en-US" altLang="zh-CN" sz="2400" dirty="0"/>
              <a:t>. Then the hashtags of tweet </a:t>
            </a:r>
            <a:r>
              <a:rPr lang="en-US" altLang="zh-CN" sz="2400" i="1" dirty="0"/>
              <a:t>d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h</a:t>
            </a:r>
            <a:r>
              <a:rPr lang="en-US" altLang="zh-CN" sz="1400" i="1" dirty="0" err="1"/>
              <a:t>d</a:t>
            </a:r>
            <a:r>
              <a:rPr lang="en-US" altLang="zh-CN" sz="2400" dirty="0"/>
              <a:t>, are sampled </a:t>
            </a:r>
            <a:r>
              <a:rPr lang="en-US" altLang="zh-CN" sz="2400" dirty="0" smtClean="0"/>
              <a:t>from </a:t>
            </a:r>
            <a:r>
              <a:rPr lang="en-US" altLang="zh-CN" sz="2400" i="1" dirty="0" smtClean="0"/>
              <a:t>p(</a:t>
            </a:r>
            <a:r>
              <a:rPr lang="en-US" altLang="zh-CN" sz="2400" i="1" dirty="0" err="1" smtClean="0"/>
              <a:t>h|z</a:t>
            </a:r>
            <a:r>
              <a:rPr lang="en-US" altLang="zh-CN" sz="2400" i="1" dirty="0"/>
              <a:t>).</a:t>
            </a:r>
            <a:endParaRPr lang="zh-CN" altLang="en-US" sz="2400" i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8" y="4640976"/>
            <a:ext cx="60102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996</Words>
  <Application>Microsoft Office PowerPoint</Application>
  <PresentationFormat>全屏显示(4:3)</PresentationFormat>
  <Paragraphs>171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 Unicode MS</vt:lpstr>
      <vt:lpstr>Times-Roman</vt:lpstr>
      <vt:lpstr>宋体</vt:lpstr>
      <vt:lpstr>Arial</vt:lpstr>
      <vt:lpstr>Calibri</vt:lpstr>
      <vt:lpstr>Tahoma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BakerCxy</dc:creator>
  <cp:lastModifiedBy>BakerCxy</cp:lastModifiedBy>
  <cp:revision>194</cp:revision>
  <dcterms:created xsi:type="dcterms:W3CDTF">2015-04-26T03:07:05Z</dcterms:created>
  <dcterms:modified xsi:type="dcterms:W3CDTF">2015-11-04T12:38:24Z</dcterms:modified>
</cp:coreProperties>
</file>