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975" r:id="rId2"/>
    <p:sldId id="1032" r:id="rId3"/>
    <p:sldId id="1069" r:id="rId4"/>
    <p:sldId id="1025" r:id="rId5"/>
    <p:sldId id="1088" r:id="rId6"/>
    <p:sldId id="1072" r:id="rId7"/>
    <p:sldId id="1073" r:id="rId8"/>
    <p:sldId id="1074" r:id="rId9"/>
    <p:sldId id="1075" r:id="rId10"/>
    <p:sldId id="1076" r:id="rId11"/>
    <p:sldId id="1090" r:id="rId12"/>
    <p:sldId id="1077" r:id="rId13"/>
    <p:sldId id="1078" r:id="rId14"/>
    <p:sldId id="1089" r:id="rId15"/>
    <p:sldId id="1080" r:id="rId16"/>
    <p:sldId id="1091" r:id="rId17"/>
    <p:sldId id="1081" r:id="rId18"/>
    <p:sldId id="1082" r:id="rId19"/>
    <p:sldId id="1083" r:id="rId20"/>
    <p:sldId id="1084" r:id="rId21"/>
    <p:sldId id="1085" r:id="rId22"/>
    <p:sldId id="1047" r:id="rId23"/>
    <p:sldId id="1087" r:id="rId24"/>
    <p:sldId id="997" r:id="rId25"/>
    <p:sldId id="998" r:id="rId26"/>
  </p:sldIdLst>
  <p:sldSz cx="9144000" cy="6858000" type="screen4x3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12357C"/>
    <a:srgbClr val="DDDDDD"/>
    <a:srgbClr val="132584"/>
    <a:srgbClr val="133984"/>
    <a:srgbClr val="93052E"/>
    <a:srgbClr val="922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1155" autoAdjust="0"/>
  </p:normalViewPr>
  <p:slideViewPr>
    <p:cSldViewPr snapToObjects="1">
      <p:cViewPr>
        <p:scale>
          <a:sx n="76" d="100"/>
          <a:sy n="76" d="100"/>
        </p:scale>
        <p:origin x="-2040" y="-320"/>
      </p:cViewPr>
      <p:guideLst>
        <p:guide orient="horz" pos="2318"/>
        <p:guide pos="2864"/>
      </p:guideLst>
    </p:cSldViewPr>
  </p:slideViewPr>
  <p:outlineViewPr>
    <p:cViewPr>
      <p:scale>
        <a:sx n="33" d="100"/>
        <a:sy n="33" d="100"/>
      </p:scale>
      <p:origin x="0" y="14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57500" y="512763"/>
            <a:ext cx="34290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914400" y="3255963"/>
            <a:ext cx="7315200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F066AD-77E9-8749-A8E7-04ABDA064A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440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Good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afternoon,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name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Shensi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Tong,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from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Shanghai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Jiao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University.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Today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will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give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presentation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about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estimation,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title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paper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: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1748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FA7C5F89-2A46-3541-8680-C05EED571C58}" type="slidenum">
              <a:rPr lang="zh-CN" altLang="en-US" sz="1200" smtClean="0"/>
              <a:pPr eaLnBrk="1" hangingPunct="1">
                <a:defRPr/>
              </a:pPr>
              <a:t>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10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4</a:t>
            </a:r>
            <a:r>
              <a:rPr lang="en-US" altLang="zh-CN" baseline="30000" dirty="0" smtClean="0">
                <a:latin typeface="Arial" charset="0"/>
                <a:ea typeface="宋体" charset="0"/>
              </a:rPr>
              <a:t>th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step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restricted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err="1" smtClean="0">
                <a:latin typeface="Arial" charset="0"/>
                <a:ea typeface="宋体" charset="0"/>
              </a:rPr>
              <a:t>boltzmann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machines</a:t>
            </a:r>
            <a:r>
              <a:rPr lang="zh-CN" altLang="en-US" dirty="0" smtClean="0">
                <a:latin typeface="Arial" charset="0"/>
                <a:ea typeface="宋体" charset="0"/>
              </a:rPr>
              <a:t>. </a:t>
            </a:r>
            <a:r>
              <a:rPr lang="en-US" altLang="zh-CN" dirty="0" smtClean="0">
                <a:latin typeface="Arial" charset="0"/>
                <a:ea typeface="宋体" charset="0"/>
              </a:rPr>
              <a:t>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artificial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neural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network.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graph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artificial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neural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network.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contains Input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layer,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hidden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layer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output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layer.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will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learn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mapping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from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input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unit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output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unit.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graph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restricted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err="1" smtClean="0">
                <a:latin typeface="Arial" charset="0"/>
                <a:ea typeface="宋体" charset="0"/>
              </a:rPr>
              <a:t>boltzmann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machines.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contains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visible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units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hidden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units.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could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used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predict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missing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values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because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after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mapping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from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/>
              <a:t>visible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hidden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hidden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zero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non-zero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paper</a:t>
            </a:r>
            <a:r>
              <a:rPr lang="zh-CN" altLang="en-US" dirty="0" smtClean="0">
                <a:latin typeface="Arial" charset="0"/>
                <a:ea typeface="宋体" charset="0"/>
              </a:rPr>
              <a:t>,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treat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zero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value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after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unified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metric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representation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missing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value.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err="1" smtClean="0">
                <a:latin typeface="Arial" charset="0"/>
                <a:ea typeface="宋体" charset="0"/>
              </a:rPr>
              <a:t>Kocaguneli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al.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found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that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average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value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err="1" smtClean="0">
                <a:latin typeface="Arial" charset="0"/>
                <a:ea typeface="宋体" charset="0"/>
              </a:rPr>
              <a:t>Kocaguneli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al.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found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that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average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value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experiments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phase,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propose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2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research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questions,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first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r>
              <a:rPr lang="zh-CN" altLang="en-US" dirty="0" smtClean="0">
                <a:latin typeface="Arial" charset="0"/>
                <a:ea typeface="宋体" charset="0"/>
              </a:rPr>
              <a:t>,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second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is…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16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experiments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divided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2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parts: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experiments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with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err="1" smtClean="0">
                <a:latin typeface="Arial" charset="0"/>
                <a:ea typeface="宋体" charset="0"/>
              </a:rPr>
              <a:t>parially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different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metrics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with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totally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different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metrics.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experiments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with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partially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different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metrics,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use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all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projects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result.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most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situations</a:t>
            </a:r>
            <a:r>
              <a:rPr lang="zh-CN" altLang="en-US" dirty="0" smtClean="0">
                <a:latin typeface="Arial" charset="0"/>
                <a:ea typeface="宋体" charset="0"/>
              </a:rPr>
              <a:t>, </a:t>
            </a:r>
            <a:r>
              <a:rPr lang="en-US" altLang="zh-CN" dirty="0" smtClean="0">
                <a:latin typeface="Arial" charset="0"/>
                <a:ea typeface="宋体" charset="0"/>
              </a:rPr>
              <a:t>MCR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best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method,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average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result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MMRE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0.62,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PRED(25)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0.38,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err="1" smtClean="0">
                <a:latin typeface="Arial" charset="0"/>
                <a:ea typeface="宋体" charset="0"/>
              </a:rPr>
              <a:t>MdMRE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0.39.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18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For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experiments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with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totally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different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metrics,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same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setting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with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prior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experiments.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results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show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that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MCR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best.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average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MMRE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1.22,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PRED(25)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0.26,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err="1" smtClean="0">
                <a:latin typeface="Arial" charset="0"/>
                <a:ea typeface="宋体" charset="0"/>
              </a:rPr>
              <a:t>MdMRE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0.57.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19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First,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let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introduce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background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work.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Today,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computer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science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software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engineering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growing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fast,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more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more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software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projects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have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been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proposed.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according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report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carried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Standish,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around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30%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projects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successful,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remaining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70%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challenged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failed.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most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significant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reason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estimation.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other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word,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success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software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project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highly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estimation.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hand</a:t>
            </a:r>
            <a:r>
              <a:rPr lang="zh-CN" altLang="en-US" dirty="0" smtClean="0">
                <a:latin typeface="Arial" charset="0"/>
                <a:ea typeface="宋体" charset="0"/>
              </a:rPr>
              <a:t>, </a:t>
            </a:r>
            <a:r>
              <a:rPr lang="en-US" altLang="zh-CN" dirty="0" smtClean="0">
                <a:latin typeface="Arial" charset="0"/>
                <a:ea typeface="宋体" charset="0"/>
              </a:rPr>
              <a:t>underestimation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results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schedule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budget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overruns.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other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hand,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overestimation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hinders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acceptance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promising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ideas,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threatening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competitiveness.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2772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42BFF775-0F07-D04B-8B92-6B155104BDEE}" type="slidenum">
              <a:rPr lang="zh-CN" altLang="en-US" sz="1200" smtClean="0"/>
              <a:pPr eaLnBrk="1" hangingPunct="1">
                <a:defRPr/>
              </a:pPr>
              <a:t>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20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21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45060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C64D4C5C-7E5E-A745-88D9-EEB12995EF0C}" type="slidenum">
              <a:rPr lang="zh-CN" altLang="en-US" sz="1200" smtClean="0"/>
              <a:pPr eaLnBrk="1" hangingPunct="1">
                <a:defRPr/>
              </a:pPr>
              <a:t>22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45060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C64D4C5C-7E5E-A745-88D9-EEB12995EF0C}" type="slidenum">
              <a:rPr lang="zh-CN" altLang="en-US" sz="1200" smtClean="0"/>
              <a:pPr eaLnBrk="1" hangingPunct="1">
                <a:defRPr/>
              </a:pPr>
              <a:t>23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performance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estimation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highly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depend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historical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historical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hard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obtain.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thing,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build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own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historical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very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expensive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almost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impractical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especially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small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medium</a:t>
            </a:r>
            <a:r>
              <a:rPr lang="zh-CN" altLang="en-US" dirty="0" smtClean="0">
                <a:latin typeface="Arial" charset="0"/>
                <a:ea typeface="宋体" charset="0"/>
              </a:rPr>
              <a:t>-</a:t>
            </a:r>
            <a:r>
              <a:rPr lang="en-US" altLang="zh-CN" dirty="0" smtClean="0">
                <a:latin typeface="Arial" charset="0"/>
                <a:ea typeface="宋体" charset="0"/>
              </a:rPr>
              <a:t>sized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company.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another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thing,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software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engineering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repository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highly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heterogeneous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which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makes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sharing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software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estimation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across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companies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very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difficult.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background,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propose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method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named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MCR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solve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problem.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2772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42BFF775-0F07-D04B-8B92-6B155104BDEE}" type="slidenum">
              <a:rPr lang="zh-CN" altLang="en-US" sz="1200" smtClean="0"/>
              <a:pPr eaLnBrk="1" hangingPunct="1">
                <a:defRPr/>
              </a:pPr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This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framework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our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approach.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divided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6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steps: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normalization</a:t>
            </a:r>
            <a:r>
              <a:rPr lang="zh-CN" altLang="en-US" dirty="0" smtClean="0">
                <a:latin typeface="Arial" charset="0"/>
                <a:ea typeface="宋体" charset="0"/>
              </a:rPr>
              <a:t>, </a:t>
            </a:r>
            <a:r>
              <a:rPr lang="en-US" altLang="zh-CN" dirty="0" smtClean="0">
                <a:latin typeface="Arial" charset="0"/>
                <a:ea typeface="宋体" charset="0"/>
              </a:rPr>
              <a:t>Unified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metric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representation,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Canonical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Correlation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Analysis,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Restricted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Boltzmann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Machines,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model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construction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estimation.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Step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1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step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4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also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called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heterogeneous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processing</a:t>
            </a:r>
            <a:r>
              <a:rPr lang="zh-CN" altLang="en-US" dirty="0" smtClean="0">
                <a:latin typeface="Arial" charset="0"/>
                <a:ea typeface="宋体" charset="0"/>
              </a:rPr>
              <a:t>. </a:t>
            </a:r>
            <a:r>
              <a:rPr lang="en-US" altLang="zh-CN" dirty="0" smtClean="0">
                <a:latin typeface="Arial" charset="0"/>
                <a:ea typeface="宋体" charset="0"/>
              </a:rPr>
              <a:t>First,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little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historical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from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target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company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large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historical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from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other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companies.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heterogeneous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processing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homogeneous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After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that</a:t>
            </a:r>
            <a:r>
              <a:rPr lang="zh-CN" altLang="en-US" dirty="0" smtClean="0">
                <a:latin typeface="Arial" charset="0"/>
                <a:ea typeface="宋体" charset="0"/>
              </a:rPr>
              <a:t>,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construct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model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same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operation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new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project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from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target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company,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input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model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get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estimated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effort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new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project.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Now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will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introduce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zh-CN" altLang="zh-CN" dirty="0" smtClean="0">
                <a:latin typeface="Arial" charset="0"/>
                <a:ea typeface="宋体" charset="0"/>
              </a:rPr>
              <a:t>6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steps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by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one.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normalization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step,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use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z-score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method.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BD7D6E92-1569-4749-ABFE-C2D573A87997}" type="slidenum">
              <a:rPr lang="zh-CN" altLang="en-US" sz="1200" smtClean="0"/>
              <a:pPr eaLnBrk="1" hangingPunct="1">
                <a:defRPr/>
              </a:pPr>
              <a:t>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smtClean="0">
                <a:latin typeface="Arial" charset="0"/>
                <a:ea typeface="宋体" charset="0"/>
              </a:rPr>
              <a:t>2</a:t>
            </a:r>
            <a:r>
              <a:rPr lang="en-US" altLang="zh-CN" baseline="30000" smtClean="0">
                <a:latin typeface="Arial" charset="0"/>
                <a:ea typeface="宋体" charset="0"/>
              </a:rPr>
              <a:t>nd</a:t>
            </a:r>
            <a:r>
              <a:rPr lang="zh-CN" altLang="en-US" smtClean="0">
                <a:latin typeface="Arial" charset="0"/>
                <a:ea typeface="宋体" charset="0"/>
              </a:rPr>
              <a:t> </a:t>
            </a:r>
            <a:r>
              <a:rPr lang="en-US" altLang="zh-CN" smtClean="0">
                <a:latin typeface="Arial" charset="0"/>
                <a:ea typeface="宋体" charset="0"/>
              </a:rPr>
              <a:t>step</a:t>
            </a:r>
            <a:r>
              <a:rPr lang="zh-CN" altLang="en-US" smtClean="0">
                <a:latin typeface="Arial" charset="0"/>
                <a:ea typeface="宋体" charset="0"/>
              </a:rPr>
              <a:t> </a:t>
            </a:r>
            <a:r>
              <a:rPr lang="en-US" altLang="zh-CN" smtClean="0">
                <a:latin typeface="Arial" charset="0"/>
                <a:ea typeface="宋体" charset="0"/>
              </a:rPr>
              <a:t>is</a:t>
            </a:r>
            <a:r>
              <a:rPr lang="zh-CN" altLang="en-US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Unified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smtClean="0">
                <a:latin typeface="Arial" charset="0"/>
                <a:ea typeface="宋体" charset="0"/>
              </a:rPr>
              <a:t>metric</a:t>
            </a:r>
            <a:r>
              <a:rPr lang="zh-CN" altLang="en-US" smtClean="0">
                <a:latin typeface="Arial" charset="0"/>
                <a:ea typeface="宋体" charset="0"/>
              </a:rPr>
              <a:t> </a:t>
            </a:r>
            <a:r>
              <a:rPr lang="en-US" altLang="zh-CN" smtClean="0">
                <a:latin typeface="Arial" charset="0"/>
                <a:ea typeface="宋体" charset="0"/>
              </a:rPr>
              <a:t>representation</a:t>
            </a:r>
            <a:r>
              <a:rPr lang="en-US" altLang="en-US" smtClean="0">
                <a:latin typeface="Arial" charset="0"/>
                <a:ea typeface="宋体" charset="0"/>
              </a:rPr>
              <a:t>. It </a:t>
            </a:r>
            <a:r>
              <a:rPr lang="en-US" altLang="zh-CN" smtClean="0">
                <a:latin typeface="Arial" charset="0"/>
                <a:ea typeface="宋体" charset="0"/>
              </a:rPr>
              <a:t>is</a:t>
            </a:r>
            <a:r>
              <a:rPr lang="zh-CN" altLang="en-US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used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represent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smtClean="0">
                <a:latin typeface="Arial" charset="0"/>
                <a:ea typeface="宋体" charset="0"/>
              </a:rPr>
              <a:t>heterogeneous</a:t>
            </a:r>
            <a:r>
              <a:rPr lang="zh-CN" altLang="en-US" smtClean="0">
                <a:latin typeface="Arial" charset="0"/>
                <a:ea typeface="宋体" charset="0"/>
              </a:rPr>
              <a:t> </a:t>
            </a:r>
            <a:r>
              <a:rPr lang="en-US" altLang="zh-CN" smtClean="0">
                <a:latin typeface="Arial" charset="0"/>
                <a:ea typeface="宋体" charset="0"/>
              </a:rPr>
              <a:t>datafrom</a:t>
            </a:r>
            <a:r>
              <a:rPr lang="zh-CN" altLang="en-US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two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domains.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representation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shown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here.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6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3</a:t>
            </a:r>
            <a:r>
              <a:rPr lang="en-US" altLang="zh-CN" baseline="30000" dirty="0" smtClean="0">
                <a:latin typeface="Arial" charset="0"/>
                <a:ea typeface="宋体" charset="0"/>
              </a:rPr>
              <a:t>rd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step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canonical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correlation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analysis.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used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find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common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space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from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two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domains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so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that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correlation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between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projected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data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in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the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space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is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maximized.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For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example,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if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we</a:t>
            </a:r>
            <a:r>
              <a:rPr lang="zh-CN" altLang="en-US" dirty="0" smtClean="0">
                <a:latin typeface="Arial" charset="0"/>
                <a:ea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</a:rPr>
              <a:t>…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8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5913" y="512763"/>
            <a:ext cx="3432175" cy="2573337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5844" name="幻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790A1E57-6527-E941-9082-8311A7BE9C0F}" type="slidenum">
              <a:rPr lang="zh-CN" altLang="en-US" sz="1200" smtClean="0"/>
              <a:pPr eaLnBrk="1" hangingPunct="1">
                <a:defRPr/>
              </a:pPr>
              <a:t>9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底板蓝-英文大写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979865"/>
            <a:ext cx="29146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图片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图片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图片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图片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图片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98640"/>
            <a:ext cx="7772400" cy="1470025"/>
          </a:xfrm>
        </p:spPr>
        <p:txBody>
          <a:bodyPr tIns="45720" anchor="ctr"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583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0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90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90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6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4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999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6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2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7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2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1897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661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底板白-英文大写4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7338" y="83344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826000" y="6477002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/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华文新魏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  <a:cs typeface="华文新魏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4"/>
        </a:buBlip>
        <a:defRPr kumimoji="1" sz="2800">
          <a:solidFill>
            <a:srgbClr val="133984"/>
          </a:solidFill>
          <a:latin typeface="+mn-lt"/>
          <a:ea typeface="+mn-ea"/>
          <a:cs typeface="黑体" charset="0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kumimoji="1" sz="2400">
          <a:solidFill>
            <a:srgbClr val="133984"/>
          </a:solidFill>
          <a:latin typeface="+mn-lt"/>
          <a:ea typeface="+mn-ea"/>
          <a:cs typeface="黑体" charset="0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pitchFamily="2" charset="-122"/>
          <a:cs typeface="宋体" charset="0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888" y="587401"/>
            <a:ext cx="8839200" cy="1927225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>
                <a:latin typeface="Arial" charset="0"/>
                <a:ea typeface="华文新魏" charset="0"/>
              </a:rPr>
              <a:t>Heterogeneous</a:t>
            </a:r>
            <a:r>
              <a:rPr lang="zh-CN" altLang="en-US" sz="3200" dirty="0" smtClean="0">
                <a:latin typeface="Arial" charset="0"/>
                <a:ea typeface="华文新魏" charset="0"/>
              </a:rPr>
              <a:t> </a:t>
            </a:r>
            <a:r>
              <a:rPr lang="en-US" altLang="zh-CN" sz="3200" dirty="0" smtClean="0">
                <a:latin typeface="Arial" charset="0"/>
                <a:ea typeface="华文新魏" charset="0"/>
              </a:rPr>
              <a:t>cross-company</a:t>
            </a:r>
            <a:r>
              <a:rPr lang="zh-CN" altLang="en-US" sz="3200" dirty="0" smtClean="0">
                <a:latin typeface="Arial" charset="0"/>
                <a:ea typeface="华文新魏" charset="0"/>
              </a:rPr>
              <a:t> </a:t>
            </a:r>
            <a:r>
              <a:rPr lang="en-US" altLang="zh-CN" sz="3200" dirty="0" smtClean="0">
                <a:latin typeface="Arial" charset="0"/>
                <a:ea typeface="华文新魏" charset="0"/>
              </a:rPr>
              <a:t>effort</a:t>
            </a:r>
            <a:r>
              <a:rPr lang="zh-CN" altLang="en-US" sz="3200" dirty="0" smtClean="0">
                <a:latin typeface="Arial" charset="0"/>
                <a:ea typeface="华文新魏" charset="0"/>
              </a:rPr>
              <a:t> </a:t>
            </a:r>
            <a:r>
              <a:rPr lang="en-US" altLang="zh-CN" sz="3200" dirty="0" smtClean="0">
                <a:latin typeface="Arial" charset="0"/>
                <a:ea typeface="华文新魏" charset="0"/>
              </a:rPr>
              <a:t>estimation</a:t>
            </a:r>
            <a:r>
              <a:rPr lang="zh-CN" altLang="en-US" sz="3200" dirty="0">
                <a:latin typeface="Arial" charset="0"/>
                <a:ea typeface="华文新魏" charset="0"/>
              </a:rPr>
              <a:t> </a:t>
            </a:r>
            <a:r>
              <a:rPr lang="en-US" altLang="zh-CN" sz="3200" dirty="0" smtClean="0">
                <a:latin typeface="Arial" charset="0"/>
                <a:ea typeface="华文新魏" charset="0"/>
              </a:rPr>
              <a:t>through</a:t>
            </a:r>
            <a:r>
              <a:rPr lang="zh-CN" altLang="en-US" sz="3200" dirty="0" smtClean="0">
                <a:latin typeface="Arial" charset="0"/>
                <a:ea typeface="华文新魏" charset="0"/>
              </a:rPr>
              <a:t> </a:t>
            </a:r>
            <a:r>
              <a:rPr lang="en-US" altLang="zh-CN" sz="3200" dirty="0" smtClean="0">
                <a:latin typeface="Arial" charset="0"/>
                <a:ea typeface="华文新魏" charset="0"/>
              </a:rPr>
              <a:t>transfer</a:t>
            </a:r>
            <a:r>
              <a:rPr lang="zh-CN" altLang="en-US" sz="3200" dirty="0" smtClean="0">
                <a:latin typeface="Arial" charset="0"/>
                <a:ea typeface="华文新魏" charset="0"/>
              </a:rPr>
              <a:t> </a:t>
            </a:r>
            <a:r>
              <a:rPr lang="en-US" altLang="zh-CN" sz="3200" dirty="0" smtClean="0">
                <a:latin typeface="Arial" charset="0"/>
                <a:ea typeface="华文新魏" charset="0"/>
              </a:rPr>
              <a:t>learning</a:t>
            </a:r>
            <a:endParaRPr lang="en-US" altLang="zh-CN" sz="3200" dirty="0">
              <a:latin typeface="Arial" charset="0"/>
              <a:ea typeface="华文新魏" charset="0"/>
            </a:endParaRPr>
          </a:p>
        </p:txBody>
      </p:sp>
      <p:sp>
        <p:nvSpPr>
          <p:cNvPr id="3075" name="副标题 1"/>
          <p:cNvSpPr>
            <a:spLocks noGrp="1"/>
          </p:cNvSpPr>
          <p:nvPr>
            <p:ph type="subTitle" idx="1"/>
          </p:nvPr>
        </p:nvSpPr>
        <p:spPr>
          <a:xfrm>
            <a:off x="-338138" y="2514626"/>
            <a:ext cx="9482138" cy="231457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Shensi</a:t>
            </a:r>
            <a:r>
              <a:rPr lang="zh-CN" altLang="en-US" dirty="0" smtClean="0"/>
              <a:t> </a:t>
            </a:r>
            <a:r>
              <a:rPr lang="en-US" altLang="zh-CN" dirty="0" smtClean="0"/>
              <a:t>Tong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 Qing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He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Yuting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Chen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Ye</a:t>
            </a:r>
            <a:r>
              <a:rPr lang="zh-CN" altLang="en-US" dirty="0" smtClean="0"/>
              <a:t> </a:t>
            </a:r>
            <a:r>
              <a:rPr lang="en-US" altLang="zh-CN" dirty="0" smtClean="0"/>
              <a:t>Yang</a:t>
            </a:r>
            <a:r>
              <a:rPr lang="zh-CN" altLang="zh-CN" baseline="30000" dirty="0"/>
              <a:t>2</a:t>
            </a:r>
            <a:r>
              <a:rPr lang="zh-CN" altLang="en-US" dirty="0" smtClean="0"/>
              <a:t>, </a:t>
            </a:r>
            <a:r>
              <a:rPr lang="en-US" altLang="zh-CN" dirty="0" err="1" smtClean="0"/>
              <a:t>Beijun</a:t>
            </a:r>
            <a:r>
              <a:rPr lang="zh-CN" altLang="en-US" dirty="0" smtClean="0"/>
              <a:t> </a:t>
            </a:r>
            <a:r>
              <a:rPr lang="en-US" altLang="zh-CN" dirty="0" smtClean="0"/>
              <a:t>Shen</a:t>
            </a:r>
            <a:r>
              <a:rPr lang="en-US" altLang="zh-CN" baseline="30000" dirty="0" smtClean="0"/>
              <a:t>1</a:t>
            </a:r>
            <a:endParaRPr lang="en-US" altLang="zh-CN" dirty="0" smtClean="0"/>
          </a:p>
          <a:p>
            <a:pPr>
              <a:defRPr/>
            </a:pPr>
            <a:r>
              <a:rPr kumimoji="0" lang="en-US" altLang="zh-CN" dirty="0" smtClean="0"/>
              <a:t>Presented</a:t>
            </a:r>
            <a:r>
              <a:rPr kumimoji="0" lang="zh-CN" altLang="en-US" dirty="0" smtClean="0"/>
              <a:t> </a:t>
            </a:r>
            <a:r>
              <a:rPr kumimoji="0" lang="en-US" altLang="zh-CN" dirty="0" smtClean="0"/>
              <a:t>By</a:t>
            </a:r>
            <a:r>
              <a:rPr kumimoji="0" lang="zh-CN" altLang="en-US" dirty="0" smtClean="0"/>
              <a:t> </a:t>
            </a:r>
            <a:r>
              <a:rPr kumimoji="0" lang="en-US" altLang="zh-CN" dirty="0" smtClean="0"/>
              <a:t>Shensi</a:t>
            </a:r>
            <a:r>
              <a:rPr kumimoji="0" lang="zh-CN" altLang="en-US" dirty="0" smtClean="0"/>
              <a:t> </a:t>
            </a:r>
            <a:r>
              <a:rPr kumimoji="0" lang="en-US" altLang="zh-CN" dirty="0" smtClean="0"/>
              <a:t>Tong</a:t>
            </a:r>
            <a:r>
              <a:rPr kumimoji="0" lang="en-US" altLang="zh-CN" baseline="30000" dirty="0" smtClean="0"/>
              <a:t>1</a:t>
            </a:r>
            <a:endParaRPr kumimoji="0" lang="en-US" altLang="zh-CN" dirty="0" smtClean="0"/>
          </a:p>
          <a:p>
            <a:pPr>
              <a:defRPr/>
            </a:pPr>
            <a:endParaRPr kumimoji="0" lang="en-US" altLang="zh-CN" dirty="0" smtClean="0"/>
          </a:p>
          <a:p>
            <a:pPr>
              <a:defRPr/>
            </a:pPr>
            <a:r>
              <a:rPr kumimoji="0" lang="en-US" altLang="zh-CN" baseline="30000" dirty="0" smtClean="0"/>
              <a:t>1</a:t>
            </a:r>
            <a:r>
              <a:rPr kumimoji="0" lang="zh-CN" altLang="en-US" baseline="30000" dirty="0" smtClean="0"/>
              <a:t> </a:t>
            </a:r>
            <a:r>
              <a:rPr kumimoji="0" lang="en-US" altLang="zh-CN" dirty="0" smtClean="0"/>
              <a:t>Shanghai</a:t>
            </a:r>
            <a:r>
              <a:rPr kumimoji="0" lang="zh-CN" altLang="en-US" dirty="0" smtClean="0"/>
              <a:t> </a:t>
            </a:r>
            <a:r>
              <a:rPr kumimoji="0" lang="en-US" altLang="zh-CN" dirty="0" smtClean="0"/>
              <a:t>Jiao</a:t>
            </a:r>
            <a:r>
              <a:rPr kumimoji="0" lang="zh-CN" altLang="en-US" dirty="0" smtClean="0"/>
              <a:t> </a:t>
            </a:r>
            <a:r>
              <a:rPr kumimoji="0" lang="en-US" altLang="zh-CN" dirty="0" smtClean="0"/>
              <a:t>Tong</a:t>
            </a:r>
            <a:r>
              <a:rPr kumimoji="0" lang="zh-CN" altLang="en-US" dirty="0" smtClean="0"/>
              <a:t> </a:t>
            </a:r>
            <a:r>
              <a:rPr kumimoji="0" lang="en-US" altLang="zh-CN" dirty="0" smtClean="0"/>
              <a:t>University</a:t>
            </a:r>
          </a:p>
          <a:p>
            <a:pPr>
              <a:defRPr/>
            </a:pPr>
            <a:r>
              <a:rPr kumimoji="0" lang="zh-CN" altLang="zh-CN" baseline="30000" dirty="0" smtClean="0"/>
              <a:t>2</a:t>
            </a:r>
            <a:r>
              <a:rPr kumimoji="0" lang="zh-CN" altLang="en-US" baseline="30000" dirty="0" smtClean="0"/>
              <a:t> </a:t>
            </a:r>
            <a:r>
              <a:rPr lang="en-US" altLang="zh-CN" dirty="0" smtClean="0"/>
              <a:t>Stevens </a:t>
            </a:r>
            <a:r>
              <a:rPr lang="en-US" altLang="zh-CN" dirty="0"/>
              <a:t>Institute of </a:t>
            </a:r>
            <a:r>
              <a:rPr lang="en-US" altLang="zh-CN" dirty="0" smtClean="0"/>
              <a:t>Technology</a:t>
            </a:r>
          </a:p>
        </p:txBody>
      </p:sp>
    </p:spTree>
  </p:cSld>
  <p:clrMapOvr>
    <a:masterClrMapping/>
  </p:clrMapOvr>
  <p:transition xmlns:p14="http://schemas.microsoft.com/office/powerpoint/2010/main" spd="slow" advTm="25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Step3: Canonical Correlation </a:t>
            </a:r>
            <a:r>
              <a:rPr lang="en-US" altLang="zh-CN" dirty="0" smtClean="0"/>
              <a:t>Analysis(Cont.)</a:t>
            </a:r>
          </a:p>
          <a:p>
            <a:pPr lvl="1">
              <a:defRPr/>
            </a:pPr>
            <a:r>
              <a:rPr lang="en-US" altLang="zh-CN" dirty="0" smtClean="0"/>
              <a:t>Could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generalized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eigenvalue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 smtClean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,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</a:t>
            </a:r>
            <a:r>
              <a:rPr lang="zh-CN" altLang="en-US" dirty="0" smtClean="0"/>
              <a:t> </a:t>
            </a:r>
            <a:r>
              <a:rPr lang="en-US" altLang="zh-CN" dirty="0" smtClean="0"/>
              <a:t>pairs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vectors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a</a:t>
            </a:r>
            <a:r>
              <a:rPr lang="en-US" altLang="zh-CN" baseline="-25000" dirty="0" err="1"/>
              <a:t>i</a:t>
            </a:r>
            <a:r>
              <a:rPr lang="en-US" altLang="zh-CN" dirty="0" err="1" smtClean="0"/>
              <a:t>,b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corresponding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eigenvalues</a:t>
            </a:r>
          </a:p>
          <a:p>
            <a:pPr lvl="1">
              <a:defRPr/>
            </a:pPr>
            <a:r>
              <a:rPr lang="en-US" altLang="zh-CN" dirty="0" smtClean="0"/>
              <a:t>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transformation</a:t>
            </a:r>
            <a:endParaRPr lang="en-US" altLang="zh-CN" dirty="0"/>
          </a:p>
          <a:p>
            <a:pPr marL="628650" lvl="1" indent="0" algn="ctr">
              <a:buNone/>
              <a:defRPr/>
            </a:pPr>
            <a:r>
              <a:rPr lang="zh-CN" altLang="en-US" dirty="0"/>
              <a:t> </a:t>
            </a:r>
            <a:r>
              <a:rPr lang="en-US" altLang="zh-CN" dirty="0"/>
              <a:t>A </a:t>
            </a:r>
            <a:r>
              <a:rPr lang="zh-CN" altLang="en-US" dirty="0" smtClean="0"/>
              <a:t>= </a:t>
            </a:r>
            <a:r>
              <a:rPr lang="en-US" altLang="zh-CN" dirty="0" smtClean="0"/>
              <a:t>[</a:t>
            </a:r>
            <a:r>
              <a:rPr lang="en-US" altLang="zh-CN" dirty="0"/>
              <a:t>a</a:t>
            </a:r>
            <a:r>
              <a:rPr lang="en-US" altLang="zh-CN" baseline="-25000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,...,</a:t>
            </a:r>
            <a:r>
              <a:rPr lang="en-US" altLang="zh-CN" dirty="0" err="1"/>
              <a:t>a</a:t>
            </a:r>
            <a:r>
              <a:rPr lang="en-US" altLang="zh-CN" baseline="-25000" dirty="0" err="1"/>
              <a:t>p</a:t>
            </a:r>
            <a:r>
              <a:rPr lang="zh-CN" altLang="en-US" dirty="0"/>
              <a:t> </a:t>
            </a:r>
            <a:r>
              <a:rPr lang="en-US" altLang="zh-CN" dirty="0" smtClean="0"/>
              <a:t>]</a:t>
            </a:r>
          </a:p>
          <a:p>
            <a:pPr marL="628650" lvl="1" indent="0" algn="ctr">
              <a:buNone/>
              <a:defRPr/>
            </a:pPr>
            <a:r>
              <a:rPr lang="zh-CN" altLang="en-US" dirty="0"/>
              <a:t> </a:t>
            </a:r>
            <a:r>
              <a:rPr lang="en-US" altLang="zh-CN" dirty="0"/>
              <a:t>B = [b</a:t>
            </a:r>
            <a:r>
              <a:rPr lang="en-US" altLang="zh-CN" baseline="-25000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,...,</a:t>
            </a:r>
            <a:r>
              <a:rPr lang="en-US" altLang="zh-CN" dirty="0" err="1"/>
              <a:t>b</a:t>
            </a:r>
            <a:r>
              <a:rPr lang="en-US" altLang="zh-CN" baseline="-25000" dirty="0" err="1"/>
              <a:t>p</a:t>
            </a:r>
            <a:r>
              <a:rPr lang="zh-CN" altLang="en-US" dirty="0"/>
              <a:t> </a:t>
            </a:r>
            <a:r>
              <a:rPr lang="en-US" altLang="zh-CN" dirty="0"/>
              <a:t>]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81" y="2391082"/>
            <a:ext cx="6553136" cy="11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8881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Step3: Canonical Correlation </a:t>
            </a:r>
            <a:r>
              <a:rPr lang="en-US" altLang="zh-CN" dirty="0" smtClean="0"/>
              <a:t>Analysis(Cont.)</a:t>
            </a:r>
          </a:p>
          <a:p>
            <a:pPr lvl="1">
              <a:defRPr/>
            </a:pPr>
            <a:r>
              <a:rPr lang="en-US" altLang="zh-CN" dirty="0" smtClean="0"/>
              <a:t>A</a:t>
            </a:r>
            <a:r>
              <a:rPr lang="en-US" altLang="zh-CN" baseline="30000" dirty="0" smtClean="0"/>
              <a:t>T</a:t>
            </a:r>
            <a:r>
              <a:rPr lang="en-US" altLang="zh-CN" dirty="0" smtClean="0"/>
              <a:t>X</a:t>
            </a:r>
            <a:r>
              <a:rPr lang="zh-CN" altLang="zh-CN" baseline="-25000" dirty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</a:t>
            </a:r>
            <a:r>
              <a:rPr lang="en-US" altLang="zh-CN" baseline="30000" dirty="0" smtClean="0"/>
              <a:t>T</a:t>
            </a:r>
            <a:r>
              <a:rPr lang="en-US" altLang="zh-CN" dirty="0" smtClean="0"/>
              <a:t>X</a:t>
            </a:r>
            <a:r>
              <a:rPr lang="en-US" altLang="zh-CN" baseline="-25000" dirty="0" smtClean="0"/>
              <a:t>2</a:t>
            </a:r>
            <a:r>
              <a:rPr lang="zh-CN" altLang="en-US" baseline="-25000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homogeneous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effort</a:t>
            </a:r>
            <a:r>
              <a:rPr lang="zh-CN" altLang="en-US" dirty="0"/>
              <a:t> </a:t>
            </a:r>
            <a:r>
              <a:rPr lang="en-US" altLang="zh-CN" dirty="0" smtClean="0"/>
              <a:t>estimation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257243240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Step4: </a:t>
            </a:r>
            <a:r>
              <a:rPr lang="en-US" altLang="zh-CN" dirty="0"/>
              <a:t>Restricted Boltzmann Machines</a:t>
            </a:r>
          </a:p>
          <a:p>
            <a:pPr lvl="1">
              <a:defRPr/>
            </a:pP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Artificial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</a:p>
          <a:p>
            <a:pPr lvl="1">
              <a:defRPr/>
            </a:pP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visible</a:t>
            </a:r>
            <a:r>
              <a:rPr lang="zh-CN" altLang="en-US" dirty="0"/>
              <a:t> </a:t>
            </a:r>
            <a:r>
              <a:rPr lang="en-US" altLang="zh-CN" dirty="0"/>
              <a:t>units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units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units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visible</a:t>
            </a:r>
            <a:r>
              <a:rPr lang="zh-CN" altLang="en-US" dirty="0"/>
              <a:t> </a:t>
            </a:r>
            <a:r>
              <a:rPr lang="en-US" altLang="zh-CN" dirty="0"/>
              <a:t>units,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zero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non-zero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</a:p>
          <a:p>
            <a:pPr lvl="1">
              <a:defRPr/>
            </a:pP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predict</a:t>
            </a:r>
            <a:r>
              <a:rPr lang="zh-CN" altLang="en-US" dirty="0"/>
              <a:t> </a:t>
            </a:r>
            <a:r>
              <a:rPr lang="en-US" altLang="zh-CN" dirty="0"/>
              <a:t>missing</a:t>
            </a:r>
            <a:r>
              <a:rPr lang="zh-CN" altLang="en-US" dirty="0"/>
              <a:t> </a:t>
            </a:r>
            <a:r>
              <a:rPr lang="en-US" altLang="zh-CN" dirty="0" smtClean="0"/>
              <a:t>values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zero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UMR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missing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values</a:t>
            </a:r>
            <a:endParaRPr lang="en-US" altLang="zh-CN" dirty="0"/>
          </a:p>
        </p:txBody>
      </p:sp>
      <p:pic>
        <p:nvPicPr>
          <p:cNvPr id="6" name="图片 5" descr="RB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6790" y="1078023"/>
            <a:ext cx="5675428" cy="5043525"/>
          </a:xfrm>
          <a:prstGeom prst="rect">
            <a:avLst/>
          </a:prstGeom>
        </p:spPr>
      </p:pic>
      <p:pic>
        <p:nvPicPr>
          <p:cNvPr id="4" name="图片 3" descr="AN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677" y="1568350"/>
            <a:ext cx="4622810" cy="39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65945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Step5: Effort model construction</a:t>
            </a:r>
          </a:p>
          <a:p>
            <a:pPr lvl="1">
              <a:defRPr/>
            </a:pPr>
            <a:r>
              <a:rPr lang="en-US" altLang="zh-CN" dirty="0" err="1" smtClean="0"/>
              <a:t>Kocaguneli</a:t>
            </a:r>
            <a:r>
              <a:rPr lang="en-US" altLang="zh-CN" dirty="0" smtClean="0"/>
              <a:t> </a:t>
            </a:r>
            <a:r>
              <a:rPr lang="en-US" altLang="zh-CN" dirty="0"/>
              <a:t>et al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/>
              <a:t>found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if </a:t>
            </a:r>
            <a:r>
              <a:rPr lang="en-US" altLang="zh-CN" dirty="0"/>
              <a:t>we combined the estimates with multiple estimators, </a:t>
            </a:r>
            <a:r>
              <a:rPr lang="en-US" altLang="zh-CN" dirty="0" smtClean="0"/>
              <a:t>those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combined </a:t>
            </a:r>
            <a:r>
              <a:rPr lang="en-US" altLang="zh-CN" dirty="0"/>
              <a:t>methods performed better than any single </a:t>
            </a:r>
            <a:r>
              <a:rPr lang="en-US" altLang="zh-CN" dirty="0" smtClean="0"/>
              <a:t>estimator</a:t>
            </a:r>
          </a:p>
          <a:p>
            <a:pPr lvl="1">
              <a:defRPr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average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CCA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RBM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2452416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Step6: Effort estimation</a:t>
            </a:r>
          </a:p>
          <a:p>
            <a:pPr lvl="1"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k-nearest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estimator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65797136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Experiments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r>
              <a:rPr lang="en-US" altLang="zh-CN" dirty="0" smtClean="0"/>
              <a:t>Research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questions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RQ1</a:t>
            </a:r>
            <a:r>
              <a:rPr lang="en-US" altLang="zh-CN" dirty="0"/>
              <a:t>: Is the </a:t>
            </a:r>
            <a:r>
              <a:rPr lang="en-US" altLang="zh-CN" dirty="0" smtClean="0"/>
              <a:t>heterogeneous </a:t>
            </a:r>
            <a:r>
              <a:rPr lang="en-US" altLang="zh-CN" dirty="0"/>
              <a:t>cross-company effort data </a:t>
            </a:r>
            <a:r>
              <a:rPr lang="en-US" altLang="zh-CN" dirty="0" smtClean="0"/>
              <a:t>helpful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</a:t>
            </a:r>
            <a:r>
              <a:rPr lang="en-US" altLang="zh-CN" dirty="0"/>
              <a:t>cross-company effort estimation? If yes, to what extent</a:t>
            </a:r>
            <a:r>
              <a:rPr lang="en-US" altLang="zh-CN" dirty="0" smtClean="0"/>
              <a:t>?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RQ2</a:t>
            </a:r>
            <a:r>
              <a:rPr lang="en-US" altLang="zh-CN" dirty="0"/>
              <a:t>: Can </a:t>
            </a:r>
            <a:r>
              <a:rPr lang="en-US" altLang="zh-CN" dirty="0" err="1"/>
              <a:t>multimethod</a:t>
            </a:r>
            <a:r>
              <a:rPr lang="en-US" altLang="zh-CN" dirty="0"/>
              <a:t> also improve the performance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heterogeneous </a:t>
            </a:r>
            <a:r>
              <a:rPr lang="en-US" altLang="zh-CN" dirty="0"/>
              <a:t>cross-company effort estimation? If yes, to </a:t>
            </a:r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extent</a:t>
            </a:r>
            <a:r>
              <a:rPr lang="en-US" altLang="zh-CN" dirty="0"/>
              <a:t>?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9514244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Experiments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r>
              <a:rPr lang="en-US" altLang="zh-CN" dirty="0" smtClean="0"/>
              <a:t>Data sets</a:t>
            </a:r>
          </a:p>
          <a:p>
            <a:pPr lvl="1"/>
            <a:r>
              <a:rPr lang="zh-CN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public </a:t>
            </a:r>
            <a:r>
              <a:rPr lang="en-US" altLang="zh-CN" dirty="0"/>
              <a:t>available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commonly used datasets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including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Albrecht, China, </a:t>
            </a:r>
            <a:r>
              <a:rPr lang="en-US" altLang="zh-CN" dirty="0" err="1" smtClean="0"/>
              <a:t>Kemerer</a:t>
            </a:r>
            <a:r>
              <a:rPr lang="en-US" altLang="zh-CN" dirty="0" smtClean="0"/>
              <a:t>, </a:t>
            </a:r>
            <a:r>
              <a:rPr lang="en-US" altLang="zh-CN" dirty="0" err="1"/>
              <a:t>Kichenham</a:t>
            </a:r>
            <a:r>
              <a:rPr lang="en-US" altLang="zh-CN" dirty="0"/>
              <a:t> </a:t>
            </a:r>
            <a:r>
              <a:rPr lang="en-US" altLang="zh-CN" dirty="0" smtClean="0"/>
              <a:t>and Nasa93</a:t>
            </a:r>
          </a:p>
        </p:txBody>
      </p:sp>
    </p:spTree>
    <p:extLst>
      <p:ext uri="{BB962C8B-B14F-4D97-AF65-F5344CB8AC3E}">
        <p14:creationId xmlns:p14="http://schemas.microsoft.com/office/powerpoint/2010/main" val="3350063731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Experiments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measures</a:t>
            </a:r>
          </a:p>
          <a:p>
            <a:pPr lvl="1"/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63912"/>
            <a:ext cx="2565400" cy="901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843" y="2885370"/>
            <a:ext cx="3213100" cy="1028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843" y="3944484"/>
            <a:ext cx="5283200" cy="977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843" y="5105356"/>
            <a:ext cx="5613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1368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Experiments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r>
              <a:rPr lang="en-US" altLang="zh-CN" dirty="0"/>
              <a:t> Experiments with Partially Different </a:t>
            </a:r>
            <a:r>
              <a:rPr lang="en-US" altLang="zh-CN" dirty="0" smtClean="0"/>
              <a:t>Metrics</a:t>
            </a:r>
          </a:p>
          <a:p>
            <a:pPr lvl="1"/>
            <a:r>
              <a:rPr lang="en-US" altLang="zh-CN" dirty="0"/>
              <a:t>U</a:t>
            </a:r>
            <a:r>
              <a:rPr lang="en-US" altLang="zh-CN" dirty="0" smtClean="0"/>
              <a:t>se </a:t>
            </a:r>
            <a:r>
              <a:rPr lang="en-US" altLang="zh-CN" dirty="0"/>
              <a:t>all projects in the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 data</a:t>
            </a:r>
          </a:p>
          <a:p>
            <a:pPr lvl="1"/>
            <a:r>
              <a:rPr lang="en-US" altLang="zh-CN" dirty="0" smtClean="0"/>
              <a:t>Randomly </a:t>
            </a:r>
            <a:r>
              <a:rPr lang="en-US" altLang="zh-CN" dirty="0"/>
              <a:t>select 15 percent of all </a:t>
            </a:r>
            <a:r>
              <a:rPr lang="en-US" altLang="zh-CN" dirty="0" smtClean="0"/>
              <a:t>projects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 </a:t>
            </a:r>
            <a:r>
              <a:rPr lang="en-US" altLang="zh-CN" dirty="0"/>
              <a:t>the source data to form the target </a:t>
            </a:r>
            <a:r>
              <a:rPr lang="en-US" altLang="zh-CN" dirty="0" smtClean="0"/>
              <a:t>data</a:t>
            </a:r>
          </a:p>
          <a:p>
            <a:pPr lvl="1"/>
            <a:r>
              <a:rPr lang="en-US" altLang="zh-CN" dirty="0" smtClean="0"/>
              <a:t>To </a:t>
            </a:r>
            <a:r>
              <a:rPr lang="en-US" altLang="zh-CN" dirty="0"/>
              <a:t>reduce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randomization </a:t>
            </a:r>
            <a:r>
              <a:rPr lang="en-US" altLang="zh-CN" dirty="0"/>
              <a:t>error, we repeat this randomization </a:t>
            </a:r>
            <a:r>
              <a:rPr lang="en-US" altLang="zh-CN" dirty="0" smtClean="0"/>
              <a:t>process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</a:t>
            </a:r>
            <a:r>
              <a:rPr lang="en-US" altLang="zh-CN" dirty="0"/>
              <a:t>one </a:t>
            </a:r>
            <a:r>
              <a:rPr lang="en-US" altLang="zh-CN" dirty="0" smtClean="0"/>
              <a:t>thousand </a:t>
            </a:r>
            <a:r>
              <a:rPr lang="en-US" altLang="zh-CN" dirty="0"/>
              <a:t>times and derive the mean value as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1" y="0"/>
            <a:ext cx="5139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79696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Experiments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r>
              <a:rPr lang="en-US" altLang="zh-CN" dirty="0"/>
              <a:t> Experiments with </a:t>
            </a:r>
            <a:r>
              <a:rPr lang="en-US" altLang="zh-CN" dirty="0" smtClean="0"/>
              <a:t>totally </a:t>
            </a:r>
            <a:r>
              <a:rPr lang="en-US" altLang="zh-CN" dirty="0"/>
              <a:t>d</a:t>
            </a:r>
            <a:r>
              <a:rPr lang="en-US" altLang="zh-CN" dirty="0" smtClean="0"/>
              <a:t>ifferent </a:t>
            </a:r>
            <a:r>
              <a:rPr lang="en-US" altLang="zh-CN" dirty="0"/>
              <a:t>m</a:t>
            </a:r>
            <a:r>
              <a:rPr lang="en-US" altLang="zh-CN" dirty="0" smtClean="0"/>
              <a:t>etrics</a:t>
            </a:r>
          </a:p>
          <a:p>
            <a:pPr lvl="1"/>
            <a:r>
              <a:rPr lang="en-US" altLang="zh-CN" dirty="0"/>
              <a:t>U</a:t>
            </a:r>
            <a:r>
              <a:rPr lang="en-US" altLang="zh-CN" dirty="0" smtClean="0"/>
              <a:t>se </a:t>
            </a:r>
            <a:r>
              <a:rPr lang="en-US" altLang="zh-CN" dirty="0"/>
              <a:t>all projects in the source company as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 data</a:t>
            </a:r>
          </a:p>
          <a:p>
            <a:pPr lvl="1"/>
            <a:r>
              <a:rPr lang="en-US" altLang="zh-CN" dirty="0" smtClean="0"/>
              <a:t>Randomly </a:t>
            </a:r>
            <a:r>
              <a:rPr lang="en-US" altLang="zh-CN" dirty="0"/>
              <a:t>select 15 percent of all </a:t>
            </a:r>
            <a:r>
              <a:rPr lang="en-US" altLang="zh-CN" dirty="0" smtClean="0"/>
              <a:t>projects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 </a:t>
            </a:r>
            <a:r>
              <a:rPr lang="en-US" altLang="zh-CN" dirty="0"/>
              <a:t>the source data to form the target </a:t>
            </a:r>
            <a:r>
              <a:rPr lang="en-US" altLang="zh-CN" dirty="0" smtClean="0"/>
              <a:t>data</a:t>
            </a:r>
          </a:p>
          <a:p>
            <a:pPr lvl="1"/>
            <a:r>
              <a:rPr lang="en-US" altLang="zh-CN" dirty="0" smtClean="0"/>
              <a:t>To </a:t>
            </a:r>
            <a:r>
              <a:rPr lang="en-US" altLang="zh-CN" dirty="0"/>
              <a:t>reduce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randomization </a:t>
            </a:r>
            <a:r>
              <a:rPr lang="en-US" altLang="zh-CN" dirty="0"/>
              <a:t>error, we repeat this randomization </a:t>
            </a:r>
            <a:r>
              <a:rPr lang="en-US" altLang="zh-CN" dirty="0" smtClean="0"/>
              <a:t>process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</a:t>
            </a:r>
            <a:r>
              <a:rPr lang="en-US" altLang="zh-CN" dirty="0"/>
              <a:t>one </a:t>
            </a:r>
            <a:r>
              <a:rPr lang="en-US" altLang="zh-CN" dirty="0" smtClean="0"/>
              <a:t>thousand </a:t>
            </a:r>
            <a:r>
              <a:rPr lang="en-US" altLang="zh-CN" dirty="0"/>
              <a:t>times and derive the mean value as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1" y="0"/>
            <a:ext cx="5901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60614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Background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zh-CN" dirty="0">
                <a:latin typeface="Arial" charset="0"/>
                <a:ea typeface="黑体" charset="0"/>
              </a:rPr>
              <a:t>Accurate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effort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estimation </a:t>
            </a:r>
            <a:r>
              <a:rPr kumimoji="0" lang="en-US" altLang="zh-CN" dirty="0">
                <a:latin typeface="Arial" charset="0"/>
                <a:ea typeface="黑体" charset="0"/>
              </a:rPr>
              <a:t>is one of the key factors for the success of software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project</a:t>
            </a:r>
          </a:p>
          <a:p>
            <a:pPr lvl="1" eaLnBrk="1" hangingPunct="1">
              <a:defRPr/>
            </a:pPr>
            <a:r>
              <a:rPr kumimoji="0" lang="en-US" altLang="zh-CN" dirty="0">
                <a:latin typeface="Arial" charset="0"/>
                <a:ea typeface="黑体" charset="0"/>
              </a:rPr>
              <a:t>Underestimation</a:t>
            </a:r>
            <a:r>
              <a:rPr kumimoji="0" lang="zh-CN" altLang="en-US" dirty="0">
                <a:latin typeface="Arial" charset="0"/>
                <a:ea typeface="黑体" charset="0"/>
              </a:rPr>
              <a:t> </a:t>
            </a:r>
            <a:r>
              <a:rPr kumimoji="0" lang="en-US" altLang="zh-CN" dirty="0">
                <a:latin typeface="Arial" charset="0"/>
                <a:ea typeface="黑体" charset="0"/>
              </a:rPr>
              <a:t>results</a:t>
            </a:r>
            <a:r>
              <a:rPr kumimoji="0" lang="zh-CN" altLang="en-US" dirty="0">
                <a:latin typeface="Arial" charset="0"/>
                <a:ea typeface="黑体" charset="0"/>
              </a:rPr>
              <a:t> </a:t>
            </a:r>
            <a:r>
              <a:rPr kumimoji="0" lang="en-US" altLang="zh-CN" dirty="0">
                <a:latin typeface="Arial" charset="0"/>
                <a:ea typeface="黑体" charset="0"/>
              </a:rPr>
              <a:t>in</a:t>
            </a:r>
            <a:r>
              <a:rPr kumimoji="0" lang="zh-CN" altLang="en-US" dirty="0">
                <a:latin typeface="Arial" charset="0"/>
                <a:ea typeface="黑体" charset="0"/>
              </a:rPr>
              <a:t> </a:t>
            </a:r>
            <a:r>
              <a:rPr kumimoji="0" lang="en-US" altLang="zh-CN" dirty="0">
                <a:latin typeface="Arial" charset="0"/>
                <a:ea typeface="黑体" charset="0"/>
              </a:rPr>
              <a:t>schedule</a:t>
            </a:r>
            <a:r>
              <a:rPr kumimoji="0" lang="zh-CN" altLang="en-US" dirty="0">
                <a:latin typeface="Arial" charset="0"/>
                <a:ea typeface="黑体" charset="0"/>
              </a:rPr>
              <a:t> </a:t>
            </a:r>
            <a:r>
              <a:rPr kumimoji="0" lang="en-US" altLang="zh-CN" dirty="0">
                <a:latin typeface="Arial" charset="0"/>
                <a:ea typeface="黑体" charset="0"/>
              </a:rPr>
              <a:t>and</a:t>
            </a:r>
            <a:r>
              <a:rPr kumimoji="0" lang="zh-CN" altLang="en-US" dirty="0">
                <a:latin typeface="Arial" charset="0"/>
                <a:ea typeface="黑体" charset="0"/>
              </a:rPr>
              <a:t> </a:t>
            </a:r>
            <a:r>
              <a:rPr kumimoji="0" lang="en-US" altLang="zh-CN" dirty="0">
                <a:latin typeface="Arial" charset="0"/>
                <a:ea typeface="黑体" charset="0"/>
              </a:rPr>
              <a:t>budget</a:t>
            </a:r>
            <a:r>
              <a:rPr kumimoji="0" lang="zh-CN" altLang="en-US" dirty="0">
                <a:latin typeface="Arial" charset="0"/>
                <a:ea typeface="黑体" charset="0"/>
              </a:rPr>
              <a:t> </a:t>
            </a:r>
            <a:r>
              <a:rPr kumimoji="0" lang="en-US" altLang="zh-CN" dirty="0">
                <a:latin typeface="Arial" charset="0"/>
                <a:ea typeface="黑体" charset="0"/>
              </a:rPr>
              <a:t>overruns</a:t>
            </a:r>
          </a:p>
          <a:p>
            <a:pPr lvl="1" eaLnBrk="1" hangingPunct="1">
              <a:defRPr/>
            </a:pPr>
            <a:r>
              <a:rPr kumimoji="0" lang="en-US" altLang="zh-CN" dirty="0" smtClean="0">
                <a:latin typeface="Arial" charset="0"/>
                <a:ea typeface="黑体" charset="0"/>
              </a:rPr>
              <a:t>Overestimation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hinders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the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acceptance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of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promising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ideas,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threatening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competitiveness</a:t>
            </a:r>
          </a:p>
        </p:txBody>
      </p:sp>
      <p:pic>
        <p:nvPicPr>
          <p:cNvPr id="4" name="图片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47" y="3980815"/>
            <a:ext cx="5272405" cy="23533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157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Experiments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r>
              <a:rPr lang="en-US" altLang="zh-CN" dirty="0" smtClean="0"/>
              <a:t>Answers to </a:t>
            </a:r>
            <a:r>
              <a:rPr lang="en-US" altLang="zh-CN" dirty="0"/>
              <a:t>r</a:t>
            </a:r>
            <a:r>
              <a:rPr lang="en-US" altLang="zh-CN" dirty="0" smtClean="0"/>
              <a:t>esearch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questions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RQ1</a:t>
            </a:r>
            <a:r>
              <a:rPr lang="en-US" altLang="zh-CN" dirty="0"/>
              <a:t>: Is the </a:t>
            </a:r>
            <a:r>
              <a:rPr lang="en-US" altLang="zh-CN" dirty="0" smtClean="0"/>
              <a:t>heterogeneous </a:t>
            </a:r>
            <a:r>
              <a:rPr lang="en-US" altLang="zh-CN" dirty="0"/>
              <a:t>cross-company effort data </a:t>
            </a:r>
            <a:r>
              <a:rPr lang="en-US" altLang="zh-CN" dirty="0" smtClean="0"/>
              <a:t>helpful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</a:t>
            </a:r>
            <a:r>
              <a:rPr lang="en-US" altLang="zh-CN" dirty="0"/>
              <a:t>cross-company effort estimation? If yes, to what extent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 smtClean="0"/>
              <a:t>Yes,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MMRE </a:t>
            </a:r>
            <a:r>
              <a:rPr lang="en-US" altLang="zh-CN" dirty="0"/>
              <a:t>is decreased by 0.60, PRED(25) increased by 0.16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MdMRE</a:t>
            </a:r>
            <a:r>
              <a:rPr lang="en-US" altLang="zh-CN" dirty="0" smtClean="0"/>
              <a:t> </a:t>
            </a:r>
            <a:r>
              <a:rPr lang="en-US" altLang="zh-CN" dirty="0"/>
              <a:t>decreased by </a:t>
            </a:r>
            <a:r>
              <a:rPr lang="en-US" altLang="zh-CN" dirty="0" smtClean="0"/>
              <a:t>0.19</a:t>
            </a:r>
            <a:r>
              <a:rPr lang="zh-CN" altLang="en-US" dirty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metrics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MMRE </a:t>
            </a:r>
            <a:r>
              <a:rPr lang="en-US" altLang="zh-CN" dirty="0"/>
              <a:t>is decreased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0.49</a:t>
            </a:r>
            <a:r>
              <a:rPr lang="en-US" altLang="zh-CN" dirty="0"/>
              <a:t>, PRED(25) increased by 0.08, </a:t>
            </a:r>
            <a:r>
              <a:rPr lang="en-US" altLang="zh-CN" dirty="0" err="1"/>
              <a:t>MdMRE</a:t>
            </a:r>
            <a:r>
              <a:rPr lang="en-US" altLang="zh-CN" dirty="0"/>
              <a:t> decreased by </a:t>
            </a:r>
            <a:r>
              <a:rPr lang="en-US" altLang="zh-CN" dirty="0" smtClean="0"/>
              <a:t>0.10</a:t>
            </a:r>
            <a:r>
              <a:rPr lang="zh-CN" altLang="en-US" dirty="0" smtClean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smtClean="0"/>
              <a:t>totally</a:t>
            </a:r>
            <a:r>
              <a:rPr lang="zh-CN" altLang="en-US" dirty="0" smtClean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metrics</a:t>
            </a:r>
            <a:r>
              <a:rPr lang="zh-CN" altLang="en-US" dirty="0"/>
              <a:t>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55206545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Experiments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110" y="1233959"/>
            <a:ext cx="8229600" cy="5065712"/>
          </a:xfrm>
        </p:spPr>
        <p:txBody>
          <a:bodyPr/>
          <a:lstStyle/>
          <a:p>
            <a:r>
              <a:rPr lang="en-US" altLang="zh-CN" dirty="0" smtClean="0"/>
              <a:t>Answers to </a:t>
            </a:r>
            <a:r>
              <a:rPr lang="en-US" altLang="zh-CN" dirty="0"/>
              <a:t>r</a:t>
            </a:r>
            <a:r>
              <a:rPr lang="en-US" altLang="zh-CN" dirty="0" smtClean="0"/>
              <a:t>esearch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questions(Cont.)</a:t>
            </a:r>
          </a:p>
          <a:p>
            <a:pPr lvl="1"/>
            <a:r>
              <a:rPr lang="en-US" altLang="zh-CN" dirty="0" smtClean="0"/>
              <a:t>RQ2: Can </a:t>
            </a:r>
            <a:r>
              <a:rPr lang="en-US" altLang="zh-CN" dirty="0" err="1" smtClean="0"/>
              <a:t>multimethod</a:t>
            </a:r>
            <a:r>
              <a:rPr lang="en-US" altLang="zh-CN" dirty="0" smtClean="0"/>
              <a:t> also improve the performance in</a:t>
            </a:r>
            <a:r>
              <a:rPr lang="zh-CN" altLang="en-US" dirty="0" smtClean="0"/>
              <a:t> </a:t>
            </a:r>
            <a:r>
              <a:rPr lang="en-US" altLang="zh-CN" dirty="0" smtClean="0"/>
              <a:t>heterogeneous cross-company effort estimation? If yes, to 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extent?</a:t>
            </a:r>
          </a:p>
          <a:p>
            <a:pPr lvl="1"/>
            <a:r>
              <a:rPr lang="en-US" altLang="zh-CN" dirty="0" smtClean="0"/>
              <a:t>Yes,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MMRE is decreased by 0.27,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</a:t>
            </a:r>
            <a:r>
              <a:rPr lang="en-US" altLang="zh-CN" dirty="0"/>
              <a:t>(25) increased by 0.12, </a:t>
            </a:r>
            <a:r>
              <a:rPr lang="en-US" altLang="zh-CN" dirty="0" err="1"/>
              <a:t>MdMRE</a:t>
            </a:r>
            <a:r>
              <a:rPr lang="en-US" altLang="zh-CN" dirty="0"/>
              <a:t> decreased by </a:t>
            </a:r>
            <a:r>
              <a:rPr lang="en-US" altLang="zh-CN" dirty="0" smtClean="0"/>
              <a:t>0.12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compared </a:t>
            </a:r>
            <a:r>
              <a:rPr lang="en-US" altLang="zh-CN" dirty="0"/>
              <a:t>with Canonical Correlation Analysis-based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MMRE </a:t>
            </a:r>
            <a:r>
              <a:rPr lang="en-US" altLang="zh-CN" dirty="0"/>
              <a:t>is decreased 0.04, PRED(25) </a:t>
            </a:r>
            <a:r>
              <a:rPr lang="en-US" altLang="zh-CN" dirty="0" smtClean="0"/>
              <a:t>increased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 </a:t>
            </a:r>
            <a:r>
              <a:rPr lang="en-US" altLang="zh-CN" dirty="0"/>
              <a:t>0.04, </a:t>
            </a:r>
            <a:r>
              <a:rPr lang="en-US" altLang="zh-CN" dirty="0" err="1"/>
              <a:t>MdMRE</a:t>
            </a:r>
            <a:r>
              <a:rPr lang="en-US" altLang="zh-CN" dirty="0"/>
              <a:t> decreased by 0.07 compared with </a:t>
            </a:r>
            <a:r>
              <a:rPr lang="en-US" altLang="zh-CN" dirty="0" smtClean="0"/>
              <a:t>Restricted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Boltzmann </a:t>
            </a:r>
            <a:r>
              <a:rPr lang="en-US" altLang="zh-CN" dirty="0"/>
              <a:t>Machines-based </a:t>
            </a:r>
            <a:r>
              <a:rPr lang="en-US" altLang="zh-CN" dirty="0" smtClean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121580579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Our contributions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</a:t>
            </a:r>
            <a:r>
              <a:rPr lang="en-US" altLang="zh-CN" dirty="0"/>
              <a:t>propose an effective approach, MCR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address heterogeneous </a:t>
            </a:r>
            <a:r>
              <a:rPr lang="en-US" altLang="zh-CN" dirty="0"/>
              <a:t>cross-company effort estimation </a:t>
            </a:r>
            <a:r>
              <a:rPr lang="en-US" altLang="zh-CN" dirty="0" smtClean="0"/>
              <a:t>problem</a:t>
            </a:r>
          </a:p>
          <a:p>
            <a:pPr marL="449263" lvl="1" indent="-449263">
              <a:buClrTx/>
              <a:buSzPct val="120000"/>
              <a:buBlip>
                <a:blip r:embed="rId3"/>
              </a:buBlip>
            </a:pPr>
            <a:r>
              <a:rPr lang="en-US" altLang="zh-CN" sz="2800" dirty="0" smtClean="0"/>
              <a:t>We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first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time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propose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combination of the Canonical Correlation Analysis</a:t>
            </a:r>
            <a:r>
              <a:rPr lang="zh-CN" altLang="en-US" sz="2800" dirty="0"/>
              <a:t> </a:t>
            </a:r>
            <a:r>
              <a:rPr lang="en-US" altLang="zh-CN" sz="2800" dirty="0"/>
              <a:t>and Restricted Boltzmann Machines </a:t>
            </a:r>
            <a:r>
              <a:rPr lang="en-US" altLang="zh-CN" sz="2800" dirty="0" smtClean="0"/>
              <a:t>methods</a:t>
            </a:r>
          </a:p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/>
              <a:t> 5 widely used open source projects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Promise Repository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/>
              <a:t> </a:t>
            </a:r>
            <a:r>
              <a:rPr lang="en-US" altLang="zh-CN" dirty="0" smtClean="0"/>
              <a:t>effectiveness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Future work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Optimize </a:t>
            </a:r>
            <a:r>
              <a:rPr lang="en-US" altLang="zh-CN" dirty="0"/>
              <a:t>our </a:t>
            </a:r>
            <a:r>
              <a:rPr lang="en-US" altLang="zh-CN" dirty="0" smtClean="0"/>
              <a:t>Restricted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Boltzmann </a:t>
            </a:r>
            <a:r>
              <a:rPr lang="en-US" altLang="zh-CN" dirty="0"/>
              <a:t>Machines-based </a:t>
            </a:r>
            <a:r>
              <a:rPr lang="en-US" altLang="zh-CN" dirty="0" smtClean="0"/>
              <a:t>approach</a:t>
            </a:r>
            <a:r>
              <a:rPr lang="en-US" altLang="zh-CN" dirty="0"/>
              <a:t> in seeking the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 </a:t>
            </a:r>
            <a:r>
              <a:rPr lang="en-US" altLang="zh-CN" dirty="0"/>
              <a:t>of hidden </a:t>
            </a:r>
            <a:r>
              <a:rPr lang="en-US" altLang="zh-CN" dirty="0" smtClean="0"/>
              <a:t>units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Conduct </a:t>
            </a:r>
            <a:r>
              <a:rPr lang="en-US" altLang="zh-CN" dirty="0"/>
              <a:t>many-to-one </a:t>
            </a:r>
            <a:r>
              <a:rPr lang="en-US" altLang="zh-CN" dirty="0" smtClean="0"/>
              <a:t>heterogeneous </a:t>
            </a:r>
            <a:r>
              <a:rPr lang="en-US" altLang="zh-CN" dirty="0"/>
              <a:t>cross-</a:t>
            </a:r>
            <a:r>
              <a:rPr lang="en-US" altLang="zh-CN" dirty="0" smtClean="0"/>
              <a:t>company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effort </a:t>
            </a:r>
            <a:r>
              <a:rPr lang="en-US" altLang="zh-CN" dirty="0"/>
              <a:t>estimation </a:t>
            </a:r>
            <a:r>
              <a:rPr lang="en-US" altLang="zh-CN" dirty="0" smtClean="0"/>
              <a:t>experiments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Employ </a:t>
            </a:r>
            <a:r>
              <a:rPr lang="en-US" altLang="zh-CN" dirty="0"/>
              <a:t>more company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 </a:t>
            </a:r>
            <a:r>
              <a:rPr lang="en-US" altLang="zh-CN" dirty="0"/>
              <a:t>contains both open source and commercial </a:t>
            </a:r>
            <a:r>
              <a:rPr lang="en-US" altLang="zh-CN" dirty="0" smtClean="0"/>
              <a:t>proprietary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closed </a:t>
            </a:r>
            <a:r>
              <a:rPr lang="en-US" altLang="zh-CN" dirty="0"/>
              <a:t>projects to validate the generalization of our approach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981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-217488" y="2514602"/>
            <a:ext cx="9144001" cy="688975"/>
          </a:xfrm>
        </p:spPr>
        <p:txBody>
          <a:bodyPr/>
          <a:lstStyle/>
          <a:p>
            <a:pPr>
              <a:defRPr/>
            </a:pPr>
            <a:r>
              <a:rPr lang="en-US" altLang="zh-CN" sz="7200" b="0">
                <a:latin typeface="Arial" charset="0"/>
                <a:ea typeface="华文新魏" charset="0"/>
              </a:rPr>
              <a:t>Q&amp;A</a:t>
            </a:r>
            <a:endParaRPr lang="zh-CN" altLang="en-US" sz="7200" b="0">
              <a:latin typeface="Arial" charset="0"/>
              <a:ea typeface="华文新魏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-217488" y="2514602"/>
            <a:ext cx="9144001" cy="688975"/>
          </a:xfrm>
        </p:spPr>
        <p:txBody>
          <a:bodyPr/>
          <a:lstStyle/>
          <a:p>
            <a:pPr>
              <a:defRPr/>
            </a:pPr>
            <a:r>
              <a:rPr lang="en-US" altLang="zh-CN" sz="7200" b="0">
                <a:latin typeface="Arial" charset="0"/>
                <a:ea typeface="华文新魏" charset="0"/>
              </a:rPr>
              <a:t>Thank you</a:t>
            </a:r>
            <a:endParaRPr lang="zh-CN" altLang="en-US" sz="7200" b="0">
              <a:latin typeface="Arial" charset="0"/>
              <a:ea typeface="华文新魏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Background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zh-CN" dirty="0" smtClean="0">
                <a:latin typeface="Arial" charset="0"/>
                <a:ea typeface="黑体" charset="0"/>
              </a:rPr>
              <a:t>Effort </a:t>
            </a:r>
            <a:r>
              <a:rPr kumimoji="0" lang="en-US" altLang="zh-CN" dirty="0">
                <a:latin typeface="Arial" charset="0"/>
                <a:ea typeface="黑体" charset="0"/>
              </a:rPr>
              <a:t>estimation often meets the problem of historical data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shortage</a:t>
            </a:r>
          </a:p>
          <a:p>
            <a:pPr lvl="1" eaLnBrk="1" hangingPunct="1">
              <a:defRPr/>
            </a:pPr>
            <a:r>
              <a:rPr kumimoji="0" lang="en-US" altLang="zh-CN" dirty="0" smtClean="0">
                <a:latin typeface="Arial" charset="0"/>
                <a:ea typeface="黑体" charset="0"/>
              </a:rPr>
              <a:t>The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performance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of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effort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estimation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is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highly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depend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on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historical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data</a:t>
            </a:r>
          </a:p>
          <a:p>
            <a:pPr lvl="1" eaLnBrk="1" hangingPunct="1">
              <a:defRPr/>
            </a:pPr>
            <a:r>
              <a:rPr kumimoji="0" lang="en-US" altLang="zh-CN" dirty="0" smtClean="0">
                <a:latin typeface="Arial" charset="0"/>
                <a:ea typeface="黑体" charset="0"/>
              </a:rPr>
              <a:t>Build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own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historical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data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is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very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expensive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and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almost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impractical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for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small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or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medium-sized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company</a:t>
            </a:r>
          </a:p>
          <a:p>
            <a:pPr lvl="1" eaLnBrk="1" hangingPunct="1">
              <a:defRPr/>
            </a:pPr>
            <a:r>
              <a:rPr kumimoji="0" lang="en-US" altLang="zh-CN" dirty="0" smtClean="0">
                <a:latin typeface="Arial" charset="0"/>
                <a:ea typeface="黑体" charset="0"/>
              </a:rPr>
              <a:t>Software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engineering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repository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data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is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highly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heterogeneous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which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makes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the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sharing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of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software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estimation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data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across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companies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very</a:t>
            </a:r>
            <a:r>
              <a:rPr kumimoji="0" lang="zh-CN" altLang="en-US" dirty="0" smtClean="0">
                <a:latin typeface="Arial" charset="0"/>
                <a:ea typeface="黑体" charset="0"/>
              </a:rPr>
              <a:t> </a:t>
            </a:r>
            <a:r>
              <a:rPr kumimoji="0" lang="en-US" altLang="zh-CN" dirty="0" smtClean="0">
                <a:latin typeface="Arial" charset="0"/>
                <a:ea typeface="黑体" charset="0"/>
              </a:rPr>
              <a:t>difficult</a:t>
            </a:r>
          </a:p>
        </p:txBody>
      </p:sp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2286030"/>
            <a:ext cx="8747202" cy="4276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040362"/>
      </p:ext>
    </p:extLst>
  </p:cSld>
  <p:clrMapOvr>
    <a:masterClrMapping/>
  </p:clrMapOvr>
  <p:transition xmlns:p14="http://schemas.microsoft.com/office/powerpoint/2010/main" spd="slow" advTm="157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Framework of our 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pic>
        <p:nvPicPr>
          <p:cNvPr id="3" name="图片 2" descr="APSEC_Framewor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" y="1676446"/>
            <a:ext cx="9144000" cy="337153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黑体" charset="0"/>
              </a:rPr>
              <a:t>Step1: Normalization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2844800"/>
            <a:ext cx="2946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7600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黑体" charset="0"/>
              </a:rPr>
              <a:t>Step2: Unified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metric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representation</a:t>
            </a:r>
          </a:p>
          <a:p>
            <a:pPr>
              <a:defRPr/>
            </a:pPr>
            <a:endParaRPr lang="en-US" altLang="zh-CN" dirty="0" smtClean="0">
              <a:latin typeface="Arial" charset="0"/>
              <a:ea typeface="黑体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40" y="1752644"/>
            <a:ext cx="8006382" cy="2616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94" y="4495772"/>
            <a:ext cx="78359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99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Step3: Canonical </a:t>
            </a:r>
            <a:r>
              <a:rPr lang="en-US" altLang="zh-CN" dirty="0"/>
              <a:t>Correlation </a:t>
            </a:r>
            <a:r>
              <a:rPr lang="en-US" altLang="zh-CN" dirty="0" smtClean="0"/>
              <a:t>Analysis</a:t>
            </a:r>
          </a:p>
          <a:p>
            <a:pPr lvl="1"/>
            <a:r>
              <a:rPr lang="en-US" altLang="zh-CN" dirty="0" smtClean="0">
                <a:latin typeface="Arial" charset="0"/>
                <a:ea typeface="黑体" charset="0"/>
              </a:rPr>
              <a:t>It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is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</a:t>
            </a:r>
            <a:r>
              <a:rPr lang="en-US" altLang="zh-CN" dirty="0"/>
              <a:t>find a common space for data from two domains so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</a:t>
            </a:r>
            <a:r>
              <a:rPr lang="en-US" altLang="zh-CN" dirty="0"/>
              <a:t>correlation between the projected data in the space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maximized</a:t>
            </a:r>
            <a:endParaRPr lang="en-US" altLang="zh-CN" dirty="0"/>
          </a:p>
          <a:p>
            <a:pPr lvl="1"/>
            <a:r>
              <a:rPr lang="en-US" altLang="zh-CN" dirty="0" smtClean="0">
                <a:latin typeface="Arial" charset="0"/>
                <a:ea typeface="黑体" charset="0"/>
              </a:rPr>
              <a:t>If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we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want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to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investigate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the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relationship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between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a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person’s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ability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to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solve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problem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X</a:t>
            </a:r>
            <a:r>
              <a:rPr lang="zh-CN" altLang="zh-CN" baseline="-25000" dirty="0" smtClean="0">
                <a:latin typeface="Arial" charset="0"/>
                <a:ea typeface="黑体" charset="0"/>
              </a:rPr>
              <a:t>1</a:t>
            </a:r>
            <a:r>
              <a:rPr lang="zh-CN" altLang="en-US" baseline="-25000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and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his/her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reading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ability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X</a:t>
            </a:r>
            <a:r>
              <a:rPr lang="en-US" altLang="zh-CN" baseline="-25000" dirty="0" smtClean="0">
                <a:latin typeface="Arial" charset="0"/>
                <a:ea typeface="黑体" charset="0"/>
              </a:rPr>
              <a:t>2</a:t>
            </a:r>
            <a:endParaRPr lang="en-US" altLang="zh-CN" dirty="0" smtClean="0">
              <a:latin typeface="Arial" charset="0"/>
              <a:ea typeface="黑体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53" y="4419576"/>
            <a:ext cx="4241754" cy="15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51008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Step3: Canonical Correlation </a:t>
            </a:r>
            <a:r>
              <a:rPr lang="en-US" altLang="zh-CN" dirty="0" smtClean="0"/>
              <a:t>Analysis(Cont.)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Then </a:t>
            </a:r>
            <a:r>
              <a:rPr lang="en-US" altLang="zh-CN" dirty="0"/>
              <a:t>we use the Pearson correlation coefficient </a:t>
            </a:r>
            <a:r>
              <a:rPr lang="en-US" altLang="zh-CN" dirty="0" smtClean="0"/>
              <a:t>to </a:t>
            </a:r>
            <a:r>
              <a:rPr lang="en-US" altLang="zh-CN" dirty="0"/>
              <a:t>measure the relationship between u and </a:t>
            </a:r>
            <a:r>
              <a:rPr lang="en-US" altLang="zh-CN" dirty="0" smtClean="0"/>
              <a:t>v</a:t>
            </a:r>
            <a:endParaRPr lang="en-US" altLang="zh-CN" dirty="0" smtClean="0">
              <a:latin typeface="Arial" charset="0"/>
              <a:ea typeface="黑体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80" y="2971812"/>
            <a:ext cx="5727728" cy="26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097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 charset="0"/>
                <a:ea typeface="华文新魏" charset="0"/>
              </a:rPr>
              <a:t>Approach</a:t>
            </a:r>
            <a:endParaRPr lang="zh-CN" altLang="en-US" dirty="0">
              <a:latin typeface="Arial" charset="0"/>
              <a:ea typeface="华文新魏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Step3: Canonical Correlation </a:t>
            </a:r>
            <a:r>
              <a:rPr lang="en-US" altLang="zh-CN" dirty="0" smtClean="0"/>
              <a:t>Analysis(Cont.)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After </a:t>
            </a:r>
            <a:r>
              <a:rPr lang="en-US" altLang="zh-CN" dirty="0"/>
              <a:t> </a:t>
            </a:r>
            <a:r>
              <a:rPr lang="en-US" altLang="zh-CN" dirty="0" err="1"/>
              <a:t>Corr</a:t>
            </a:r>
            <a:r>
              <a:rPr lang="en-US" altLang="zh-CN" dirty="0"/>
              <a:t>(</a:t>
            </a:r>
            <a:r>
              <a:rPr lang="en-US" altLang="zh-CN" dirty="0" err="1"/>
              <a:t>u,v</a:t>
            </a:r>
            <a:r>
              <a:rPr lang="en-US" altLang="zh-CN" dirty="0"/>
              <a:t>) is </a:t>
            </a:r>
            <a:r>
              <a:rPr lang="en-US" altLang="zh-CN" dirty="0" smtClean="0"/>
              <a:t>simplified</a:t>
            </a:r>
          </a:p>
          <a:p>
            <a:pPr lvl="1">
              <a:defRPr/>
            </a:pPr>
            <a:endParaRPr lang="en-US" altLang="zh-CN" dirty="0">
              <a:latin typeface="Arial" charset="0"/>
              <a:ea typeface="黑体" charset="0"/>
            </a:endParaRPr>
          </a:p>
          <a:p>
            <a:pPr lvl="1">
              <a:defRPr/>
            </a:pPr>
            <a:endParaRPr lang="en-US" altLang="zh-CN" dirty="0" smtClean="0">
              <a:latin typeface="Arial" charset="0"/>
              <a:ea typeface="黑体" charset="0"/>
            </a:endParaRPr>
          </a:p>
          <a:p>
            <a:pPr lvl="1">
              <a:defRPr/>
            </a:pPr>
            <a:endParaRPr lang="en-US" altLang="zh-CN" dirty="0">
              <a:latin typeface="Arial" charset="0"/>
              <a:ea typeface="黑体" charset="0"/>
            </a:endParaRPr>
          </a:p>
          <a:p>
            <a:pPr lvl="1">
              <a:defRPr/>
            </a:pPr>
            <a:endParaRPr lang="en-US" altLang="zh-CN" dirty="0" smtClean="0">
              <a:latin typeface="Arial" charset="0"/>
              <a:ea typeface="黑体" charset="0"/>
            </a:endParaRPr>
          </a:p>
          <a:p>
            <a:pPr lvl="1">
              <a:defRPr/>
            </a:pPr>
            <a:r>
              <a:rPr lang="en-US" altLang="zh-CN" dirty="0" smtClean="0">
                <a:latin typeface="Arial" charset="0"/>
                <a:ea typeface="黑体" charset="0"/>
              </a:rPr>
              <a:t>This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is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same</a:t>
            </a:r>
            <a:r>
              <a:rPr lang="zh-CN" altLang="en-US" dirty="0" smtClean="0">
                <a:latin typeface="Arial" charset="0"/>
                <a:ea typeface="黑体" charset="0"/>
              </a:rPr>
              <a:t> </a:t>
            </a:r>
            <a:r>
              <a:rPr lang="en-US" altLang="zh-CN" dirty="0" smtClean="0">
                <a:latin typeface="Arial" charset="0"/>
                <a:ea typeface="黑体" charset="0"/>
              </a:rPr>
              <a:t>to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286030"/>
            <a:ext cx="6756400" cy="1536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134" y="4733925"/>
            <a:ext cx="6946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2951"/>
      </p:ext>
    </p:extLst>
  </p:cSld>
  <p:clrMapOvr>
    <a:masterClrMapping/>
  </p:clrMapOvr>
  <p:transition xmlns:p14="http://schemas.microsoft.com/office/powerpoint/2010/main" spd="slow" advTm="67792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heme/theme1.xml><?xml version="1.0" encoding="utf-8"?>
<a:theme xmlns:a="http://schemas.openxmlformats.org/drawingml/2006/main" name="交大ppt2">
  <a:themeElements>
    <a:clrScheme name="交大pp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交大ppt2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交大pp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交大pp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交大pp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交大pp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交大pp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交大pp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交大pp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交大pp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交大pp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交大pp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交大pp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交大pp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20070815模板</Template>
  <TotalTime>157259708</TotalTime>
  <Pages>0</Pages>
  <Words>1660</Words>
  <Characters>0</Characters>
  <Application>Microsoft Macintosh PowerPoint</Application>
  <DocSecurity>0</DocSecurity>
  <PresentationFormat>全屏显示(4:3)</PresentationFormat>
  <Lines>0</Lines>
  <Paragraphs>133</Paragraphs>
  <Slides>25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交大ppt2</vt:lpstr>
      <vt:lpstr>Heterogeneous cross-company effort estimation through transfer learning</vt:lpstr>
      <vt:lpstr>Background</vt:lpstr>
      <vt:lpstr>Background</vt:lpstr>
      <vt:lpstr>Framework of our 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Our contributions</vt:lpstr>
      <vt:lpstr>Future work</vt:lpstr>
      <vt:lpstr>Q&amp;A</vt:lpstr>
      <vt:lpstr>Thank you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Tong Shensi</cp:lastModifiedBy>
  <cp:revision>2707</cp:revision>
  <cp:lastPrinted>1899-12-30T00:00:00Z</cp:lastPrinted>
  <dcterms:created xsi:type="dcterms:W3CDTF">2012-06-24T14:54:40Z</dcterms:created>
  <dcterms:modified xsi:type="dcterms:W3CDTF">2016-12-08T00:53:04Z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2052-8.1.0.3442</vt:lpwstr>
  </property>
  <property fmtid="{D5CDD505-2E9C-101B-9397-08002B2CF9AE}" pid="4" name="NXTAG2">
    <vt:lpwstr>000800be01000000000001024140</vt:lpwstr>
  </property>
</Properties>
</file>