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77" r:id="rId12"/>
    <p:sldId id="280" r:id="rId13"/>
    <p:sldId id="281" r:id="rId14"/>
    <p:sldId id="270" r:id="rId15"/>
    <p:sldId id="271" r:id="rId16"/>
    <p:sldId id="272" r:id="rId17"/>
    <p:sldId id="274" r:id="rId18"/>
    <p:sldId id="273" r:id="rId19"/>
    <p:sldId id="285" r:id="rId20"/>
    <p:sldId id="261" r:id="rId21"/>
    <p:sldId id="278" r:id="rId22"/>
    <p:sldId id="282" r:id="rId23"/>
    <p:sldId id="283" r:id="rId24"/>
    <p:sldId id="284" r:id="rId25"/>
    <p:sldId id="27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92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21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8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90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6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3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01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7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52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7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9C4F-CE24-4A63-A9D3-3C647914586B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47FB-C10D-4A3F-943F-38311027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29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18983"/>
            <a:ext cx="9144000" cy="1483455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Mining Location-Based Social Networks: A Predictive Perspective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78649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Defu</a:t>
            </a:r>
            <a:r>
              <a:rPr lang="en-US" altLang="zh-CN" dirty="0"/>
              <a:t> </a:t>
            </a:r>
            <a:r>
              <a:rPr lang="en-US" altLang="zh-CN" dirty="0" err="1" smtClean="0"/>
              <a:t>Lian</a:t>
            </a:r>
            <a:r>
              <a:rPr lang="en-US" altLang="zh-CN" dirty="0" smtClean="0"/>
              <a:t>, </a:t>
            </a:r>
            <a:r>
              <a:rPr lang="en-US" altLang="zh-CN" dirty="0"/>
              <a:t>Xing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, </a:t>
            </a:r>
            <a:r>
              <a:rPr lang="en-US" altLang="zh-CN" dirty="0" err="1"/>
              <a:t>Fuzheng</a:t>
            </a:r>
            <a:r>
              <a:rPr lang="en-US" altLang="zh-CN" dirty="0"/>
              <a:t> </a:t>
            </a:r>
            <a:r>
              <a:rPr lang="en-US" altLang="zh-CN" dirty="0" smtClean="0"/>
              <a:t>Zhang, </a:t>
            </a:r>
            <a:r>
              <a:rPr lang="en-US" altLang="zh-CN" dirty="0"/>
              <a:t>Nicholas J. </a:t>
            </a:r>
            <a:r>
              <a:rPr lang="en-US" altLang="zh-CN" dirty="0" smtClean="0"/>
              <a:t>Yuan, </a:t>
            </a:r>
            <a:r>
              <a:rPr lang="en-US" altLang="zh-CN" dirty="0"/>
              <a:t>Tao </a:t>
            </a:r>
            <a:r>
              <a:rPr lang="en-US" altLang="zh-CN" dirty="0" smtClean="0"/>
              <a:t>Zhou, </a:t>
            </a:r>
            <a:r>
              <a:rPr lang="en-US" altLang="zh-CN" dirty="0"/>
              <a:t>Yong </a:t>
            </a:r>
            <a:r>
              <a:rPr lang="en-US" altLang="zh-CN" dirty="0" err="1" smtClean="0"/>
              <a:t>Rui</a:t>
            </a:r>
            <a:endParaRPr lang="en-US" altLang="zh-CN" dirty="0"/>
          </a:p>
          <a:p>
            <a:r>
              <a:rPr lang="en-US" altLang="zh-CN" dirty="0" smtClean="0"/>
              <a:t>Big </a:t>
            </a:r>
            <a:r>
              <a:rPr lang="en-US" altLang="zh-CN" dirty="0"/>
              <a:t>Data Research Center, University of Electronic Science and Technology of China</a:t>
            </a:r>
          </a:p>
          <a:p>
            <a:r>
              <a:rPr lang="en-US" altLang="zh-CN" dirty="0" smtClean="0"/>
              <a:t>Microsoft </a:t>
            </a:r>
            <a:r>
              <a:rPr lang="en-US" altLang="zh-CN" dirty="0"/>
              <a:t>Research, Beijing, China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666205" y="5313405"/>
            <a:ext cx="178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Dong Xiang</a:t>
            </a:r>
          </a:p>
          <a:p>
            <a:r>
              <a:rPr lang="en-US" altLang="zh-CN" sz="2000" dirty="0"/>
              <a:t>2016.11.29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035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8007"/>
          <a:stretch/>
        </p:blipFill>
        <p:spPr>
          <a:xfrm>
            <a:off x="675502" y="2143894"/>
            <a:ext cx="5586284" cy="3724275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790517" y="1003100"/>
            <a:ext cx="378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Problem Solving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590532" y="2143894"/>
            <a:ext cx="4957762" cy="3579572"/>
            <a:chOff x="6613829" y="1587875"/>
            <a:chExt cx="4957762" cy="3579572"/>
          </a:xfrm>
        </p:grpSpPr>
        <p:sp>
          <p:nvSpPr>
            <p:cNvPr id="5" name="矩形 4"/>
            <p:cNvSpPr/>
            <p:nvPr/>
          </p:nvSpPr>
          <p:spPr>
            <a:xfrm>
              <a:off x="6613829" y="1587875"/>
              <a:ext cx="49344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/>
                <a:t>1</a:t>
              </a:r>
              <a:r>
                <a:rPr lang="en-US" altLang="zh-CN" sz="2000" dirty="0" smtClean="0"/>
                <a:t>.</a:t>
              </a:r>
              <a:r>
                <a:rPr lang="en-US" altLang="zh-CN" sz="2000" dirty="0"/>
                <a:t> Regularity Mining for Regular Mobility Prediction</a:t>
              </a:r>
              <a:endParaRPr lang="zh-CN" altLang="en-US" sz="2000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613829" y="2550351"/>
              <a:ext cx="4957762" cy="2617096"/>
              <a:chOff x="6613829" y="2550351"/>
              <a:chExt cx="4957762" cy="261709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613829" y="2550351"/>
                <a:ext cx="49344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2. Location </a:t>
                </a:r>
                <a:r>
                  <a:rPr lang="en-US" altLang="zh-CN" sz="2000" dirty="0"/>
                  <a:t>Recommendation for Irregular Mobility Prediction</a:t>
                </a:r>
                <a:endParaRPr lang="zh-CN" altLang="en-US" sz="2000" dirty="0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6637126" y="3652937"/>
                <a:ext cx="4934465" cy="1514510"/>
                <a:chOff x="6637126" y="3652937"/>
                <a:chExt cx="4934465" cy="1514510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6637126" y="3652937"/>
                  <a:ext cx="493446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000" dirty="0" smtClean="0"/>
                    <a:t>3. Mining </a:t>
                  </a:r>
                  <a:r>
                    <a:rPr lang="en-US" altLang="zh-CN" sz="2000" dirty="0"/>
                    <a:t>Propensity of Novelty Seeking</a:t>
                  </a:r>
                  <a:endParaRPr lang="zh-CN" altLang="en-US" sz="2000" dirty="0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6646257" y="4521116"/>
                  <a:ext cx="492533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 smtClean="0"/>
                    <a:t>4. A </a:t>
                  </a:r>
                  <a:r>
                    <a:rPr lang="en-US" altLang="zh-CN" dirty="0"/>
                    <a:t>Novelty-Seeking Driven Framework for General Mobility Prediction</a:t>
                  </a:r>
                  <a:endParaRPr lang="zh-CN" alt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07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598" y="477837"/>
            <a:ext cx="7653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1. Regularity Mining for Regular Mobility Prediction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90182" y="2013447"/>
            <a:ext cx="9153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Learning the Markov model mainly depends on the </a:t>
            </a:r>
            <a:r>
              <a:rPr lang="en-US" altLang="zh-CN" dirty="0">
                <a:solidFill>
                  <a:srgbClr val="FF0000"/>
                </a:solidFill>
              </a:rPr>
              <a:t>estimation of location transition </a:t>
            </a:r>
            <a:r>
              <a:rPr lang="en-US" altLang="zh-CN" dirty="0"/>
              <a:t>(due to the small amount </a:t>
            </a:r>
            <a:r>
              <a:rPr lang="en-US" altLang="zh-CN" dirty="0" smtClean="0"/>
              <a:t>of personal </a:t>
            </a:r>
            <a:r>
              <a:rPr lang="en-US" altLang="zh-CN" dirty="0"/>
              <a:t>data, only </a:t>
            </a:r>
            <a:r>
              <a:rPr lang="en-US" altLang="zh-CN" dirty="0">
                <a:solidFill>
                  <a:srgbClr val="FF0000"/>
                </a:solidFill>
              </a:rPr>
              <a:t>first-order Markov models </a:t>
            </a:r>
            <a:r>
              <a:rPr lang="en-US" altLang="zh-CN" dirty="0"/>
              <a:t>are taken into account)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0182" y="3264041"/>
            <a:ext cx="939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Particularly, in most mobility </a:t>
            </a:r>
            <a:r>
              <a:rPr lang="en-US" altLang="zh-CN" dirty="0" smtClean="0"/>
              <a:t>datasets from </a:t>
            </a:r>
            <a:r>
              <a:rPr lang="en-US" altLang="zh-CN" dirty="0"/>
              <a:t>LBSNs, the number of parameters in the Markov estimator is around </a:t>
            </a:r>
            <a:r>
              <a:rPr lang="en-US" altLang="zh-CN" dirty="0">
                <a:solidFill>
                  <a:srgbClr val="FF0000"/>
                </a:solidFill>
              </a:rPr>
              <a:t>40× 40 </a:t>
            </a:r>
            <a:r>
              <a:rPr lang="en-US" altLang="zh-CN" dirty="0"/>
              <a:t>since there are 40 POIs </a:t>
            </a:r>
            <a:r>
              <a:rPr lang="en-US" altLang="zh-CN" dirty="0" smtClean="0"/>
              <a:t>for each </a:t>
            </a:r>
            <a:r>
              <a:rPr lang="en-US" altLang="zh-CN" dirty="0"/>
              <a:t>user on average, while there are only about </a:t>
            </a:r>
            <a:r>
              <a:rPr lang="en-US" altLang="zh-CN" dirty="0">
                <a:solidFill>
                  <a:srgbClr val="FF0000"/>
                </a:solidFill>
              </a:rPr>
              <a:t>60 training instances (mobility records) on average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182" y="4799144"/>
            <a:ext cx="876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Laplace smoothing </a:t>
            </a:r>
            <a:r>
              <a:rPr lang="en-US" altLang="zh-CN" dirty="0" smtClean="0"/>
              <a:t>techniques  or  </a:t>
            </a:r>
            <a:r>
              <a:rPr lang="en-US" altLang="zh-CN" dirty="0" err="1"/>
              <a:t>Kneser</a:t>
            </a:r>
            <a:r>
              <a:rPr lang="en-US" altLang="zh-CN" dirty="0"/>
              <a:t>-Ney smoothing techniques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0182" y="1363369"/>
            <a:ext cx="283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(1) Markov-based </a:t>
            </a:r>
            <a:r>
              <a:rPr lang="en-US" altLang="zh-CN" dirty="0"/>
              <a:t>Predictors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91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598" y="477837"/>
            <a:ext cx="7653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1. Regularity Mining for Regular Mobility Prediction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90182" y="1363369"/>
            <a:ext cx="236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(2) Temporal </a:t>
            </a:r>
            <a:r>
              <a:rPr lang="en-US" altLang="zh-CN" dirty="0"/>
              <a:t>Regularity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7906" y="1973319"/>
            <a:ext cx="9567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temporal regularity, the conditional probability P(</a:t>
            </a:r>
            <a:r>
              <a:rPr lang="en-US" altLang="zh-CN" dirty="0" err="1"/>
              <a:t>l|d</a:t>
            </a:r>
            <a:r>
              <a:rPr lang="en-US" altLang="zh-CN" dirty="0"/>
              <a:t>, h) must be estimated accurately, where d is the day </a:t>
            </a:r>
            <a:r>
              <a:rPr lang="en-US" altLang="zh-CN" dirty="0" smtClean="0"/>
              <a:t>of week </a:t>
            </a:r>
            <a:r>
              <a:rPr lang="en-US" altLang="zh-CN" dirty="0"/>
              <a:t>and h is the hour of day. Assuming the conditional independence d and h given location l</a:t>
            </a:r>
            <a:endParaRPr lang="zh-CN" altLang="en-US" dirty="0"/>
          </a:p>
        </p:txBody>
      </p:sp>
      <p:pic>
        <p:nvPicPr>
          <p:cNvPr id="1026" name="Picture 2" descr="C:\Users\Aaron\Desktop\QQ截图201611271258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97" y="2970923"/>
            <a:ext cx="3161842" cy="7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ron\Desktop\QQ截图201611271258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63" y="5091881"/>
            <a:ext cx="8223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740" y="4286614"/>
            <a:ext cx="699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 pm. Or centered 6 </a:t>
            </a:r>
            <a:r>
              <a:rPr lang="en-US" altLang="zh-CN" dirty="0" err="1" smtClean="0"/>
              <a:t>p.m</a:t>
            </a:r>
            <a:r>
              <a:rPr lang="en-US" altLang="zh-CN" dirty="0" smtClean="0"/>
              <a:t>?    =&gt; </a:t>
            </a:r>
            <a:r>
              <a:rPr lang="en-US" altLang="zh-CN" dirty="0"/>
              <a:t>Gaussian </a:t>
            </a:r>
            <a:r>
              <a:rPr lang="en-US" altLang="zh-CN" dirty="0" smtClean="0"/>
              <a:t>kernel  smoothing </a:t>
            </a:r>
            <a:r>
              <a:rPr lang="en-US" altLang="zh-CN" dirty="0"/>
              <a:t>function</a:t>
            </a:r>
            <a:r>
              <a:rPr lang="en-US" altLang="zh-CN" dirty="0" smtClean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056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571" y="1170917"/>
            <a:ext cx="259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(3) Hidden </a:t>
            </a:r>
            <a:r>
              <a:rPr lang="en-US" altLang="zh-CN" dirty="0"/>
              <a:t>Markov Model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5598" y="477837"/>
            <a:ext cx="7653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1. Regularity Mining for Regular Mobility Prediction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759087" y="2104753"/>
            <a:ext cx="9654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Temporal regularity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Markov model </a:t>
            </a:r>
            <a:r>
              <a:rPr lang="en-US" altLang="zh-CN" dirty="0"/>
              <a:t>can be integrated in a unified Hidden Markov Model, where </a:t>
            </a:r>
            <a:r>
              <a:rPr lang="en-US" altLang="zh-CN" dirty="0" smtClean="0"/>
              <a:t>locations are </a:t>
            </a:r>
            <a:r>
              <a:rPr lang="en-US" altLang="zh-CN" dirty="0"/>
              <a:t>considered as hidden states and the temporal information is considered as the observations of Hidden </a:t>
            </a:r>
            <a:r>
              <a:rPr lang="en-US" altLang="zh-CN" dirty="0" smtClean="0"/>
              <a:t>Markov Model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67033" y="4606073"/>
            <a:ext cx="7779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U</a:t>
            </a:r>
            <a:r>
              <a:rPr lang="en-US" altLang="zh-CN" dirty="0" smtClean="0"/>
              <a:t>se </a:t>
            </a:r>
            <a:r>
              <a:rPr lang="en-US" altLang="zh-CN" dirty="0">
                <a:solidFill>
                  <a:srgbClr val="FF0000"/>
                </a:solidFill>
              </a:rPr>
              <a:t>Maximum Likelihood </a:t>
            </a:r>
            <a:r>
              <a:rPr lang="en-US" altLang="zh-CN" dirty="0" smtClean="0">
                <a:solidFill>
                  <a:srgbClr val="FF0000"/>
                </a:solidFill>
              </a:rPr>
              <a:t>Estimate</a:t>
            </a:r>
            <a:r>
              <a:rPr lang="en-US" altLang="zh-CN" dirty="0" smtClean="0"/>
              <a:t> </a:t>
            </a:r>
            <a:r>
              <a:rPr lang="en-US" altLang="zh-CN" dirty="0" smtClean="0"/>
              <a:t>for </a:t>
            </a:r>
            <a:r>
              <a:rPr lang="en-US" altLang="zh-CN" dirty="0"/>
              <a:t>the initial </a:t>
            </a:r>
            <a:r>
              <a:rPr lang="en-US" altLang="zh-CN" dirty="0" smtClean="0"/>
              <a:t>state probability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82385" y="3497590"/>
            <a:ext cx="8996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dirty="0" smtClean="0">
                <a:solidFill>
                  <a:srgbClr val="FF0000"/>
                </a:solidFill>
              </a:rPr>
              <a:t>upervised </a:t>
            </a:r>
            <a:r>
              <a:rPr lang="en-US" altLang="zh-CN" dirty="0">
                <a:solidFill>
                  <a:srgbClr val="FF0000"/>
                </a:solidFill>
              </a:rPr>
              <a:t>learning </a:t>
            </a:r>
            <a:r>
              <a:rPr lang="en-US" altLang="zh-CN" dirty="0"/>
              <a:t>to estimate the parameters corresponds </a:t>
            </a:r>
            <a:r>
              <a:rPr lang="en-US" altLang="zh-CN" dirty="0" smtClean="0"/>
              <a:t>to the </a:t>
            </a:r>
            <a:r>
              <a:rPr lang="en-US" altLang="zh-CN" dirty="0"/>
              <a:t>above estimation process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848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5503" y="1479912"/>
            <a:ext cx="1635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Method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1318054" y="2323408"/>
            <a:ext cx="8406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en-US" altLang="zh-CN" sz="2000" dirty="0"/>
              <a:t> User Preference Learning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318054" y="2936753"/>
            <a:ext cx="4934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2. </a:t>
            </a:r>
            <a:r>
              <a:rPr lang="en-US" altLang="zh-CN" sz="2000" dirty="0"/>
              <a:t>Geographical Constraint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318052" y="3537239"/>
            <a:ext cx="4934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3. </a:t>
            </a:r>
            <a:r>
              <a:rPr lang="en-US" altLang="zh-CN" sz="2000" dirty="0"/>
              <a:t>Social Influence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318053" y="4124723"/>
            <a:ext cx="4934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4</a:t>
            </a:r>
            <a:r>
              <a:rPr lang="en-US" altLang="zh-CN" sz="2000" dirty="0" smtClean="0"/>
              <a:t>. Hybrid </a:t>
            </a:r>
            <a:r>
              <a:rPr lang="en-US" altLang="zh-CN" sz="2000" dirty="0"/>
              <a:t>Recommendation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535722" y="445273"/>
            <a:ext cx="9353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2. Location Recommendation for Irregular Mobility Prediction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49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2615" y="488777"/>
            <a:ext cx="4209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1. User Preference Learning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802615" y="1329386"/>
            <a:ext cx="4929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NimbusRomNo9L-ReguItal"/>
              </a:rPr>
              <a:t>(1)User-based </a:t>
            </a:r>
            <a:r>
              <a:rPr lang="en-US" altLang="zh-CN" sz="2000" dirty="0">
                <a:latin typeface="NimbusRomNo9L-ReguItal"/>
              </a:rPr>
              <a:t>collaborative filtering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802615" y="3763318"/>
            <a:ext cx="6596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NimbusRomNo9L-ReguItal"/>
              </a:rPr>
              <a:t>(2)Use </a:t>
            </a:r>
            <a:r>
              <a:rPr lang="en-US" altLang="zh-CN" sz="2000" dirty="0" smtClean="0">
                <a:solidFill>
                  <a:srgbClr val="FF0000"/>
                </a:solidFill>
                <a:latin typeface="NimbusRomNo9L-ReguItal"/>
              </a:rPr>
              <a:t>Matrix factorization </a:t>
            </a:r>
            <a:r>
              <a:rPr lang="en-US" altLang="zh-CN" sz="2000" dirty="0" smtClean="0">
                <a:latin typeface="NimbusRomNo9L-Regu"/>
              </a:rPr>
              <a:t>as dimension reduction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3766" r="20018" b="78307"/>
          <a:stretch/>
        </p:blipFill>
        <p:spPr>
          <a:xfrm>
            <a:off x="3972713" y="2411669"/>
            <a:ext cx="3212756" cy="1055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9532"/>
          <a:stretch/>
        </p:blipFill>
        <p:spPr>
          <a:xfrm>
            <a:off x="2503967" y="4505116"/>
            <a:ext cx="5715000" cy="9962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97501" y="1913002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CMBX10"/>
              </a:rPr>
              <a:t>r</a:t>
            </a:r>
            <a:r>
              <a:rPr lang="en-US" altLang="zh-CN" sz="1100" dirty="0" err="1">
                <a:latin typeface="CMMI8"/>
              </a:rPr>
              <a:t>u</a:t>
            </a:r>
            <a:r>
              <a:rPr lang="en-US" altLang="zh-CN" sz="1100" dirty="0">
                <a:latin typeface="CMMI8"/>
              </a:rPr>
              <a:t> </a:t>
            </a:r>
            <a:r>
              <a:rPr lang="en-US" altLang="zh-CN" dirty="0">
                <a:latin typeface="CMSY10"/>
              </a:rPr>
              <a:t>∈ {</a:t>
            </a:r>
            <a:r>
              <a:rPr lang="en-US" altLang="zh-CN" dirty="0">
                <a:latin typeface="CMR10"/>
              </a:rPr>
              <a:t>0</a:t>
            </a:r>
            <a:r>
              <a:rPr lang="en-US" altLang="zh-CN" dirty="0">
                <a:latin typeface="CMMI10"/>
              </a:rPr>
              <a:t>, </a:t>
            </a:r>
            <a:r>
              <a:rPr lang="en-US" altLang="zh-CN" dirty="0">
                <a:latin typeface="CMR10"/>
              </a:rPr>
              <a:t>1</a:t>
            </a:r>
            <a:r>
              <a:rPr lang="en-US" altLang="zh-CN" dirty="0">
                <a:latin typeface="CMSY10"/>
              </a:rPr>
              <a:t>}</a:t>
            </a:r>
            <a:r>
              <a:rPr lang="en-US" altLang="zh-CN" sz="1100" dirty="0">
                <a:latin typeface="CMMI8"/>
              </a:rPr>
              <a:t>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670855" y="1969692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, N means N locations </a:t>
            </a:r>
            <a:r>
              <a:rPr lang="en-US" altLang="zh-CN" dirty="0"/>
              <a:t>in total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40289" y="1953738"/>
            <a:ext cx="230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User u represents as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40289" y="2858528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Similarity calculation formula: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706437" y="2858528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范数：</a:t>
            </a:r>
            <a:r>
              <a:rPr lang="en-US" altLang="zh-CN" dirty="0" smtClean="0"/>
              <a:t>||</a:t>
            </a:r>
            <a:r>
              <a:rPr lang="en-US" altLang="zh-CN" dirty="0"/>
              <a:t>A||=(∑aij^2)^(1/2)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8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1999" y="576611"/>
            <a:ext cx="493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2. </a:t>
            </a:r>
            <a:r>
              <a:rPr lang="en-US" altLang="zh-CN" sz="2800" dirty="0"/>
              <a:t>Geographical Constraint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761997" y="2386426"/>
            <a:ext cx="437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NimbusRomNo9L-ReguItal"/>
              </a:rPr>
              <a:t>(1) Kernel density estimation</a:t>
            </a:r>
            <a:endParaRPr lang="zh-CN" altLang="en-US" sz="2000" dirty="0">
              <a:latin typeface="NimbusRomNo9L-ReguIt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1999" y="4201393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NimbusRomNo9L-ReguItal"/>
              </a:rPr>
              <a:t>(2)Learning-based geographical inference</a:t>
            </a:r>
            <a:endParaRPr lang="zh-CN" altLang="en-US" sz="2000" dirty="0">
              <a:latin typeface="NimbusRomNo9L-ReguIt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36" y="3018108"/>
            <a:ext cx="3724275" cy="1066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83" y="4961551"/>
            <a:ext cx="6734175" cy="857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1999" y="1338779"/>
            <a:ext cx="878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geographical information of location requires physical </a:t>
            </a:r>
            <a:r>
              <a:rPr lang="en-US" altLang="zh-CN" sz="2000" dirty="0" smtClean="0"/>
              <a:t>interactions, </a:t>
            </a:r>
            <a:r>
              <a:rPr lang="en-US" altLang="zh-CN" sz="2000" dirty="0">
                <a:solidFill>
                  <a:srgbClr val="FF0000"/>
                </a:solidFill>
              </a:rPr>
              <a:t>near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things are more related than distant things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7011" y="3366842"/>
            <a:ext cx="6806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infers the probability a user will show up </a:t>
            </a:r>
            <a:r>
              <a:rPr lang="en-US" altLang="zh-CN" dirty="0" smtClean="0"/>
              <a:t>around location </a:t>
            </a:r>
            <a:r>
              <a:rPr lang="en-US" altLang="zh-CN" dirty="0" err="1"/>
              <a:t>lj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63383" y="5884401"/>
            <a:ext cx="899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seamlessly integrating geographical </a:t>
            </a:r>
            <a:r>
              <a:rPr lang="en-US" altLang="zh-CN" dirty="0" smtClean="0"/>
              <a:t>modeling with </a:t>
            </a:r>
            <a:r>
              <a:rPr lang="en-US" altLang="zh-CN" dirty="0"/>
              <a:t>matrix factorization based user preference learning</a:t>
            </a:r>
            <a:endParaRPr lang="zh-CN" altLang="en-US" dirty="0"/>
          </a:p>
        </p:txBody>
      </p:sp>
      <p:pic>
        <p:nvPicPr>
          <p:cNvPr id="1026" name="Picture 2" descr="C:\Users\Aaron\Desktop\QQ截图201611290955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16" y="395042"/>
            <a:ext cx="31908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8497" y="1360957"/>
            <a:ext cx="10433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Graph Laplacian </a:t>
            </a:r>
            <a:r>
              <a:rPr lang="en-US" altLang="zh-CN" sz="2000" dirty="0" smtClean="0">
                <a:solidFill>
                  <a:srgbClr val="FF0000"/>
                </a:solidFill>
              </a:rPr>
              <a:t>regularization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is more often exploited for capturing social influence for the sake of</a:t>
            </a:r>
          </a:p>
          <a:p>
            <a:r>
              <a:rPr lang="en-US" altLang="zh-CN" sz="2000" dirty="0"/>
              <a:t>seamless integration with matrix factorization based preference learning, although social-based filtering </a:t>
            </a:r>
            <a:r>
              <a:rPr lang="en-US" altLang="zh-CN" sz="2000" dirty="0" smtClean="0"/>
              <a:t>tends to </a:t>
            </a:r>
            <a:r>
              <a:rPr lang="en-US" altLang="zh-CN" sz="2000" dirty="0"/>
              <a:t>be more intuitive. Given all users’ symmetric similarities S based on social network ties, such as the ratio </a:t>
            </a:r>
            <a:r>
              <a:rPr lang="en-US" altLang="zh-CN" sz="2000" dirty="0" smtClean="0"/>
              <a:t>of common friends, </a:t>
            </a:r>
            <a:r>
              <a:rPr lang="en-US" altLang="zh-CN" sz="2000" dirty="0"/>
              <a:t>this </a:t>
            </a:r>
            <a:r>
              <a:rPr lang="en-US" altLang="zh-CN" sz="2000" dirty="0" err="1"/>
              <a:t>regularizer</a:t>
            </a:r>
            <a:r>
              <a:rPr lang="en-US" altLang="zh-CN" sz="2000" dirty="0"/>
              <a:t> can be defined as follows:</a:t>
            </a:r>
            <a:endParaRPr lang="zh-CN" altLang="en-US" sz="2000" dirty="0">
              <a:solidFill>
                <a:srgbClr val="FF0000"/>
              </a:solidFill>
              <a:latin typeface="NimbusRomNo9L-ReguIt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57" y="3431832"/>
            <a:ext cx="5219700" cy="933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84" y="4598368"/>
            <a:ext cx="6762750" cy="5143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48497" y="640915"/>
            <a:ext cx="4038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2. Geographical Constraint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40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8498" y="581253"/>
            <a:ext cx="493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3. </a:t>
            </a:r>
            <a:r>
              <a:rPr lang="en-US" altLang="zh-CN" sz="2800" dirty="0"/>
              <a:t>Social Influence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848497" y="1360957"/>
            <a:ext cx="10433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NimbusRomNo9L-ReguItal"/>
              </a:rPr>
              <a:t>S</a:t>
            </a:r>
            <a:r>
              <a:rPr lang="en-US" altLang="zh-CN" sz="2000" dirty="0" smtClean="0">
                <a:latin typeface="NimbusRomNo9L-ReguItal"/>
              </a:rPr>
              <a:t>imilar </a:t>
            </a:r>
            <a:r>
              <a:rPr lang="en-US" altLang="zh-CN" sz="2000" dirty="0">
                <a:latin typeface="NimbusRomNo9L-ReguItal"/>
              </a:rPr>
              <a:t>to user-based collaborative filtering, except it </a:t>
            </a:r>
            <a:r>
              <a:rPr lang="en-US" altLang="zh-CN" sz="2000" dirty="0">
                <a:solidFill>
                  <a:srgbClr val="FF0000"/>
                </a:solidFill>
                <a:latin typeface="NimbusRomNo9L-ReguItal"/>
              </a:rPr>
              <a:t>captures user </a:t>
            </a:r>
            <a:r>
              <a:rPr lang="en-US" altLang="zh-CN" sz="2000" dirty="0" smtClean="0">
                <a:solidFill>
                  <a:srgbClr val="FF0000"/>
                </a:solidFill>
                <a:latin typeface="NimbusRomNo9L-ReguItal"/>
              </a:rPr>
              <a:t>commonality based </a:t>
            </a:r>
            <a:r>
              <a:rPr lang="en-US" altLang="zh-CN" sz="2000" dirty="0">
                <a:solidFill>
                  <a:srgbClr val="FF0000"/>
                </a:solidFill>
                <a:latin typeface="NimbusRomNo9L-ReguItal"/>
              </a:rPr>
              <a:t>on social network information</a:t>
            </a:r>
            <a:endParaRPr lang="zh-CN" altLang="en-US" sz="2000" dirty="0">
              <a:solidFill>
                <a:srgbClr val="FF0000"/>
              </a:solidFill>
              <a:latin typeface="NimbusRomNo9L-ReguIt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36" y="2881381"/>
            <a:ext cx="2295397" cy="11530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8495" y="4847006"/>
            <a:ext cx="944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NimbusRomNo9L-Regu"/>
              </a:rPr>
              <a:t>where </a:t>
            </a:r>
            <a:r>
              <a:rPr lang="en-US" altLang="zh-CN" dirty="0">
                <a:latin typeface="CMMI10"/>
              </a:rPr>
              <a:t>F</a:t>
            </a:r>
            <a:r>
              <a:rPr lang="en-US" altLang="zh-CN" sz="1100" dirty="0">
                <a:latin typeface="CMMI8"/>
              </a:rPr>
              <a:t>i </a:t>
            </a:r>
            <a:r>
              <a:rPr lang="en-US" altLang="zh-CN" dirty="0">
                <a:latin typeface="NimbusRomNo9L-Regu"/>
              </a:rPr>
              <a:t>and </a:t>
            </a:r>
            <a:r>
              <a:rPr lang="en-US" altLang="zh-CN" dirty="0" err="1">
                <a:latin typeface="CMMI10"/>
              </a:rPr>
              <a:t>F</a:t>
            </a:r>
            <a:r>
              <a:rPr lang="en-US" altLang="zh-CN" sz="1100" dirty="0" err="1">
                <a:latin typeface="CMMI8"/>
              </a:rPr>
              <a:t>l</a:t>
            </a:r>
            <a:r>
              <a:rPr lang="en-US" altLang="zh-CN" sz="1100" dirty="0">
                <a:latin typeface="CMMI8"/>
              </a:rPr>
              <a:t> </a:t>
            </a:r>
            <a:r>
              <a:rPr lang="en-US" altLang="zh-CN" dirty="0">
                <a:latin typeface="NimbusRomNo9L-Regu"/>
              </a:rPr>
              <a:t>represent the friend sets of user </a:t>
            </a:r>
            <a:r>
              <a:rPr lang="en-US" altLang="zh-CN" dirty="0" err="1">
                <a:latin typeface="CMMI10"/>
              </a:rPr>
              <a:t>u</a:t>
            </a:r>
            <a:r>
              <a:rPr lang="en-US" altLang="zh-CN" sz="1100" dirty="0" err="1">
                <a:latin typeface="CMMI8"/>
              </a:rPr>
              <a:t>i</a:t>
            </a:r>
            <a:r>
              <a:rPr lang="en-US" altLang="zh-CN" sz="1100" dirty="0">
                <a:latin typeface="CMMI8"/>
              </a:rPr>
              <a:t> </a:t>
            </a:r>
            <a:r>
              <a:rPr lang="en-US" altLang="zh-CN" dirty="0">
                <a:latin typeface="NimbusRomNo9L-Regu"/>
              </a:rPr>
              <a:t>and </a:t>
            </a:r>
            <a:r>
              <a:rPr lang="en-US" altLang="zh-CN" dirty="0" err="1">
                <a:latin typeface="CMMI10"/>
              </a:rPr>
              <a:t>u</a:t>
            </a:r>
            <a:r>
              <a:rPr lang="en-US" altLang="zh-CN" sz="1100" dirty="0" err="1">
                <a:latin typeface="CMMI8"/>
              </a:rPr>
              <a:t>l</a:t>
            </a:r>
            <a:r>
              <a:rPr lang="en-US" altLang="zh-CN" dirty="0">
                <a:latin typeface="NimbusRomNo9L-Regu"/>
              </a:rPr>
              <a:t>, respectively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80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8497" y="1360957"/>
            <a:ext cx="10433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Graph Laplacian </a:t>
            </a:r>
            <a:r>
              <a:rPr lang="en-US" altLang="zh-CN" sz="2000" dirty="0" smtClean="0">
                <a:solidFill>
                  <a:srgbClr val="FF0000"/>
                </a:solidFill>
              </a:rPr>
              <a:t>regularization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is more often exploited for capturing social influence for the sake of</a:t>
            </a:r>
          </a:p>
          <a:p>
            <a:r>
              <a:rPr lang="en-US" altLang="zh-CN" sz="2000" dirty="0"/>
              <a:t>seamless integration with matrix factorization based preference learning, although social-based filtering </a:t>
            </a:r>
            <a:r>
              <a:rPr lang="en-US" altLang="zh-CN" sz="2000" dirty="0" smtClean="0"/>
              <a:t>tends to </a:t>
            </a:r>
            <a:r>
              <a:rPr lang="en-US" altLang="zh-CN" sz="2000" dirty="0"/>
              <a:t>be more intuitive. </a:t>
            </a:r>
            <a:r>
              <a:rPr lang="en-US" altLang="zh-CN" sz="2000" dirty="0">
                <a:solidFill>
                  <a:srgbClr val="FF0000"/>
                </a:solidFill>
              </a:rPr>
              <a:t>Given all users’ symmetric similarities S based on social network ties</a:t>
            </a:r>
            <a:r>
              <a:rPr lang="en-US" altLang="zh-CN" sz="2000" dirty="0"/>
              <a:t>, such as the ratio </a:t>
            </a:r>
            <a:r>
              <a:rPr lang="en-US" altLang="zh-CN" sz="2000" dirty="0" smtClean="0"/>
              <a:t>of common friends, </a:t>
            </a:r>
            <a:r>
              <a:rPr lang="en-US" altLang="zh-CN" sz="2000" dirty="0"/>
              <a:t>this </a:t>
            </a:r>
            <a:r>
              <a:rPr lang="en-US" altLang="zh-CN" sz="2000" dirty="0" err="1"/>
              <a:t>regularizer</a:t>
            </a:r>
            <a:r>
              <a:rPr lang="en-US" altLang="zh-CN" sz="2000" dirty="0"/>
              <a:t> can be defined as follows:</a:t>
            </a:r>
            <a:endParaRPr lang="zh-CN" altLang="en-US" sz="2000" dirty="0">
              <a:solidFill>
                <a:srgbClr val="FF0000"/>
              </a:solidFill>
              <a:latin typeface="NimbusRomNo9L-ReguIt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57" y="3431832"/>
            <a:ext cx="5219700" cy="933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84" y="4598368"/>
            <a:ext cx="6762750" cy="5143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48498" y="581253"/>
            <a:ext cx="493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3. </a:t>
            </a:r>
            <a:r>
              <a:rPr lang="en-US" altLang="zh-CN" sz="2800" dirty="0"/>
              <a:t>Social Influence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42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8540" y="531340"/>
            <a:ext cx="23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Background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988540" y="1544594"/>
            <a:ext cx="606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(1) The increased scale of location information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" y="2974760"/>
            <a:ext cx="2095500" cy="172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2" y="2789022"/>
            <a:ext cx="2095500" cy="2095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33" y="2918253"/>
            <a:ext cx="2824205" cy="21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8498" y="581253"/>
            <a:ext cx="493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4</a:t>
            </a:r>
            <a:r>
              <a:rPr lang="en-US" altLang="zh-CN" sz="2800" dirty="0" smtClean="0"/>
              <a:t>. </a:t>
            </a:r>
            <a:r>
              <a:rPr lang="en-US" altLang="zh-CN" sz="2800" dirty="0"/>
              <a:t>Hybrid Recommendation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81" y="2207033"/>
            <a:ext cx="78295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4129" y="597949"/>
            <a:ext cx="6746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3. Mining Propensity of Novelty Seeking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8685" y="1426930"/>
            <a:ext cx="324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 </a:t>
            </a:r>
            <a:r>
              <a:rPr lang="en-US" altLang="zh-CN" dirty="0"/>
              <a:t>Exploration Prediction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33813" y="1993996"/>
            <a:ext cx="10400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It determines </a:t>
            </a:r>
            <a:r>
              <a:rPr lang="en-US" altLang="zh-CN" dirty="0">
                <a:solidFill>
                  <a:srgbClr val="FF0000"/>
                </a:solidFill>
              </a:rPr>
              <a:t>whether people will seek novel (irregular) locations next</a:t>
            </a:r>
            <a:r>
              <a:rPr lang="en-US" altLang="zh-CN" dirty="0"/>
              <a:t>. Given </a:t>
            </a:r>
            <a:r>
              <a:rPr lang="en-US" altLang="zh-CN" dirty="0" smtClean="0"/>
              <a:t>mobility data</a:t>
            </a:r>
            <a:r>
              <a:rPr lang="en-US" altLang="zh-CN" dirty="0"/>
              <a:t>, whether a visit to a location is regular or not can be determined by searching the mobility history of </a:t>
            </a:r>
            <a:r>
              <a:rPr lang="en-US" altLang="zh-CN" dirty="0" smtClean="0"/>
              <a:t>the user</a:t>
            </a:r>
            <a:r>
              <a:rPr lang="en-US" altLang="zh-CN" dirty="0"/>
              <a:t>. If the visit location has already been visited earlier, the visit is considered as regular; otherwise, it </a:t>
            </a:r>
            <a:r>
              <a:rPr lang="en-US" altLang="zh-CN" dirty="0" smtClean="0"/>
              <a:t>is irregular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33813" y="4275470"/>
            <a:ext cx="698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Features Building: </a:t>
            </a:r>
            <a:r>
              <a:rPr lang="en-US" altLang="zh-CN" dirty="0"/>
              <a:t>Historical </a:t>
            </a:r>
            <a:r>
              <a:rPr lang="en-US" altLang="zh-CN" dirty="0" smtClean="0"/>
              <a:t>features, </a:t>
            </a:r>
            <a:r>
              <a:rPr lang="en-US" altLang="zh-CN" dirty="0"/>
              <a:t>Temporal </a:t>
            </a:r>
            <a:r>
              <a:rPr lang="en-US" altLang="zh-CN" dirty="0" smtClean="0"/>
              <a:t>features, </a:t>
            </a:r>
            <a:r>
              <a:rPr lang="en-US" altLang="zh-CN" dirty="0"/>
              <a:t>Spatial features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33813" y="3363478"/>
            <a:ext cx="541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Exploration Prediction</a:t>
            </a:r>
            <a:r>
              <a:rPr lang="en-US" altLang="zh-CN" dirty="0" smtClean="0"/>
              <a:t> is </a:t>
            </a:r>
            <a:r>
              <a:rPr lang="en-US" altLang="zh-CN" dirty="0" smtClean="0">
                <a:solidFill>
                  <a:srgbClr val="FF0000"/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binary classification </a:t>
            </a:r>
            <a:r>
              <a:rPr lang="en-US" altLang="zh-CN" dirty="0" smtClean="0">
                <a:solidFill>
                  <a:srgbClr val="FF0000"/>
                </a:solidFill>
              </a:rPr>
              <a:t>problem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99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4129" y="597949"/>
            <a:ext cx="6746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3. Mining Propensity of Novelty Seeking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897813" y="1392492"/>
            <a:ext cx="265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(2) Mobility </a:t>
            </a:r>
            <a:r>
              <a:rPr lang="en-US" altLang="zh-CN" dirty="0"/>
              <a:t>Indigenization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94752" y="1968833"/>
            <a:ext cx="894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indigenization </a:t>
            </a:r>
            <a:r>
              <a:rPr lang="en-US" altLang="zh-CN" dirty="0" smtClean="0"/>
              <a:t>coefficients: </a:t>
            </a:r>
            <a:r>
              <a:rPr lang="en-US" altLang="zh-CN" dirty="0"/>
              <a:t>individual </a:t>
            </a:r>
            <a:r>
              <a:rPr lang="en-US" altLang="zh-CN" dirty="0" smtClean="0"/>
              <a:t>behavioral Index &amp; </a:t>
            </a:r>
            <a:r>
              <a:rPr lang="en-US" altLang="zh-CN" dirty="0"/>
              <a:t>collaborative behavioral index</a:t>
            </a:r>
            <a:endParaRPr lang="zh-CN" altLang="en-US" dirty="0"/>
          </a:p>
        </p:txBody>
      </p:sp>
      <p:pic>
        <p:nvPicPr>
          <p:cNvPr id="2050" name="Picture 2" descr="C:\Users\Aaron\Desktop\QQ截图201611271327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18" y="2652471"/>
            <a:ext cx="1529371" cy="6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aron\Desktop\QQ截图201611271327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5" y="3882944"/>
            <a:ext cx="2236340" cy="8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aron\Desktop\QQ截图201611271328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2" y="5364093"/>
            <a:ext cx="3196236" cy="8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908967" y="2875002"/>
            <a:ext cx="5256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counts the ratio of repeated mobility records in a </a:t>
            </a:r>
            <a:r>
              <a:rPr lang="en-US" altLang="zh-CN" dirty="0" smtClean="0"/>
              <a:t>city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63496" y="41451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average normalized popularity of a </a:t>
            </a:r>
            <a:r>
              <a:rPr lang="en-US" altLang="zh-CN" dirty="0" smtClean="0"/>
              <a:t>user’s visit locations, </a:t>
            </a:r>
            <a:r>
              <a:rPr lang="en-US" altLang="zh-CN" dirty="0">
                <a:solidFill>
                  <a:srgbClr val="FF0000"/>
                </a:solidFill>
              </a:rPr>
              <a:t>native is less likely to visit popular locations than a non-native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0988" y="55461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These two indigenization coefficients can be used to define an integrated coefficient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224490" y="1392492"/>
            <a:ext cx="6806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classifying people as native </a:t>
            </a:r>
            <a:r>
              <a:rPr lang="en-US" altLang="zh-CN" dirty="0" smtClean="0">
                <a:solidFill>
                  <a:srgbClr val="FF0000"/>
                </a:solidFill>
              </a:rPr>
              <a:t>and non-natives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2175" y="3447929"/>
            <a:ext cx="622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ND for different location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NT for all the location record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1734" y="6333542"/>
            <a:ext cx="440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Parameters are learned by LR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4129" y="597949"/>
            <a:ext cx="6746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3. Mining Propensity of Novelty Seeking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879454" y="1293479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(3) Irregularity </a:t>
            </a:r>
            <a:r>
              <a:rPr lang="en-US" altLang="zh-CN" dirty="0"/>
              <a:t>Detection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31872" y="1927094"/>
            <a:ext cx="87537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further </a:t>
            </a:r>
            <a:r>
              <a:rPr lang="en-US" altLang="zh-CN" dirty="0"/>
              <a:t>distinguishes several levels of propensity of novelty seeking, and </a:t>
            </a:r>
            <a:r>
              <a:rPr lang="en-US" altLang="zh-CN" dirty="0">
                <a:solidFill>
                  <a:srgbClr val="FF0000"/>
                </a:solidFill>
              </a:rPr>
              <a:t>detects </a:t>
            </a:r>
            <a:r>
              <a:rPr lang="en-US" altLang="zh-CN" dirty="0" smtClean="0">
                <a:solidFill>
                  <a:srgbClr val="FF0000"/>
                </a:solidFill>
              </a:rPr>
              <a:t>the level </a:t>
            </a:r>
            <a:r>
              <a:rPr lang="en-US" altLang="zh-CN" dirty="0">
                <a:solidFill>
                  <a:srgbClr val="FF0000"/>
                </a:solidFill>
              </a:rPr>
              <a:t>of novelty seeking </a:t>
            </a:r>
            <a:r>
              <a:rPr lang="en-US" altLang="zh-CN" dirty="0"/>
              <a:t>by measuring the </a:t>
            </a:r>
            <a:r>
              <a:rPr lang="en-US" altLang="zh-CN" dirty="0">
                <a:solidFill>
                  <a:srgbClr val="FF0000"/>
                </a:solidFill>
              </a:rPr>
              <a:t>popularity of the visit locations </a:t>
            </a:r>
            <a:r>
              <a:rPr lang="en-US" altLang="zh-CN" dirty="0"/>
              <a:t>and the transition frequency to </a:t>
            </a:r>
            <a:r>
              <a:rPr lang="en-US" altLang="zh-CN" dirty="0" smtClean="0"/>
              <a:t>visiting location </a:t>
            </a:r>
            <a:r>
              <a:rPr lang="en-US" altLang="zh-CN" dirty="0"/>
              <a:t>with </a:t>
            </a:r>
            <a:r>
              <a:rPr lang="en-US" altLang="zh-CN" dirty="0">
                <a:solidFill>
                  <a:srgbClr val="FF0000"/>
                </a:solidFill>
              </a:rPr>
              <a:t>respect to individual mobility history </a:t>
            </a:r>
            <a:r>
              <a:rPr lang="en-US" altLang="zh-CN" dirty="0"/>
              <a:t>before the visit time.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8007"/>
          <a:stretch/>
        </p:blipFill>
        <p:spPr>
          <a:xfrm>
            <a:off x="270739" y="2644188"/>
            <a:ext cx="5088065" cy="33921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5502" y="434062"/>
            <a:ext cx="9513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4. A Novelty-Seeking Driven Framework for General Mobility Prediction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432198" y="3697685"/>
            <a:ext cx="5399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Provided the probabilistic output of the regularity mining algorithm </a:t>
            </a:r>
            <a:r>
              <a:rPr lang="en-US" altLang="zh-CN" dirty="0" err="1">
                <a:solidFill>
                  <a:srgbClr val="FF0000"/>
                </a:solidFill>
              </a:rPr>
              <a:t>Pr</a:t>
            </a:r>
            <a:r>
              <a:rPr lang="en-US" altLang="zh-CN" dirty="0">
                <a:solidFill>
                  <a:srgbClr val="FF0000"/>
                </a:solidFill>
              </a:rPr>
              <a:t>(l) (r indicates regular) </a:t>
            </a:r>
            <a:r>
              <a:rPr lang="en-US" altLang="zh-CN" dirty="0"/>
              <a:t>and </a:t>
            </a:r>
            <a:r>
              <a:rPr lang="en-US" altLang="zh-CN" dirty="0" smtClean="0"/>
              <a:t>recommendation algorithm </a:t>
            </a:r>
            <a:r>
              <a:rPr lang="en-US" altLang="zh-CN" dirty="0" err="1">
                <a:solidFill>
                  <a:srgbClr val="FF0000"/>
                </a:solidFill>
              </a:rPr>
              <a:t>Pn</a:t>
            </a:r>
            <a:r>
              <a:rPr lang="en-US" altLang="zh-CN" dirty="0">
                <a:solidFill>
                  <a:srgbClr val="FF0000"/>
                </a:solidFill>
              </a:rPr>
              <a:t>(l) (n indicates novel), </a:t>
            </a:r>
            <a:r>
              <a:rPr lang="en-US" altLang="zh-CN" dirty="0"/>
              <a:t>we exploit novelty seeking to combine </a:t>
            </a:r>
            <a:r>
              <a:rPr lang="en-US" altLang="zh-CN" dirty="0" smtClean="0"/>
              <a:t>them based </a:t>
            </a:r>
            <a:r>
              <a:rPr lang="en-US" altLang="zh-CN" dirty="0"/>
              <a:t>on the </a:t>
            </a:r>
            <a:r>
              <a:rPr lang="en-US" altLang="zh-CN" dirty="0" smtClean="0"/>
              <a:t>probability of </a:t>
            </a:r>
            <a:r>
              <a:rPr lang="en-US" altLang="zh-CN" dirty="0"/>
              <a:t>exploration </a:t>
            </a:r>
            <a:r>
              <a:rPr lang="en-US" altLang="zh-CN" dirty="0" err="1"/>
              <a:t>Pr</a:t>
            </a:r>
            <a:r>
              <a:rPr lang="en-US" altLang="zh-CN" dirty="0"/>
              <a:t>(Explore) as follows:</a:t>
            </a:r>
            <a:endParaRPr lang="zh-CN" altLang="en-US" dirty="0"/>
          </a:p>
        </p:txBody>
      </p:sp>
      <p:pic>
        <p:nvPicPr>
          <p:cNvPr id="6" name="Picture 2" descr="C:\Users\Aaron\Desktop\QQ截图201611271408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3" y="1889968"/>
            <a:ext cx="6517341" cy="5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03343" y="2780271"/>
            <a:ext cx="1915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Thanks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890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8540" y="531340"/>
            <a:ext cx="23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Background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988540" y="1544594"/>
            <a:ext cx="72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(2) The development of location-based social network</a:t>
            </a:r>
            <a:endParaRPr lang="zh-CN" altLang="en-US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947866" y="2815280"/>
            <a:ext cx="2388458" cy="3209836"/>
            <a:chOff x="1751056" y="2827637"/>
            <a:chExt cx="2388458" cy="32098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056" y="2827637"/>
              <a:ext cx="2388458" cy="238845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310712" y="5575808"/>
              <a:ext cx="1655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/>
                <a:t>Gowalla</a:t>
              </a:r>
              <a:endParaRPr lang="zh-CN" altLang="en-US" sz="24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88940" y="3020196"/>
            <a:ext cx="3611262" cy="3004920"/>
            <a:chOff x="4188940" y="3020196"/>
            <a:chExt cx="3611262" cy="3004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940" y="3020196"/>
              <a:ext cx="3611262" cy="180563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090984" y="5563451"/>
              <a:ext cx="229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Foursquare</a:t>
              </a:r>
              <a:endParaRPr lang="zh-CN" altLang="en-US" sz="2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91731" y="2850723"/>
            <a:ext cx="2709314" cy="3174392"/>
            <a:chOff x="8391731" y="2850723"/>
            <a:chExt cx="2709314" cy="317439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731" y="2850723"/>
              <a:ext cx="2709314" cy="214457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316998" y="5563450"/>
              <a:ext cx="1309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/>
                <a:t>Wechat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06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8540" y="531340"/>
            <a:ext cx="23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Significance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988540" y="1532237"/>
            <a:ext cx="72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Unban Planning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988540" y="2314832"/>
            <a:ext cx="72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en-US" altLang="zh-CN" sz="2400" dirty="0" smtClean="0"/>
              <a:t>. Traffic forecasting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988540" y="3097427"/>
            <a:ext cx="72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 Advertising 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988540" y="3896670"/>
            <a:ext cx="72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4</a:t>
            </a:r>
            <a:r>
              <a:rPr lang="en-US" altLang="zh-CN" sz="2400" dirty="0" smtClean="0"/>
              <a:t>. Commercial Analysis 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0" y="4003589"/>
            <a:ext cx="4543961" cy="2351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0" y="557360"/>
            <a:ext cx="3484734" cy="27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7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-332" r="53757" b="-1"/>
          <a:stretch/>
        </p:blipFill>
        <p:spPr>
          <a:xfrm>
            <a:off x="1346886" y="2696152"/>
            <a:ext cx="4534930" cy="341059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8540" y="531340"/>
            <a:ext cx="348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Problem Definition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075038" y="1490635"/>
            <a:ext cx="882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Mining the location where the user check-in, predict the location he/she will arrive with high probability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6623222" y="3845396"/>
            <a:ext cx="327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 typical scenario for next check-in location prediction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871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8540" y="531340"/>
            <a:ext cx="378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Problem Analysis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470455" y="2137604"/>
            <a:ext cx="31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Spatial </a:t>
            </a:r>
            <a:r>
              <a:rPr lang="en-US" altLang="zh-CN" sz="2800" dirty="0"/>
              <a:t>Analysis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70455" y="3682313"/>
            <a:ext cx="363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 Temporal Analysis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139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14" y="457086"/>
            <a:ext cx="317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Spatial Analysis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050324" y="1348600"/>
            <a:ext cx="970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NimbusRomNo9L-Regu"/>
              </a:rPr>
              <a:t>Finding the distance </a:t>
            </a:r>
            <a:r>
              <a:rPr lang="en-US" altLang="zh-CN" dirty="0">
                <a:latin typeface="NimbusRomNo9L-Regu"/>
              </a:rPr>
              <a:t>distribution between consecutive </a:t>
            </a:r>
            <a:r>
              <a:rPr lang="en-US" altLang="zh-CN" dirty="0" smtClean="0">
                <a:latin typeface="NimbusRomNo9L-Regu"/>
              </a:rPr>
              <a:t>mobility records </a:t>
            </a:r>
            <a:r>
              <a:rPr lang="en-US" altLang="zh-CN" dirty="0">
                <a:latin typeface="NimbusRomNo9L-Regu"/>
              </a:rPr>
              <a:t>given regular and irregular (novel) mobility behaviors </a:t>
            </a:r>
            <a:r>
              <a:rPr lang="en-US" altLang="zh-CN" dirty="0" smtClean="0">
                <a:latin typeface="NimbusRomNo9L-Regu"/>
              </a:rPr>
              <a:t>coexisted</a:t>
            </a:r>
            <a:r>
              <a:rPr lang="en-US" altLang="zh-CN" dirty="0">
                <a:latin typeface="NimbusRomNo9L-Regu"/>
              </a:rPr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-205" t="-1" r="75850" b="-4717"/>
          <a:stretch/>
        </p:blipFill>
        <p:spPr>
          <a:xfrm>
            <a:off x="1050324" y="2512795"/>
            <a:ext cx="2929969" cy="3251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0984" y="2619632"/>
            <a:ext cx="589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1) most </a:t>
            </a:r>
            <a:r>
              <a:rPr lang="en-US" altLang="zh-CN" dirty="0"/>
              <a:t>check-ins (over 80%) are </a:t>
            </a:r>
            <a:r>
              <a:rPr lang="en-US" altLang="zh-CN" dirty="0">
                <a:solidFill>
                  <a:srgbClr val="FF0000"/>
                </a:solidFill>
              </a:rPr>
              <a:t>within 10 kilometers </a:t>
            </a:r>
            <a:r>
              <a:rPr lang="en-US" altLang="zh-CN" dirty="0"/>
              <a:t>from </a:t>
            </a:r>
            <a:r>
              <a:rPr lang="en-US" altLang="zh-CN" dirty="0" smtClean="0"/>
              <a:t>the immediately preceding locations.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090984" y="3698789"/>
            <a:ext cx="589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) </a:t>
            </a:r>
            <a:r>
              <a:rPr lang="en-US" altLang="zh-CN" dirty="0"/>
              <a:t>when we already know that users have checked in at regular locations, the next regular </a:t>
            </a:r>
            <a:r>
              <a:rPr lang="en-US" altLang="zh-CN" dirty="0" smtClean="0"/>
              <a:t>location is </a:t>
            </a:r>
            <a:r>
              <a:rPr lang="en-US" altLang="zh-CN" dirty="0"/>
              <a:t>significantly </a:t>
            </a:r>
            <a:r>
              <a:rPr lang="en-US" altLang="zh-CN" dirty="0">
                <a:solidFill>
                  <a:srgbClr val="FF0000"/>
                </a:solidFill>
              </a:rPr>
              <a:t>nearer to them </a:t>
            </a:r>
            <a:r>
              <a:rPr lang="en-US" altLang="zh-CN" dirty="0"/>
              <a:t>than next novel </a:t>
            </a:r>
            <a:r>
              <a:rPr lang="en-US" altLang="zh-CN" dirty="0" smtClean="0"/>
              <a:t>location.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90984" y="50549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3) users </a:t>
            </a:r>
            <a:r>
              <a:rPr lang="en-US" altLang="zh-CN" dirty="0"/>
              <a:t>are more willing to </a:t>
            </a:r>
            <a:r>
              <a:rPr lang="en-US" altLang="zh-CN" dirty="0">
                <a:solidFill>
                  <a:srgbClr val="FF0000"/>
                </a:solidFill>
              </a:rPr>
              <a:t>explore continuously</a:t>
            </a:r>
            <a:r>
              <a:rPr lang="en-US" altLang="zh-CN" dirty="0"/>
              <a:t>. This</a:t>
            </a:r>
          </a:p>
          <a:p>
            <a:r>
              <a:rPr lang="en-US" altLang="zh-CN" dirty="0"/>
              <a:t>means that when a user has visited a new attraction, she may also try a nearby restaurant.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7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14" y="457086"/>
            <a:ext cx="317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Temporal </a:t>
            </a:r>
            <a:r>
              <a:rPr lang="en-US" altLang="zh-CN" sz="3200" dirty="0"/>
              <a:t>Analysis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8768" t="-1" r="26991" b="370"/>
          <a:stretch/>
        </p:blipFill>
        <p:spPr>
          <a:xfrm>
            <a:off x="1068859" y="1700726"/>
            <a:ext cx="3045941" cy="32313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9708" y="19478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 smtClean="0"/>
              <a:t>1) returning </a:t>
            </a:r>
            <a:r>
              <a:rPr lang="en-US" altLang="zh-CN" sz="2000" dirty="0"/>
              <a:t>probability is characterized by peaks of each day, </a:t>
            </a:r>
            <a:r>
              <a:rPr lang="en-US" altLang="zh-CN" sz="2000" dirty="0" smtClean="0"/>
              <a:t>capturing a </a:t>
            </a:r>
            <a:r>
              <a:rPr lang="en-US" altLang="zh-CN" sz="2000" dirty="0"/>
              <a:t>strong tendency to </a:t>
            </a:r>
            <a:r>
              <a:rPr lang="en-US" altLang="zh-CN" sz="2000" dirty="0">
                <a:solidFill>
                  <a:srgbClr val="FF0000"/>
                </a:solidFill>
              </a:rPr>
              <a:t>daily revisit </a:t>
            </a:r>
            <a:r>
              <a:rPr lang="en-US" altLang="zh-CN" sz="2000" dirty="0"/>
              <a:t>regular locations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4769708" y="389065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 smtClean="0"/>
              <a:t>2) It confirms </a:t>
            </a: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existence of temporal regularity</a:t>
            </a:r>
            <a:r>
              <a:rPr lang="en-US" altLang="zh-CN" sz="2000" dirty="0"/>
              <a:t>, which</a:t>
            </a:r>
          </a:p>
          <a:p>
            <a:r>
              <a:rPr lang="en-US" altLang="zh-CN" sz="2000" dirty="0"/>
              <a:t>is thus necessarily introduced into the prediction model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65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14" y="457086"/>
            <a:ext cx="317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Temporal </a:t>
            </a:r>
            <a:r>
              <a:rPr lang="en-US" altLang="zh-CN" sz="3200" dirty="0"/>
              <a:t>Analysis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4" y="1566197"/>
            <a:ext cx="4132065" cy="42538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20497" y="22382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/>
              <a:t>1) when a user </a:t>
            </a:r>
            <a:r>
              <a:rPr lang="en-US" altLang="zh-CN" sz="2000" dirty="0" smtClean="0"/>
              <a:t>has visited </a:t>
            </a:r>
            <a:r>
              <a:rPr lang="en-US" altLang="zh-CN" sz="2000" dirty="0"/>
              <a:t>a regular location, she is </a:t>
            </a:r>
            <a:r>
              <a:rPr lang="en-US" altLang="zh-CN" sz="2000" dirty="0">
                <a:solidFill>
                  <a:srgbClr val="FF0000"/>
                </a:solidFill>
              </a:rPr>
              <a:t>less inclined for exploration soon after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20497" y="414122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/>
              <a:t>2)users will be more likely to </a:t>
            </a:r>
            <a:r>
              <a:rPr lang="en-US" altLang="zh-CN" sz="2000" dirty="0" smtClean="0">
                <a:solidFill>
                  <a:srgbClr val="FF0000"/>
                </a:solidFill>
              </a:rPr>
              <a:t>visit novel </a:t>
            </a:r>
            <a:r>
              <a:rPr lang="en-US" altLang="zh-CN" sz="2000" dirty="0">
                <a:solidFill>
                  <a:srgbClr val="FF0000"/>
                </a:solidFill>
              </a:rPr>
              <a:t>neighboring </a:t>
            </a:r>
            <a:r>
              <a:rPr lang="en-US" altLang="zh-CN" sz="2000" dirty="0"/>
              <a:t>locations consecutively within a short interval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01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1161</Words>
  <Application>Microsoft Office PowerPoint</Application>
  <PresentationFormat>自定义</PresentationFormat>
  <Paragraphs>107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Mining Location-Based Social Networks: A Predictive Perspective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Location-Based Social Networks: A Predictive Perspective</dc:title>
  <dc:creator>user</dc:creator>
  <cp:lastModifiedBy>Aaron</cp:lastModifiedBy>
  <cp:revision>55</cp:revision>
  <dcterms:created xsi:type="dcterms:W3CDTF">2016-11-23T06:01:36Z</dcterms:created>
  <dcterms:modified xsi:type="dcterms:W3CDTF">2016-11-29T02:18:22Z</dcterms:modified>
</cp:coreProperties>
</file>