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jpg" ContentType="image/jpeg"/>
  <Override PartName="/ppt/media/image3.jpg" ContentType="image/jpeg"/>
  <Override PartName="/ppt/media/image4.jpg" ContentType="image/jpeg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77" r:id="rId12"/>
    <p:sldId id="280" r:id="rId13"/>
    <p:sldId id="281" r:id="rId14"/>
    <p:sldId id="270" r:id="rId15"/>
    <p:sldId id="271" r:id="rId16"/>
    <p:sldId id="272" r:id="rId17"/>
    <p:sldId id="274" r:id="rId18"/>
    <p:sldId id="273" r:id="rId19"/>
    <p:sldId id="285" r:id="rId20"/>
    <p:sldId id="261" r:id="rId21"/>
    <p:sldId id="278" r:id="rId22"/>
    <p:sldId id="282" r:id="rId23"/>
    <p:sldId id="283" r:id="rId24"/>
    <p:sldId id="284" r:id="rId25"/>
    <p:sldId id="276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92" y="-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21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110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988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290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5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136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2360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017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37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52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073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19C4F-CE24-4A63-A9D3-3C647914586B}" type="datetimeFigureOut">
              <a:rPr lang="zh-CN" altLang="en-US" smtClean="0"/>
              <a:t>2016/11/29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047FB-C10D-4A3F-943F-383110272B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295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518983"/>
            <a:ext cx="9144000" cy="1483455"/>
          </a:xfrm>
        </p:spPr>
        <p:txBody>
          <a:bodyPr>
            <a:normAutofit/>
          </a:bodyPr>
          <a:lstStyle/>
          <a:p>
            <a:r>
              <a:rPr lang="en-US" altLang="zh-CN" sz="4800" dirty="0"/>
              <a:t>Mining Location-Based Social Networks: A Predictive Perspective</a:t>
            </a:r>
            <a:endParaRPr lang="zh-CN" altLang="en-US" sz="48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2786492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altLang="zh-CN" dirty="0" err="1"/>
              <a:t>Defu</a:t>
            </a:r>
            <a:r>
              <a:rPr lang="en-US" altLang="zh-CN" dirty="0"/>
              <a:t> </a:t>
            </a:r>
            <a:r>
              <a:rPr lang="en-US" altLang="zh-CN" dirty="0" err="1" smtClean="0"/>
              <a:t>Lian</a:t>
            </a:r>
            <a:r>
              <a:rPr lang="en-US" altLang="zh-CN" dirty="0" smtClean="0"/>
              <a:t>, </a:t>
            </a:r>
            <a:r>
              <a:rPr lang="en-US" altLang="zh-CN" dirty="0"/>
              <a:t>Xing </a:t>
            </a:r>
            <a:r>
              <a:rPr lang="en-US" altLang="zh-CN" dirty="0" err="1" smtClean="0"/>
              <a:t>Xie</a:t>
            </a:r>
            <a:r>
              <a:rPr lang="en-US" altLang="zh-CN" dirty="0" smtClean="0"/>
              <a:t>, </a:t>
            </a:r>
            <a:r>
              <a:rPr lang="en-US" altLang="zh-CN" dirty="0" err="1"/>
              <a:t>Fuzheng</a:t>
            </a:r>
            <a:r>
              <a:rPr lang="en-US" altLang="zh-CN" dirty="0"/>
              <a:t> </a:t>
            </a:r>
            <a:r>
              <a:rPr lang="en-US" altLang="zh-CN" dirty="0" smtClean="0"/>
              <a:t>Zhang, </a:t>
            </a:r>
            <a:r>
              <a:rPr lang="en-US" altLang="zh-CN" dirty="0"/>
              <a:t>Nicholas J. </a:t>
            </a:r>
            <a:r>
              <a:rPr lang="en-US" altLang="zh-CN" dirty="0" smtClean="0"/>
              <a:t>Yuan, </a:t>
            </a:r>
            <a:r>
              <a:rPr lang="en-US" altLang="zh-CN" dirty="0"/>
              <a:t>Tao </a:t>
            </a:r>
            <a:r>
              <a:rPr lang="en-US" altLang="zh-CN" dirty="0" smtClean="0"/>
              <a:t>Zhou, </a:t>
            </a:r>
            <a:r>
              <a:rPr lang="en-US" altLang="zh-CN" dirty="0"/>
              <a:t>Yong </a:t>
            </a:r>
            <a:r>
              <a:rPr lang="en-US" altLang="zh-CN" dirty="0" err="1" smtClean="0"/>
              <a:t>Rui</a:t>
            </a:r>
            <a:endParaRPr lang="en-US" altLang="zh-CN" dirty="0"/>
          </a:p>
          <a:p>
            <a:r>
              <a:rPr lang="en-US" altLang="zh-CN" dirty="0" smtClean="0"/>
              <a:t>Big </a:t>
            </a:r>
            <a:r>
              <a:rPr lang="en-US" altLang="zh-CN" dirty="0"/>
              <a:t>Data Research Center, University of Electronic Science and Technology of China</a:t>
            </a:r>
          </a:p>
          <a:p>
            <a:r>
              <a:rPr lang="en-US" altLang="zh-CN" dirty="0" smtClean="0"/>
              <a:t>Microsoft </a:t>
            </a:r>
            <a:r>
              <a:rPr lang="en-US" altLang="zh-CN" dirty="0"/>
              <a:t>Research, Beijing, China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8666205" y="5313405"/>
            <a:ext cx="1787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Dong Xiang</a:t>
            </a:r>
          </a:p>
          <a:p>
            <a:r>
              <a:rPr lang="en-US" altLang="zh-CN" sz="2000" dirty="0"/>
              <a:t>2016.11.29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035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48007"/>
          <a:stretch/>
        </p:blipFill>
        <p:spPr>
          <a:xfrm>
            <a:off x="675502" y="2143894"/>
            <a:ext cx="5586284" cy="3724275"/>
          </a:xfrm>
          <a:prstGeom prst="rect">
            <a:avLst/>
          </a:prstGeom>
        </p:spPr>
      </p:pic>
      <p:sp>
        <p:nvSpPr>
          <p:cNvPr id="8" name="文本框 1"/>
          <p:cNvSpPr txBox="1"/>
          <p:nvPr/>
        </p:nvSpPr>
        <p:spPr>
          <a:xfrm>
            <a:off x="790517" y="1003100"/>
            <a:ext cx="3781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Problem Solving</a:t>
            </a:r>
            <a:endParaRPr lang="zh-CN" altLang="en-US" sz="2400" dirty="0"/>
          </a:p>
        </p:txBody>
      </p:sp>
      <p:grpSp>
        <p:nvGrpSpPr>
          <p:cNvPr id="13" name="组合 12"/>
          <p:cNvGrpSpPr/>
          <p:nvPr/>
        </p:nvGrpSpPr>
        <p:grpSpPr>
          <a:xfrm>
            <a:off x="6590532" y="2143894"/>
            <a:ext cx="4957762" cy="3579572"/>
            <a:chOff x="6613829" y="1587875"/>
            <a:chExt cx="4957762" cy="3579572"/>
          </a:xfrm>
        </p:grpSpPr>
        <p:sp>
          <p:nvSpPr>
            <p:cNvPr id="5" name="矩形 4"/>
            <p:cNvSpPr/>
            <p:nvPr/>
          </p:nvSpPr>
          <p:spPr>
            <a:xfrm>
              <a:off x="6613829" y="1587875"/>
              <a:ext cx="493446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/>
                <a:t>1</a:t>
              </a:r>
              <a:r>
                <a:rPr lang="en-US" altLang="zh-CN" sz="2000" dirty="0" smtClean="0"/>
                <a:t>.</a:t>
              </a:r>
              <a:r>
                <a:rPr lang="en-US" altLang="zh-CN" sz="2000" dirty="0"/>
                <a:t> Regularity Mining for Regular Mobility Prediction</a:t>
              </a:r>
              <a:endParaRPr lang="zh-CN" altLang="en-US" sz="2000" dirty="0"/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6613829" y="2550351"/>
              <a:ext cx="4957762" cy="2617096"/>
              <a:chOff x="6613829" y="2550351"/>
              <a:chExt cx="4957762" cy="2617096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6613829" y="2550351"/>
                <a:ext cx="493446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 smtClean="0"/>
                  <a:t>2. Location </a:t>
                </a:r>
                <a:r>
                  <a:rPr lang="en-US" altLang="zh-CN" sz="2000" dirty="0"/>
                  <a:t>Recommendation for Irregular Mobility Prediction</a:t>
                </a:r>
                <a:endParaRPr lang="zh-CN" altLang="en-US" sz="2000" dirty="0"/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6637126" y="3652937"/>
                <a:ext cx="4934465" cy="1514510"/>
                <a:chOff x="6637126" y="3652937"/>
                <a:chExt cx="4934465" cy="1514510"/>
              </a:xfrm>
            </p:grpSpPr>
            <p:sp>
              <p:nvSpPr>
                <p:cNvPr id="7" name="矩形 6"/>
                <p:cNvSpPr/>
                <p:nvPr/>
              </p:nvSpPr>
              <p:spPr>
                <a:xfrm>
                  <a:off x="6637126" y="3652937"/>
                  <a:ext cx="4934465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000" dirty="0" smtClean="0"/>
                    <a:t>3. Mining </a:t>
                  </a:r>
                  <a:r>
                    <a:rPr lang="en-US" altLang="zh-CN" sz="2000" dirty="0"/>
                    <a:t>Propensity of Novelty Seeking</a:t>
                  </a:r>
                  <a:endParaRPr lang="zh-CN" altLang="en-US" sz="2000" dirty="0"/>
                </a:p>
              </p:txBody>
            </p:sp>
            <p:sp>
              <p:nvSpPr>
                <p:cNvPr id="10" name="矩形 9"/>
                <p:cNvSpPr/>
                <p:nvPr/>
              </p:nvSpPr>
              <p:spPr>
                <a:xfrm>
                  <a:off x="6646257" y="4521116"/>
                  <a:ext cx="4925334" cy="6463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dirty="0" smtClean="0"/>
                    <a:t>4. A </a:t>
                  </a:r>
                  <a:r>
                    <a:rPr lang="en-US" altLang="zh-CN" dirty="0"/>
                    <a:t>Novelty-Seeking Driven Framework for General Mobility Prediction</a:t>
                  </a:r>
                  <a:endParaRPr lang="zh-CN" alt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5075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5598" y="477837"/>
            <a:ext cx="7653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1. Regularity Mining for Regular Mobility Prediction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590182" y="2013447"/>
            <a:ext cx="9153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Learning the Markov model mainly depends on the </a:t>
            </a:r>
            <a:r>
              <a:rPr lang="en-US" altLang="zh-CN" dirty="0">
                <a:solidFill>
                  <a:srgbClr val="FF0000"/>
                </a:solidFill>
              </a:rPr>
              <a:t>estimation of location transition </a:t>
            </a:r>
            <a:r>
              <a:rPr lang="en-US" altLang="zh-CN" dirty="0"/>
              <a:t>(due to the small amount </a:t>
            </a:r>
            <a:r>
              <a:rPr lang="en-US" altLang="zh-CN" dirty="0" smtClean="0"/>
              <a:t>of personal </a:t>
            </a:r>
            <a:r>
              <a:rPr lang="en-US" altLang="zh-CN" dirty="0"/>
              <a:t>data, only </a:t>
            </a:r>
            <a:r>
              <a:rPr lang="en-US" altLang="zh-CN" dirty="0">
                <a:solidFill>
                  <a:srgbClr val="FF0000"/>
                </a:solidFill>
              </a:rPr>
              <a:t>first-order Markov models </a:t>
            </a:r>
            <a:r>
              <a:rPr lang="en-US" altLang="zh-CN" dirty="0"/>
              <a:t>are taken into account)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590182" y="3264041"/>
            <a:ext cx="93983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Particularly, in most mobility </a:t>
            </a:r>
            <a:r>
              <a:rPr lang="en-US" altLang="zh-CN" dirty="0" smtClean="0"/>
              <a:t>datasets from </a:t>
            </a:r>
            <a:r>
              <a:rPr lang="en-US" altLang="zh-CN" dirty="0"/>
              <a:t>LBSNs, the number of parameters in the Markov estimator is around </a:t>
            </a:r>
            <a:r>
              <a:rPr lang="en-US" altLang="zh-CN" dirty="0">
                <a:solidFill>
                  <a:srgbClr val="FF0000"/>
                </a:solidFill>
              </a:rPr>
              <a:t>40× 40 </a:t>
            </a:r>
            <a:r>
              <a:rPr lang="en-US" altLang="zh-CN" dirty="0"/>
              <a:t>since there are 40 POIs </a:t>
            </a:r>
            <a:r>
              <a:rPr lang="en-US" altLang="zh-CN" dirty="0" smtClean="0"/>
              <a:t>for each </a:t>
            </a:r>
            <a:r>
              <a:rPr lang="en-US" altLang="zh-CN" dirty="0"/>
              <a:t>user on average, while there are only about </a:t>
            </a:r>
            <a:r>
              <a:rPr lang="en-US" altLang="zh-CN" dirty="0">
                <a:solidFill>
                  <a:srgbClr val="FF0000"/>
                </a:solidFill>
              </a:rPr>
              <a:t>60 training instances (mobility records) on average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0182" y="4799144"/>
            <a:ext cx="876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Laplace smoothing </a:t>
            </a:r>
            <a:r>
              <a:rPr lang="en-US" altLang="zh-CN" dirty="0" smtClean="0"/>
              <a:t>techniques  or  </a:t>
            </a:r>
            <a:r>
              <a:rPr lang="en-US" altLang="zh-CN" dirty="0" err="1"/>
              <a:t>Kneser</a:t>
            </a:r>
            <a:r>
              <a:rPr lang="en-US" altLang="zh-CN" dirty="0"/>
              <a:t>-Ney smoothing techniques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590182" y="1363369"/>
            <a:ext cx="2834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(1) Markov-based </a:t>
            </a:r>
            <a:r>
              <a:rPr lang="en-US" altLang="zh-CN" dirty="0"/>
              <a:t>Predictors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68912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5598" y="477837"/>
            <a:ext cx="7653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1. Regularity Mining for Regular Mobility Prediction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590182" y="1363369"/>
            <a:ext cx="2367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(2) Temporal </a:t>
            </a:r>
            <a:r>
              <a:rPr lang="en-US" altLang="zh-CN" dirty="0"/>
              <a:t>Regularity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657906" y="1973319"/>
            <a:ext cx="95672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In temporal regularity, the conditional probability P(</a:t>
            </a:r>
            <a:r>
              <a:rPr lang="en-US" altLang="zh-CN" dirty="0" err="1"/>
              <a:t>l|d</a:t>
            </a:r>
            <a:r>
              <a:rPr lang="en-US" altLang="zh-CN" dirty="0"/>
              <a:t>, h) must be estimated accurately, where d is the day </a:t>
            </a:r>
            <a:r>
              <a:rPr lang="en-US" altLang="zh-CN" dirty="0" smtClean="0"/>
              <a:t>of week </a:t>
            </a:r>
            <a:r>
              <a:rPr lang="en-US" altLang="zh-CN" dirty="0"/>
              <a:t>and h is the hour of day. Assuming the conditional independence d and h given location l</a:t>
            </a:r>
            <a:endParaRPr lang="zh-CN" altLang="en-US" dirty="0"/>
          </a:p>
        </p:txBody>
      </p:sp>
      <p:pic>
        <p:nvPicPr>
          <p:cNvPr id="1026" name="Picture 2" descr="C:\Users\Aaron\Desktop\QQ截图201611271258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597" y="2970923"/>
            <a:ext cx="3161842" cy="76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aron\Desktop\QQ截图2016112712583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563" y="5091881"/>
            <a:ext cx="82232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3740" y="4286614"/>
            <a:ext cx="6994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6 pm. Or centered 6 </a:t>
            </a:r>
            <a:r>
              <a:rPr lang="en-US" altLang="zh-CN" dirty="0" err="1" smtClean="0"/>
              <a:t>p.m</a:t>
            </a:r>
            <a:r>
              <a:rPr lang="en-US" altLang="zh-CN" dirty="0" smtClean="0"/>
              <a:t>?    =&gt; </a:t>
            </a:r>
            <a:r>
              <a:rPr lang="en-US" altLang="zh-CN" dirty="0"/>
              <a:t>Gaussian </a:t>
            </a:r>
            <a:r>
              <a:rPr lang="en-US" altLang="zh-CN" dirty="0" smtClean="0"/>
              <a:t>kernel  smoothing </a:t>
            </a:r>
            <a:r>
              <a:rPr lang="en-US" altLang="zh-CN" dirty="0"/>
              <a:t>function</a:t>
            </a:r>
            <a:r>
              <a:rPr lang="en-US" altLang="zh-CN" dirty="0" smtClean="0"/>
              <a:t>  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80565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2571" y="1170917"/>
            <a:ext cx="25980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(3) Hidden </a:t>
            </a:r>
            <a:r>
              <a:rPr lang="en-US" altLang="zh-CN" dirty="0"/>
              <a:t>Markov Model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535598" y="477837"/>
            <a:ext cx="7653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1. Regularity Mining for Regular Mobility Prediction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759087" y="2104753"/>
            <a:ext cx="96545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Temporal regularity </a:t>
            </a:r>
            <a:r>
              <a:rPr lang="en-US" altLang="zh-CN" dirty="0"/>
              <a:t>and </a:t>
            </a:r>
            <a:r>
              <a:rPr lang="en-US" altLang="zh-CN" dirty="0">
                <a:solidFill>
                  <a:srgbClr val="FF0000"/>
                </a:solidFill>
              </a:rPr>
              <a:t>Markov model </a:t>
            </a:r>
            <a:r>
              <a:rPr lang="en-US" altLang="zh-CN" dirty="0"/>
              <a:t>can be integrated in a unified Hidden Markov Model, where </a:t>
            </a:r>
            <a:r>
              <a:rPr lang="en-US" altLang="zh-CN" dirty="0" smtClean="0"/>
              <a:t>locations are </a:t>
            </a:r>
            <a:r>
              <a:rPr lang="en-US" altLang="zh-CN" dirty="0"/>
              <a:t>considered as hidden states and the temporal information is considered as the observations of Hidden </a:t>
            </a:r>
            <a:r>
              <a:rPr lang="en-US" altLang="zh-CN" dirty="0" smtClean="0"/>
              <a:t>Markov Model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767033" y="4606073"/>
            <a:ext cx="7779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U</a:t>
            </a:r>
            <a:r>
              <a:rPr lang="en-US" altLang="zh-CN" dirty="0" smtClean="0"/>
              <a:t>se </a:t>
            </a:r>
            <a:r>
              <a:rPr lang="en-US" altLang="zh-CN" dirty="0">
                <a:solidFill>
                  <a:srgbClr val="FF0000"/>
                </a:solidFill>
              </a:rPr>
              <a:t>Maximum Likelihood </a:t>
            </a:r>
            <a:r>
              <a:rPr lang="en-US" altLang="zh-CN" dirty="0" smtClean="0">
                <a:solidFill>
                  <a:srgbClr val="FF0000"/>
                </a:solidFill>
              </a:rPr>
              <a:t>Estimate</a:t>
            </a:r>
            <a:r>
              <a:rPr lang="en-US" altLang="zh-CN" dirty="0" smtClean="0"/>
              <a:t> </a:t>
            </a:r>
            <a:r>
              <a:rPr lang="en-US" altLang="zh-CN" dirty="0" smtClean="0"/>
              <a:t>for </a:t>
            </a:r>
            <a:r>
              <a:rPr lang="en-US" altLang="zh-CN" dirty="0"/>
              <a:t>the initial </a:t>
            </a:r>
            <a:r>
              <a:rPr lang="en-US" altLang="zh-CN" dirty="0" smtClean="0"/>
              <a:t>state probability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782385" y="3497590"/>
            <a:ext cx="8996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S</a:t>
            </a:r>
            <a:r>
              <a:rPr lang="en-US" altLang="zh-CN" dirty="0" smtClean="0">
                <a:solidFill>
                  <a:srgbClr val="FF0000"/>
                </a:solidFill>
              </a:rPr>
              <a:t>upervised </a:t>
            </a:r>
            <a:r>
              <a:rPr lang="en-US" altLang="zh-CN" dirty="0">
                <a:solidFill>
                  <a:srgbClr val="FF0000"/>
                </a:solidFill>
              </a:rPr>
              <a:t>learning </a:t>
            </a:r>
            <a:r>
              <a:rPr lang="en-US" altLang="zh-CN" dirty="0"/>
              <a:t>to estimate the parameters corresponds </a:t>
            </a:r>
            <a:r>
              <a:rPr lang="en-US" altLang="zh-CN" dirty="0" smtClean="0"/>
              <a:t>to the </a:t>
            </a:r>
            <a:r>
              <a:rPr lang="en-US" altLang="zh-CN" dirty="0"/>
              <a:t>above estimation process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08480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75503" y="1479912"/>
            <a:ext cx="1635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Method</a:t>
            </a:r>
            <a:endParaRPr lang="zh-CN" altLang="en-US" sz="1600" dirty="0"/>
          </a:p>
        </p:txBody>
      </p:sp>
      <p:sp>
        <p:nvSpPr>
          <p:cNvPr id="5" name="矩形 4"/>
          <p:cNvSpPr/>
          <p:nvPr/>
        </p:nvSpPr>
        <p:spPr>
          <a:xfrm>
            <a:off x="1318054" y="2323408"/>
            <a:ext cx="84067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1.</a:t>
            </a:r>
            <a:r>
              <a:rPr lang="en-US" altLang="zh-CN" sz="2000" dirty="0"/>
              <a:t> User Preference Learning</a:t>
            </a:r>
            <a:endParaRPr lang="zh-CN" altLang="en-US" sz="2000" dirty="0"/>
          </a:p>
        </p:txBody>
      </p:sp>
      <p:sp>
        <p:nvSpPr>
          <p:cNvPr id="6" name="矩形 5"/>
          <p:cNvSpPr/>
          <p:nvPr/>
        </p:nvSpPr>
        <p:spPr>
          <a:xfrm>
            <a:off x="1318054" y="2936753"/>
            <a:ext cx="4934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2. </a:t>
            </a:r>
            <a:r>
              <a:rPr lang="en-US" altLang="zh-CN" sz="2000" dirty="0"/>
              <a:t>Geographical Constraint</a:t>
            </a:r>
            <a:endParaRPr lang="zh-CN" altLang="en-US" sz="2000" dirty="0"/>
          </a:p>
        </p:txBody>
      </p:sp>
      <p:sp>
        <p:nvSpPr>
          <p:cNvPr id="7" name="矩形 6"/>
          <p:cNvSpPr/>
          <p:nvPr/>
        </p:nvSpPr>
        <p:spPr>
          <a:xfrm>
            <a:off x="1318052" y="3537239"/>
            <a:ext cx="4934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3. </a:t>
            </a:r>
            <a:r>
              <a:rPr lang="en-US" altLang="zh-CN" sz="2000" dirty="0"/>
              <a:t>Social Influence</a:t>
            </a:r>
            <a:endParaRPr lang="zh-CN" altLang="en-US" sz="2000" dirty="0"/>
          </a:p>
        </p:txBody>
      </p:sp>
      <p:sp>
        <p:nvSpPr>
          <p:cNvPr id="8" name="矩形 7"/>
          <p:cNvSpPr/>
          <p:nvPr/>
        </p:nvSpPr>
        <p:spPr>
          <a:xfrm>
            <a:off x="1318053" y="4124723"/>
            <a:ext cx="4934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/>
              <a:t>4</a:t>
            </a:r>
            <a:r>
              <a:rPr lang="en-US" altLang="zh-CN" sz="2000" dirty="0" smtClean="0"/>
              <a:t>. Hybrid </a:t>
            </a:r>
            <a:r>
              <a:rPr lang="en-US" altLang="zh-CN" sz="2000" dirty="0"/>
              <a:t>Recommendation</a:t>
            </a:r>
            <a:endParaRPr lang="zh-CN" altLang="en-US" sz="2000" dirty="0"/>
          </a:p>
        </p:txBody>
      </p:sp>
      <p:sp>
        <p:nvSpPr>
          <p:cNvPr id="9" name="矩形 8"/>
          <p:cNvSpPr/>
          <p:nvPr/>
        </p:nvSpPr>
        <p:spPr>
          <a:xfrm>
            <a:off x="535722" y="445273"/>
            <a:ext cx="9353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2. Location Recommendation for Irregular Mobility Prediction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649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02615" y="488777"/>
            <a:ext cx="42091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1. User Preference Learning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802615" y="1329386"/>
            <a:ext cx="49295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latin typeface="NimbusRomNo9L-ReguItal"/>
              </a:rPr>
              <a:t>(1)User-based </a:t>
            </a:r>
            <a:r>
              <a:rPr lang="en-US" altLang="zh-CN" sz="2000" dirty="0">
                <a:latin typeface="NimbusRomNo9L-ReguItal"/>
              </a:rPr>
              <a:t>collaborative filtering</a:t>
            </a:r>
            <a:endParaRPr lang="zh-CN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802615" y="3763318"/>
            <a:ext cx="6596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smtClean="0">
                <a:latin typeface="NimbusRomNo9L-ReguItal"/>
              </a:rPr>
              <a:t>(2)Use </a:t>
            </a:r>
            <a:r>
              <a:rPr lang="en-US" altLang="zh-CN" sz="2000" dirty="0" smtClean="0">
                <a:solidFill>
                  <a:srgbClr val="FF0000"/>
                </a:solidFill>
                <a:latin typeface="NimbusRomNo9L-ReguItal"/>
              </a:rPr>
              <a:t>Matrix factorization </a:t>
            </a:r>
            <a:r>
              <a:rPr lang="en-US" altLang="zh-CN" sz="2000" dirty="0" smtClean="0">
                <a:latin typeface="NimbusRomNo9L-Regu"/>
              </a:rPr>
              <a:t>as dimension reduction</a:t>
            </a:r>
            <a:endParaRPr lang="zh-CN" altLang="en-US" sz="20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3766" r="20018" b="78307"/>
          <a:stretch/>
        </p:blipFill>
        <p:spPr>
          <a:xfrm>
            <a:off x="3972713" y="2411669"/>
            <a:ext cx="3212756" cy="10558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79532"/>
          <a:stretch/>
        </p:blipFill>
        <p:spPr>
          <a:xfrm>
            <a:off x="2503967" y="4505116"/>
            <a:ext cx="5715000" cy="9962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197501" y="1913002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>
                <a:latin typeface="CMBX10"/>
              </a:rPr>
              <a:t>r</a:t>
            </a:r>
            <a:r>
              <a:rPr lang="en-US" altLang="zh-CN" sz="1100" dirty="0" err="1">
                <a:latin typeface="CMMI8"/>
              </a:rPr>
              <a:t>u</a:t>
            </a:r>
            <a:r>
              <a:rPr lang="en-US" altLang="zh-CN" sz="1100" dirty="0">
                <a:latin typeface="CMMI8"/>
              </a:rPr>
              <a:t> </a:t>
            </a:r>
            <a:r>
              <a:rPr lang="en-US" altLang="zh-CN" dirty="0">
                <a:latin typeface="CMSY10"/>
              </a:rPr>
              <a:t>∈ {</a:t>
            </a:r>
            <a:r>
              <a:rPr lang="en-US" altLang="zh-CN" dirty="0">
                <a:latin typeface="CMR10"/>
              </a:rPr>
              <a:t>0</a:t>
            </a:r>
            <a:r>
              <a:rPr lang="en-US" altLang="zh-CN" dirty="0">
                <a:latin typeface="CMMI10"/>
              </a:rPr>
              <a:t>, </a:t>
            </a:r>
            <a:r>
              <a:rPr lang="en-US" altLang="zh-CN" dirty="0">
                <a:latin typeface="CMR10"/>
              </a:rPr>
              <a:t>1</a:t>
            </a:r>
            <a:r>
              <a:rPr lang="en-US" altLang="zh-CN" dirty="0">
                <a:latin typeface="CMSY10"/>
              </a:rPr>
              <a:t>}</a:t>
            </a:r>
            <a:r>
              <a:rPr lang="en-US" altLang="zh-CN" sz="1100" dirty="0">
                <a:latin typeface="CMMI8"/>
              </a:rPr>
              <a:t>N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670855" y="1969692"/>
            <a:ext cx="3150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, N means N locations </a:t>
            </a:r>
            <a:r>
              <a:rPr lang="en-US" altLang="zh-CN" dirty="0"/>
              <a:t>in total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1140289" y="1953738"/>
            <a:ext cx="2308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User u represents as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140289" y="2858528"/>
            <a:ext cx="341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Similarity calculation formula: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7706437" y="2858528"/>
            <a:ext cx="2845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范数：</a:t>
            </a:r>
            <a:r>
              <a:rPr lang="en-US" altLang="zh-CN" dirty="0" smtClean="0"/>
              <a:t>||</a:t>
            </a:r>
            <a:r>
              <a:rPr lang="en-US" altLang="zh-CN" dirty="0"/>
              <a:t>A||=(∑aij^2)^(1/2)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684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61999" y="576611"/>
            <a:ext cx="49344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2. </a:t>
            </a:r>
            <a:r>
              <a:rPr lang="en-US" altLang="zh-CN" sz="2800" dirty="0"/>
              <a:t>Geographical Constraint</a:t>
            </a:r>
            <a:endParaRPr lang="zh-CN" altLang="en-US" sz="2800" dirty="0"/>
          </a:p>
        </p:txBody>
      </p:sp>
      <p:sp>
        <p:nvSpPr>
          <p:cNvPr id="2" name="文本框 1"/>
          <p:cNvSpPr txBox="1"/>
          <p:nvPr/>
        </p:nvSpPr>
        <p:spPr>
          <a:xfrm>
            <a:off x="761997" y="2386426"/>
            <a:ext cx="4378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NimbusRomNo9L-ReguItal"/>
              </a:rPr>
              <a:t>(1) Kernel density estimation</a:t>
            </a:r>
            <a:endParaRPr lang="zh-CN" altLang="en-US" sz="2000" dirty="0">
              <a:latin typeface="NimbusRomNo9L-ReguItal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61999" y="4201393"/>
            <a:ext cx="531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NimbusRomNo9L-ReguItal"/>
              </a:rPr>
              <a:t>(2)Learning-based geographical inference</a:t>
            </a:r>
            <a:endParaRPr lang="zh-CN" altLang="en-US" sz="2000" dirty="0">
              <a:latin typeface="NimbusRomNo9L-ReguItal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36" y="3018108"/>
            <a:ext cx="3724275" cy="1066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383" y="4961551"/>
            <a:ext cx="6734175" cy="85725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61999" y="1338779"/>
            <a:ext cx="8780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/>
              <a:t>The geographical information of location requires physical </a:t>
            </a:r>
            <a:r>
              <a:rPr lang="en-US" altLang="zh-CN" sz="2000" dirty="0" smtClean="0"/>
              <a:t>interactions, </a:t>
            </a:r>
            <a:r>
              <a:rPr lang="en-US" altLang="zh-CN" sz="2000" dirty="0">
                <a:solidFill>
                  <a:srgbClr val="FF0000"/>
                </a:solidFill>
              </a:rPr>
              <a:t>near</a:t>
            </a:r>
          </a:p>
          <a:p>
            <a:r>
              <a:rPr lang="en-US" altLang="zh-CN" sz="2000" dirty="0">
                <a:solidFill>
                  <a:srgbClr val="FF0000"/>
                </a:solidFill>
              </a:rPr>
              <a:t>things are more related than distant things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17011" y="3366842"/>
            <a:ext cx="6806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infers the probability a user will show up </a:t>
            </a:r>
            <a:r>
              <a:rPr lang="en-US" altLang="zh-CN" dirty="0" smtClean="0"/>
              <a:t>around location </a:t>
            </a:r>
            <a:r>
              <a:rPr lang="en-US" altLang="zh-CN" dirty="0" err="1"/>
              <a:t>lj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1163383" y="5884401"/>
            <a:ext cx="8990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seamlessly integrating geographical </a:t>
            </a:r>
            <a:r>
              <a:rPr lang="en-US" altLang="zh-CN" dirty="0" smtClean="0"/>
              <a:t>modeling with </a:t>
            </a:r>
            <a:r>
              <a:rPr lang="en-US" altLang="zh-CN" dirty="0"/>
              <a:t>matrix factorization based user preference learning</a:t>
            </a:r>
            <a:endParaRPr lang="zh-CN" altLang="en-US" dirty="0"/>
          </a:p>
        </p:txBody>
      </p:sp>
      <p:pic>
        <p:nvPicPr>
          <p:cNvPr id="1026" name="Picture 2" descr="C:\Users\Aaron\Desktop\QQ截图2016112909555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516" y="395042"/>
            <a:ext cx="31908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68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48497" y="1360957"/>
            <a:ext cx="104332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Graph Laplacian </a:t>
            </a:r>
            <a:r>
              <a:rPr lang="en-US" altLang="zh-CN" sz="2000" dirty="0" smtClean="0">
                <a:solidFill>
                  <a:srgbClr val="FF0000"/>
                </a:solidFill>
              </a:rPr>
              <a:t>regularization</a:t>
            </a:r>
            <a:r>
              <a:rPr lang="en-US" altLang="zh-CN" sz="2000" dirty="0" smtClean="0"/>
              <a:t>: </a:t>
            </a:r>
            <a:r>
              <a:rPr lang="en-US" altLang="zh-CN" sz="2000" dirty="0"/>
              <a:t>is more often exploited for capturing social influence for the sake of</a:t>
            </a:r>
          </a:p>
          <a:p>
            <a:r>
              <a:rPr lang="en-US" altLang="zh-CN" sz="2000" dirty="0"/>
              <a:t>seamless integration with matrix factorization based preference learning, although social-based filtering </a:t>
            </a:r>
            <a:r>
              <a:rPr lang="en-US" altLang="zh-CN" sz="2000" dirty="0" smtClean="0"/>
              <a:t>tends to </a:t>
            </a:r>
            <a:r>
              <a:rPr lang="en-US" altLang="zh-CN" sz="2000" dirty="0"/>
              <a:t>be more intuitive. Given all users’ symmetric similarities S based on social network ties, such as the ratio </a:t>
            </a:r>
            <a:r>
              <a:rPr lang="en-US" altLang="zh-CN" sz="2000" dirty="0" smtClean="0"/>
              <a:t>of common friends, </a:t>
            </a:r>
            <a:r>
              <a:rPr lang="en-US" altLang="zh-CN" sz="2000" dirty="0"/>
              <a:t>this </a:t>
            </a:r>
            <a:r>
              <a:rPr lang="en-US" altLang="zh-CN" sz="2000" dirty="0" err="1"/>
              <a:t>regularizer</a:t>
            </a:r>
            <a:r>
              <a:rPr lang="en-US" altLang="zh-CN" sz="2000" dirty="0"/>
              <a:t> can be defined as follows:</a:t>
            </a:r>
            <a:endParaRPr lang="zh-CN" altLang="en-US" sz="2000" dirty="0">
              <a:solidFill>
                <a:srgbClr val="FF0000"/>
              </a:solidFill>
              <a:latin typeface="NimbusRomNo9L-ReguItal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257" y="3431832"/>
            <a:ext cx="5219700" cy="9334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084" y="4598368"/>
            <a:ext cx="6762750" cy="5143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848497" y="640915"/>
            <a:ext cx="4038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/>
              <a:t>2. Geographical Constraint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0404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48498" y="581253"/>
            <a:ext cx="49344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3. </a:t>
            </a:r>
            <a:r>
              <a:rPr lang="en-US" altLang="zh-CN" sz="2800" dirty="0"/>
              <a:t>Social Influence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848497" y="1360957"/>
            <a:ext cx="104332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NimbusRomNo9L-ReguItal"/>
              </a:rPr>
              <a:t>S</a:t>
            </a:r>
            <a:r>
              <a:rPr lang="en-US" altLang="zh-CN" sz="2000" dirty="0" smtClean="0">
                <a:latin typeface="NimbusRomNo9L-ReguItal"/>
              </a:rPr>
              <a:t>imilar </a:t>
            </a:r>
            <a:r>
              <a:rPr lang="en-US" altLang="zh-CN" sz="2000" dirty="0">
                <a:latin typeface="NimbusRomNo9L-ReguItal"/>
              </a:rPr>
              <a:t>to user-based collaborative filtering, except it </a:t>
            </a:r>
            <a:r>
              <a:rPr lang="en-US" altLang="zh-CN" sz="2000" dirty="0">
                <a:solidFill>
                  <a:srgbClr val="FF0000"/>
                </a:solidFill>
                <a:latin typeface="NimbusRomNo9L-ReguItal"/>
              </a:rPr>
              <a:t>captures user </a:t>
            </a:r>
            <a:r>
              <a:rPr lang="en-US" altLang="zh-CN" sz="2000" dirty="0" smtClean="0">
                <a:solidFill>
                  <a:srgbClr val="FF0000"/>
                </a:solidFill>
                <a:latin typeface="NimbusRomNo9L-ReguItal"/>
              </a:rPr>
              <a:t>commonality based </a:t>
            </a:r>
            <a:r>
              <a:rPr lang="en-US" altLang="zh-CN" sz="2000" dirty="0">
                <a:solidFill>
                  <a:srgbClr val="FF0000"/>
                </a:solidFill>
                <a:latin typeface="NimbusRomNo9L-ReguItal"/>
              </a:rPr>
              <a:t>on social network information</a:t>
            </a:r>
            <a:endParaRPr lang="zh-CN" altLang="en-US" sz="2000" dirty="0">
              <a:solidFill>
                <a:srgbClr val="FF0000"/>
              </a:solidFill>
              <a:latin typeface="NimbusRomNo9L-ReguItal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136" y="2881381"/>
            <a:ext cx="2295397" cy="115308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48495" y="4847006"/>
            <a:ext cx="944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NimbusRomNo9L-Regu"/>
              </a:rPr>
              <a:t>where </a:t>
            </a:r>
            <a:r>
              <a:rPr lang="en-US" altLang="zh-CN" dirty="0">
                <a:latin typeface="CMMI10"/>
              </a:rPr>
              <a:t>F</a:t>
            </a:r>
            <a:r>
              <a:rPr lang="en-US" altLang="zh-CN" sz="1100" dirty="0">
                <a:latin typeface="CMMI8"/>
              </a:rPr>
              <a:t>i </a:t>
            </a:r>
            <a:r>
              <a:rPr lang="en-US" altLang="zh-CN" dirty="0">
                <a:latin typeface="NimbusRomNo9L-Regu"/>
              </a:rPr>
              <a:t>and </a:t>
            </a:r>
            <a:r>
              <a:rPr lang="en-US" altLang="zh-CN" dirty="0" err="1">
                <a:latin typeface="CMMI10"/>
              </a:rPr>
              <a:t>F</a:t>
            </a:r>
            <a:r>
              <a:rPr lang="en-US" altLang="zh-CN" sz="1100" dirty="0" err="1">
                <a:latin typeface="CMMI8"/>
              </a:rPr>
              <a:t>l</a:t>
            </a:r>
            <a:r>
              <a:rPr lang="en-US" altLang="zh-CN" sz="1100" dirty="0">
                <a:latin typeface="CMMI8"/>
              </a:rPr>
              <a:t> </a:t>
            </a:r>
            <a:r>
              <a:rPr lang="en-US" altLang="zh-CN" dirty="0">
                <a:latin typeface="NimbusRomNo9L-Regu"/>
              </a:rPr>
              <a:t>represent the friend sets of user </a:t>
            </a:r>
            <a:r>
              <a:rPr lang="en-US" altLang="zh-CN" dirty="0" err="1">
                <a:latin typeface="CMMI10"/>
              </a:rPr>
              <a:t>u</a:t>
            </a:r>
            <a:r>
              <a:rPr lang="en-US" altLang="zh-CN" sz="1100" dirty="0" err="1">
                <a:latin typeface="CMMI8"/>
              </a:rPr>
              <a:t>i</a:t>
            </a:r>
            <a:r>
              <a:rPr lang="en-US" altLang="zh-CN" sz="1100" dirty="0">
                <a:latin typeface="CMMI8"/>
              </a:rPr>
              <a:t> </a:t>
            </a:r>
            <a:r>
              <a:rPr lang="en-US" altLang="zh-CN" dirty="0">
                <a:latin typeface="NimbusRomNo9L-Regu"/>
              </a:rPr>
              <a:t>and </a:t>
            </a:r>
            <a:r>
              <a:rPr lang="en-US" altLang="zh-CN" dirty="0" err="1">
                <a:latin typeface="CMMI10"/>
              </a:rPr>
              <a:t>u</a:t>
            </a:r>
            <a:r>
              <a:rPr lang="en-US" altLang="zh-CN" sz="1100" dirty="0" err="1">
                <a:latin typeface="CMMI8"/>
              </a:rPr>
              <a:t>l</a:t>
            </a:r>
            <a:r>
              <a:rPr lang="en-US" altLang="zh-CN" dirty="0">
                <a:latin typeface="NimbusRomNo9L-Regu"/>
              </a:rPr>
              <a:t>, respectively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3802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48497" y="1360957"/>
            <a:ext cx="104332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Graph Laplacian </a:t>
            </a:r>
            <a:r>
              <a:rPr lang="en-US" altLang="zh-CN" sz="2000" dirty="0" smtClean="0">
                <a:solidFill>
                  <a:srgbClr val="FF0000"/>
                </a:solidFill>
              </a:rPr>
              <a:t>regularization</a:t>
            </a:r>
            <a:r>
              <a:rPr lang="en-US" altLang="zh-CN" sz="2000" dirty="0" smtClean="0"/>
              <a:t>: </a:t>
            </a:r>
            <a:r>
              <a:rPr lang="en-US" altLang="zh-CN" sz="2000" dirty="0"/>
              <a:t>is more often exploited for capturing social influence for the sake of</a:t>
            </a:r>
          </a:p>
          <a:p>
            <a:r>
              <a:rPr lang="en-US" altLang="zh-CN" sz="2000" dirty="0"/>
              <a:t>seamless integration with matrix factorization based preference learning, although social-based filtering </a:t>
            </a:r>
            <a:r>
              <a:rPr lang="en-US" altLang="zh-CN" sz="2000" dirty="0" smtClean="0"/>
              <a:t>tends to </a:t>
            </a:r>
            <a:r>
              <a:rPr lang="en-US" altLang="zh-CN" sz="2000" dirty="0"/>
              <a:t>be more intuitive. </a:t>
            </a:r>
            <a:r>
              <a:rPr lang="en-US" altLang="zh-CN" sz="2000" dirty="0">
                <a:solidFill>
                  <a:srgbClr val="FF0000"/>
                </a:solidFill>
              </a:rPr>
              <a:t>Given all users’ symmetric similarities S based on social network ties</a:t>
            </a:r>
            <a:r>
              <a:rPr lang="en-US" altLang="zh-CN" sz="2000" dirty="0"/>
              <a:t>, such as the ratio </a:t>
            </a:r>
            <a:r>
              <a:rPr lang="en-US" altLang="zh-CN" sz="2000" dirty="0" smtClean="0"/>
              <a:t>of common friends, </a:t>
            </a:r>
            <a:r>
              <a:rPr lang="en-US" altLang="zh-CN" sz="2000" dirty="0"/>
              <a:t>this </a:t>
            </a:r>
            <a:r>
              <a:rPr lang="en-US" altLang="zh-CN" sz="2000" dirty="0" err="1"/>
              <a:t>regularizer</a:t>
            </a:r>
            <a:r>
              <a:rPr lang="en-US" altLang="zh-CN" sz="2000" dirty="0"/>
              <a:t> can be defined as follows:</a:t>
            </a:r>
            <a:endParaRPr lang="zh-CN" altLang="en-US" sz="2000" dirty="0">
              <a:solidFill>
                <a:srgbClr val="FF0000"/>
              </a:solidFill>
              <a:latin typeface="NimbusRomNo9L-ReguItal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257" y="3431832"/>
            <a:ext cx="5219700" cy="9334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084" y="4598368"/>
            <a:ext cx="6762750" cy="51435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848498" y="581253"/>
            <a:ext cx="49344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3. </a:t>
            </a:r>
            <a:r>
              <a:rPr lang="en-US" altLang="zh-CN" sz="2800" dirty="0"/>
              <a:t>Social Influence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3421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8540" y="531340"/>
            <a:ext cx="234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Background</a:t>
            </a:r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988540" y="1544594"/>
            <a:ext cx="6067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(1) The increased scale of location information</a:t>
            </a:r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" y="2974760"/>
            <a:ext cx="2095500" cy="17240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932" y="2789022"/>
            <a:ext cx="2095500" cy="2095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633" y="2918253"/>
            <a:ext cx="2824205" cy="211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48498" y="581253"/>
            <a:ext cx="49344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4</a:t>
            </a:r>
            <a:r>
              <a:rPr lang="en-US" altLang="zh-CN" sz="2800" dirty="0" smtClean="0"/>
              <a:t>. </a:t>
            </a:r>
            <a:r>
              <a:rPr lang="en-US" altLang="zh-CN" sz="2800" dirty="0"/>
              <a:t>Hybrid Recommendation</a:t>
            </a:r>
            <a:endParaRPr lang="zh-CN" altLang="en-US" sz="28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481" y="2207033"/>
            <a:ext cx="78295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74129" y="597949"/>
            <a:ext cx="6746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3. Mining Propensity of Novelty Seeking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838685" y="1426930"/>
            <a:ext cx="3249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(1) </a:t>
            </a:r>
            <a:r>
              <a:rPr lang="en-US" altLang="zh-CN" dirty="0"/>
              <a:t>Exploration Prediction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33813" y="1993996"/>
            <a:ext cx="10400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It determines </a:t>
            </a:r>
            <a:r>
              <a:rPr lang="en-US" altLang="zh-CN" dirty="0">
                <a:solidFill>
                  <a:srgbClr val="FF0000"/>
                </a:solidFill>
              </a:rPr>
              <a:t>whether people will seek novel (irregular) locations next</a:t>
            </a:r>
            <a:r>
              <a:rPr lang="en-US" altLang="zh-CN" dirty="0"/>
              <a:t>. Given </a:t>
            </a:r>
            <a:r>
              <a:rPr lang="en-US" altLang="zh-CN" dirty="0" smtClean="0"/>
              <a:t>mobility data</a:t>
            </a:r>
            <a:r>
              <a:rPr lang="en-US" altLang="zh-CN" dirty="0"/>
              <a:t>, whether a visit to a location is regular or not can be determined by searching the mobility history of </a:t>
            </a:r>
            <a:r>
              <a:rPr lang="en-US" altLang="zh-CN" dirty="0" smtClean="0"/>
              <a:t>the user</a:t>
            </a:r>
            <a:r>
              <a:rPr lang="en-US" altLang="zh-CN" dirty="0"/>
              <a:t>. If the visit location has already been visited earlier, the visit is considered as regular; otherwise, it </a:t>
            </a:r>
            <a:r>
              <a:rPr lang="en-US" altLang="zh-CN" dirty="0" smtClean="0"/>
              <a:t>is irregular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933813" y="4275470"/>
            <a:ext cx="6984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Features Building: </a:t>
            </a:r>
            <a:r>
              <a:rPr lang="en-US" altLang="zh-CN" dirty="0"/>
              <a:t>Historical </a:t>
            </a:r>
            <a:r>
              <a:rPr lang="en-US" altLang="zh-CN" dirty="0" smtClean="0"/>
              <a:t>features, </a:t>
            </a:r>
            <a:r>
              <a:rPr lang="en-US" altLang="zh-CN" dirty="0"/>
              <a:t>Temporal </a:t>
            </a:r>
            <a:r>
              <a:rPr lang="en-US" altLang="zh-CN" dirty="0" smtClean="0"/>
              <a:t>features, </a:t>
            </a:r>
            <a:r>
              <a:rPr lang="en-US" altLang="zh-CN" dirty="0"/>
              <a:t>Spatial features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933813" y="3363478"/>
            <a:ext cx="5418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Exploration Prediction</a:t>
            </a:r>
            <a:r>
              <a:rPr lang="en-US" altLang="zh-CN" dirty="0" smtClean="0"/>
              <a:t> is </a:t>
            </a:r>
            <a:r>
              <a:rPr lang="en-US" altLang="zh-CN" dirty="0" smtClean="0">
                <a:solidFill>
                  <a:srgbClr val="FF0000"/>
                </a:solidFill>
              </a:rPr>
              <a:t>a </a:t>
            </a:r>
            <a:r>
              <a:rPr lang="en-US" altLang="zh-CN" dirty="0">
                <a:solidFill>
                  <a:srgbClr val="FF0000"/>
                </a:solidFill>
              </a:rPr>
              <a:t>binary classification </a:t>
            </a:r>
            <a:r>
              <a:rPr lang="en-US" altLang="zh-CN" dirty="0" smtClean="0">
                <a:solidFill>
                  <a:srgbClr val="FF0000"/>
                </a:solidFill>
              </a:rPr>
              <a:t>problem</a:t>
            </a:r>
            <a:r>
              <a:rPr lang="en-US" altLang="zh-CN" dirty="0" smtClean="0"/>
              <a:t>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9991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74129" y="597949"/>
            <a:ext cx="6746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 smtClean="0"/>
              <a:t>3. Mining Propensity of Novelty Seeking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897813" y="1392492"/>
            <a:ext cx="265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(2) Mobility </a:t>
            </a:r>
            <a:r>
              <a:rPr lang="en-US" altLang="zh-CN" dirty="0"/>
              <a:t>Indigenization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94752" y="1968833"/>
            <a:ext cx="8946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indigenization </a:t>
            </a:r>
            <a:r>
              <a:rPr lang="en-US" altLang="zh-CN" dirty="0" smtClean="0"/>
              <a:t>coefficients: </a:t>
            </a:r>
            <a:r>
              <a:rPr lang="en-US" altLang="zh-CN" dirty="0"/>
              <a:t>individual </a:t>
            </a:r>
            <a:r>
              <a:rPr lang="en-US" altLang="zh-CN" dirty="0" smtClean="0"/>
              <a:t>behavioral Index &amp; </a:t>
            </a:r>
            <a:r>
              <a:rPr lang="en-US" altLang="zh-CN" dirty="0"/>
              <a:t>collaborative behavioral index</a:t>
            </a:r>
            <a:endParaRPr lang="zh-CN" altLang="en-US" dirty="0"/>
          </a:p>
        </p:txBody>
      </p:sp>
      <p:pic>
        <p:nvPicPr>
          <p:cNvPr id="2050" name="Picture 2" descr="C:\Users\Aaron\Desktop\QQ截图201611271327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18" y="2652471"/>
            <a:ext cx="1529371" cy="69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aron\Desktop\QQ截图2016112713275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55" y="3882944"/>
            <a:ext cx="2236340" cy="88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aron\Desktop\QQ截图2016112713280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52" y="5364093"/>
            <a:ext cx="3196236" cy="8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908967" y="2875002"/>
            <a:ext cx="5256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counts the ratio of repeated mobility records in a </a:t>
            </a:r>
            <a:r>
              <a:rPr lang="en-US" altLang="zh-CN" dirty="0" smtClean="0"/>
              <a:t>city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263496" y="414512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/>
              <a:t>average normalized popularity of a </a:t>
            </a:r>
            <a:r>
              <a:rPr lang="en-US" altLang="zh-CN" dirty="0" smtClean="0"/>
              <a:t>user’s visit locations, </a:t>
            </a:r>
            <a:r>
              <a:rPr lang="en-US" altLang="zh-CN" dirty="0">
                <a:solidFill>
                  <a:srgbClr val="FF0000"/>
                </a:solidFill>
              </a:rPr>
              <a:t>native is less likely to visit popular locations than a non-native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90988" y="554617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 smtClean="0"/>
              <a:t>These two indigenization coefficients can be used to define an integrated coefficient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4224490" y="1392492"/>
            <a:ext cx="6806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classifying people as native </a:t>
            </a:r>
            <a:r>
              <a:rPr lang="en-US" altLang="zh-CN" dirty="0" smtClean="0">
                <a:solidFill>
                  <a:srgbClr val="FF0000"/>
                </a:solidFill>
              </a:rPr>
              <a:t>and non-natives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2175" y="3447929"/>
            <a:ext cx="6229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ND for different location</a:t>
            </a:r>
            <a:r>
              <a:rPr lang="zh-CN" altLang="en-US" dirty="0" smtClean="0"/>
              <a:t>，</a:t>
            </a:r>
            <a:r>
              <a:rPr lang="en-US" altLang="zh-CN" dirty="0" smtClean="0"/>
              <a:t>NT for all the location record</a:t>
            </a:r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411734" y="6333542"/>
            <a:ext cx="4400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Parameters are learned by LR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79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74129" y="597949"/>
            <a:ext cx="6746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3. Mining Propensity of Novelty Seeking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879454" y="1293479"/>
            <a:ext cx="2505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(3) Irregularity </a:t>
            </a:r>
            <a:r>
              <a:rPr lang="en-US" altLang="zh-CN" dirty="0"/>
              <a:t>Detection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31872" y="1927094"/>
            <a:ext cx="875377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further </a:t>
            </a:r>
            <a:r>
              <a:rPr lang="en-US" altLang="zh-CN" dirty="0"/>
              <a:t>distinguishes several levels of propensity of novelty seeking, and </a:t>
            </a:r>
            <a:r>
              <a:rPr lang="en-US" altLang="zh-CN" dirty="0">
                <a:solidFill>
                  <a:srgbClr val="FF0000"/>
                </a:solidFill>
              </a:rPr>
              <a:t>detects </a:t>
            </a:r>
            <a:r>
              <a:rPr lang="en-US" altLang="zh-CN" dirty="0" smtClean="0">
                <a:solidFill>
                  <a:srgbClr val="FF0000"/>
                </a:solidFill>
              </a:rPr>
              <a:t>the level </a:t>
            </a:r>
            <a:r>
              <a:rPr lang="en-US" altLang="zh-CN" dirty="0">
                <a:solidFill>
                  <a:srgbClr val="FF0000"/>
                </a:solidFill>
              </a:rPr>
              <a:t>of novelty seeking </a:t>
            </a:r>
            <a:r>
              <a:rPr lang="en-US" altLang="zh-CN" dirty="0"/>
              <a:t>by measuring the </a:t>
            </a:r>
            <a:r>
              <a:rPr lang="en-US" altLang="zh-CN" dirty="0">
                <a:solidFill>
                  <a:srgbClr val="FF0000"/>
                </a:solidFill>
              </a:rPr>
              <a:t>popularity of the visit locations </a:t>
            </a:r>
            <a:r>
              <a:rPr lang="en-US" altLang="zh-CN" dirty="0"/>
              <a:t>and the transition frequency to </a:t>
            </a:r>
            <a:r>
              <a:rPr lang="en-US" altLang="zh-CN" dirty="0" smtClean="0"/>
              <a:t>visiting location </a:t>
            </a:r>
            <a:r>
              <a:rPr lang="en-US" altLang="zh-CN" dirty="0"/>
              <a:t>with </a:t>
            </a:r>
            <a:r>
              <a:rPr lang="en-US" altLang="zh-CN" dirty="0">
                <a:solidFill>
                  <a:srgbClr val="FF0000"/>
                </a:solidFill>
              </a:rPr>
              <a:t>respect to individual mobility history </a:t>
            </a:r>
            <a:r>
              <a:rPr lang="en-US" altLang="zh-CN" dirty="0"/>
              <a:t>before the visit time.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79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48007"/>
          <a:stretch/>
        </p:blipFill>
        <p:spPr>
          <a:xfrm>
            <a:off x="270739" y="2644188"/>
            <a:ext cx="5088065" cy="33921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75502" y="434062"/>
            <a:ext cx="9513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4. A Novelty-Seeking Driven Framework for General Mobility Prediction</a:t>
            </a:r>
            <a:endParaRPr lang="zh-CN" altLang="en-US" sz="2800" dirty="0"/>
          </a:p>
        </p:txBody>
      </p:sp>
      <p:sp>
        <p:nvSpPr>
          <p:cNvPr id="4" name="矩形 3"/>
          <p:cNvSpPr/>
          <p:nvPr/>
        </p:nvSpPr>
        <p:spPr>
          <a:xfrm>
            <a:off x="5432198" y="3697685"/>
            <a:ext cx="53990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Provided the probabilistic output of the regularity mining algorithm </a:t>
            </a:r>
            <a:r>
              <a:rPr lang="en-US" altLang="zh-CN" dirty="0" err="1">
                <a:solidFill>
                  <a:srgbClr val="FF0000"/>
                </a:solidFill>
              </a:rPr>
              <a:t>Pr</a:t>
            </a:r>
            <a:r>
              <a:rPr lang="en-US" altLang="zh-CN" dirty="0">
                <a:solidFill>
                  <a:srgbClr val="FF0000"/>
                </a:solidFill>
              </a:rPr>
              <a:t>(l) (r indicates regular) </a:t>
            </a:r>
            <a:r>
              <a:rPr lang="en-US" altLang="zh-CN" dirty="0"/>
              <a:t>and </a:t>
            </a:r>
            <a:r>
              <a:rPr lang="en-US" altLang="zh-CN" dirty="0" smtClean="0"/>
              <a:t>recommendation algorithm </a:t>
            </a:r>
            <a:r>
              <a:rPr lang="en-US" altLang="zh-CN" dirty="0" err="1">
                <a:solidFill>
                  <a:srgbClr val="FF0000"/>
                </a:solidFill>
              </a:rPr>
              <a:t>Pn</a:t>
            </a:r>
            <a:r>
              <a:rPr lang="en-US" altLang="zh-CN" dirty="0">
                <a:solidFill>
                  <a:srgbClr val="FF0000"/>
                </a:solidFill>
              </a:rPr>
              <a:t>(l) (n indicates novel), </a:t>
            </a:r>
            <a:r>
              <a:rPr lang="en-US" altLang="zh-CN" dirty="0"/>
              <a:t>we exploit novelty seeking to combine </a:t>
            </a:r>
            <a:r>
              <a:rPr lang="en-US" altLang="zh-CN" dirty="0" smtClean="0"/>
              <a:t>them based </a:t>
            </a:r>
            <a:r>
              <a:rPr lang="en-US" altLang="zh-CN" dirty="0"/>
              <a:t>on the </a:t>
            </a:r>
            <a:r>
              <a:rPr lang="en-US" altLang="zh-CN" dirty="0" smtClean="0"/>
              <a:t>probability of </a:t>
            </a:r>
            <a:r>
              <a:rPr lang="en-US" altLang="zh-CN" dirty="0"/>
              <a:t>exploration </a:t>
            </a:r>
            <a:r>
              <a:rPr lang="en-US" altLang="zh-CN" dirty="0" err="1"/>
              <a:t>Pr</a:t>
            </a:r>
            <a:r>
              <a:rPr lang="en-US" altLang="zh-CN" dirty="0"/>
              <a:t>(Explore) as follows:</a:t>
            </a:r>
            <a:endParaRPr lang="zh-CN" altLang="en-US" dirty="0"/>
          </a:p>
        </p:txBody>
      </p:sp>
      <p:pic>
        <p:nvPicPr>
          <p:cNvPr id="6" name="Picture 2" descr="C:\Users\Aaron\Desktop\QQ截图201611271408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053" y="1889968"/>
            <a:ext cx="6517341" cy="52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05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03343" y="2780271"/>
            <a:ext cx="1915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Thanks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08906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8540" y="531340"/>
            <a:ext cx="234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Background</a:t>
            </a:r>
            <a:endParaRPr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988540" y="1544594"/>
            <a:ext cx="7241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(2) The development of location-based social network</a:t>
            </a:r>
            <a:endParaRPr lang="zh-CN" altLang="en-US" sz="2400" dirty="0"/>
          </a:p>
        </p:txBody>
      </p:sp>
      <p:grpSp>
        <p:nvGrpSpPr>
          <p:cNvPr id="7" name="组合 6"/>
          <p:cNvGrpSpPr/>
          <p:nvPr/>
        </p:nvGrpSpPr>
        <p:grpSpPr>
          <a:xfrm>
            <a:off x="947866" y="2815280"/>
            <a:ext cx="2388458" cy="3209836"/>
            <a:chOff x="1751056" y="2827637"/>
            <a:chExt cx="2388458" cy="3209836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1056" y="2827637"/>
              <a:ext cx="2388458" cy="2388458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2310712" y="5575808"/>
              <a:ext cx="16558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 smtClean="0"/>
                <a:t>Gowalla</a:t>
              </a:r>
              <a:endParaRPr lang="zh-CN" altLang="en-US" sz="2400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88940" y="3020196"/>
            <a:ext cx="3611262" cy="3004920"/>
            <a:chOff x="4188940" y="3020196"/>
            <a:chExt cx="3611262" cy="300492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8940" y="3020196"/>
              <a:ext cx="3611262" cy="1805631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5090984" y="5563451"/>
              <a:ext cx="22983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/>
                <a:t>Foursquare</a:t>
              </a:r>
              <a:endParaRPr lang="zh-CN" altLang="en-US" sz="2400" dirty="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8391731" y="2850723"/>
            <a:ext cx="2709314" cy="3174392"/>
            <a:chOff x="8391731" y="2850723"/>
            <a:chExt cx="2709314" cy="3174392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1731" y="2850723"/>
              <a:ext cx="2709314" cy="214457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9316998" y="5563450"/>
              <a:ext cx="1309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/>
                <a:t>Wechat</a:t>
              </a:r>
              <a:endParaRPr lang="zh-CN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4068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8540" y="531340"/>
            <a:ext cx="2347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Significance</a:t>
            </a:r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988540" y="1532237"/>
            <a:ext cx="7241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1. Unban Planning</a:t>
            </a:r>
            <a:endParaRPr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988540" y="2314832"/>
            <a:ext cx="7241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2</a:t>
            </a:r>
            <a:r>
              <a:rPr lang="en-US" altLang="zh-CN" sz="2400" dirty="0" smtClean="0"/>
              <a:t>. Traffic forecasting</a:t>
            </a:r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988540" y="3097427"/>
            <a:ext cx="7241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3. Advertising 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988540" y="3896670"/>
            <a:ext cx="7241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4</a:t>
            </a:r>
            <a:r>
              <a:rPr lang="en-US" altLang="zh-CN" sz="2400" dirty="0" smtClean="0"/>
              <a:t>. Commercial Analysis </a:t>
            </a:r>
            <a:endParaRPr lang="zh-CN" altLang="en-US" sz="24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340" y="4003589"/>
            <a:ext cx="4543961" cy="23518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340" y="557360"/>
            <a:ext cx="3484734" cy="273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70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-332" r="53757" b="-1"/>
          <a:stretch/>
        </p:blipFill>
        <p:spPr>
          <a:xfrm>
            <a:off x="1346886" y="2696152"/>
            <a:ext cx="4534930" cy="341059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88540" y="531340"/>
            <a:ext cx="3484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Problem Definition</a:t>
            </a:r>
            <a:endParaRPr lang="zh-CN" altLang="en-US" sz="2400" dirty="0"/>
          </a:p>
        </p:txBody>
      </p:sp>
      <p:sp>
        <p:nvSpPr>
          <p:cNvPr id="6" name="文本框 5"/>
          <p:cNvSpPr txBox="1"/>
          <p:nvPr/>
        </p:nvSpPr>
        <p:spPr>
          <a:xfrm>
            <a:off x="1075038" y="1490635"/>
            <a:ext cx="8822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Mining the location where the user check-in, predict the location he/she will arrive with high probability</a:t>
            </a:r>
            <a:endParaRPr lang="zh-CN" altLang="en-US" sz="2400" dirty="0"/>
          </a:p>
        </p:txBody>
      </p:sp>
      <p:sp>
        <p:nvSpPr>
          <p:cNvPr id="7" name="文本框 6"/>
          <p:cNvSpPr txBox="1"/>
          <p:nvPr/>
        </p:nvSpPr>
        <p:spPr>
          <a:xfrm>
            <a:off x="6623222" y="3845396"/>
            <a:ext cx="3274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A typical scenario for next check-in location prediction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1871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8540" y="531340"/>
            <a:ext cx="3781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Problem Analysis</a:t>
            </a:r>
            <a:endParaRPr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1470455" y="2137604"/>
            <a:ext cx="3175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1. Spatial </a:t>
            </a:r>
            <a:r>
              <a:rPr lang="en-US" altLang="zh-CN" sz="2800" dirty="0"/>
              <a:t>Analysis</a:t>
            </a:r>
            <a:endParaRPr lang="zh-CN" altLang="en-US" sz="2800" dirty="0"/>
          </a:p>
        </p:txBody>
      </p:sp>
      <p:sp>
        <p:nvSpPr>
          <p:cNvPr id="5" name="文本框 4"/>
          <p:cNvSpPr txBox="1"/>
          <p:nvPr/>
        </p:nvSpPr>
        <p:spPr>
          <a:xfrm>
            <a:off x="1470455" y="3682313"/>
            <a:ext cx="3632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2. Temporal Analysis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1395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9114" y="457086"/>
            <a:ext cx="317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Spatial Analysis</a:t>
            </a:r>
            <a:endParaRPr lang="zh-CN" altLang="en-US" sz="3200" dirty="0"/>
          </a:p>
        </p:txBody>
      </p:sp>
      <p:sp>
        <p:nvSpPr>
          <p:cNvPr id="3" name="矩形 2"/>
          <p:cNvSpPr/>
          <p:nvPr/>
        </p:nvSpPr>
        <p:spPr>
          <a:xfrm>
            <a:off x="1050324" y="1348600"/>
            <a:ext cx="97041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>
                <a:latin typeface="NimbusRomNo9L-Regu"/>
              </a:rPr>
              <a:t>Finding the distance </a:t>
            </a:r>
            <a:r>
              <a:rPr lang="en-US" altLang="zh-CN" dirty="0">
                <a:latin typeface="NimbusRomNo9L-Regu"/>
              </a:rPr>
              <a:t>distribution between consecutive </a:t>
            </a:r>
            <a:r>
              <a:rPr lang="en-US" altLang="zh-CN" dirty="0" smtClean="0">
                <a:latin typeface="NimbusRomNo9L-Regu"/>
              </a:rPr>
              <a:t>mobility records </a:t>
            </a:r>
            <a:r>
              <a:rPr lang="en-US" altLang="zh-CN" dirty="0">
                <a:latin typeface="NimbusRomNo9L-Regu"/>
              </a:rPr>
              <a:t>given regular and irregular (novel) mobility behaviors </a:t>
            </a:r>
            <a:r>
              <a:rPr lang="en-US" altLang="zh-CN" dirty="0" smtClean="0">
                <a:latin typeface="NimbusRomNo9L-Regu"/>
              </a:rPr>
              <a:t>coexisted</a:t>
            </a:r>
            <a:r>
              <a:rPr lang="en-US" altLang="zh-CN" dirty="0">
                <a:latin typeface="NimbusRomNo9L-Regu"/>
              </a:rPr>
              <a:t>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-205" t="-1" r="75850" b="-4717"/>
          <a:stretch/>
        </p:blipFill>
        <p:spPr>
          <a:xfrm>
            <a:off x="1050324" y="2512795"/>
            <a:ext cx="2929969" cy="32516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090984" y="2619632"/>
            <a:ext cx="589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1) most </a:t>
            </a:r>
            <a:r>
              <a:rPr lang="en-US" altLang="zh-CN" dirty="0"/>
              <a:t>check-ins (over 80%) are </a:t>
            </a:r>
            <a:r>
              <a:rPr lang="en-US" altLang="zh-CN" dirty="0">
                <a:solidFill>
                  <a:srgbClr val="FF0000"/>
                </a:solidFill>
              </a:rPr>
              <a:t>within 10 kilometers </a:t>
            </a:r>
            <a:r>
              <a:rPr lang="en-US" altLang="zh-CN" dirty="0"/>
              <a:t>from </a:t>
            </a:r>
            <a:r>
              <a:rPr lang="en-US" altLang="zh-CN" dirty="0" smtClean="0"/>
              <a:t>the immediately preceding locations.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090984" y="3698789"/>
            <a:ext cx="5894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</a:t>
            </a:r>
            <a:r>
              <a:rPr lang="en-US" altLang="zh-CN" dirty="0" smtClean="0"/>
              <a:t>) </a:t>
            </a:r>
            <a:r>
              <a:rPr lang="en-US" altLang="zh-CN" dirty="0"/>
              <a:t>when we already know that users have checked in at regular locations, the next regular </a:t>
            </a:r>
            <a:r>
              <a:rPr lang="en-US" altLang="zh-CN" dirty="0" smtClean="0"/>
              <a:t>location is </a:t>
            </a:r>
            <a:r>
              <a:rPr lang="en-US" altLang="zh-CN" dirty="0"/>
              <a:t>significantly </a:t>
            </a:r>
            <a:r>
              <a:rPr lang="en-US" altLang="zh-CN" dirty="0">
                <a:solidFill>
                  <a:srgbClr val="FF0000"/>
                </a:solidFill>
              </a:rPr>
              <a:t>nearer to them </a:t>
            </a:r>
            <a:r>
              <a:rPr lang="en-US" altLang="zh-CN" dirty="0"/>
              <a:t>than next novel </a:t>
            </a:r>
            <a:r>
              <a:rPr lang="en-US" altLang="zh-CN" dirty="0" smtClean="0"/>
              <a:t>location.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5090984" y="505494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dirty="0" smtClean="0"/>
              <a:t>3) users </a:t>
            </a:r>
            <a:r>
              <a:rPr lang="en-US" altLang="zh-CN" dirty="0"/>
              <a:t>are more willing to </a:t>
            </a:r>
            <a:r>
              <a:rPr lang="en-US" altLang="zh-CN" dirty="0">
                <a:solidFill>
                  <a:srgbClr val="FF0000"/>
                </a:solidFill>
              </a:rPr>
              <a:t>explore continuously</a:t>
            </a:r>
            <a:r>
              <a:rPr lang="en-US" altLang="zh-CN" dirty="0"/>
              <a:t>. This</a:t>
            </a:r>
          </a:p>
          <a:p>
            <a:r>
              <a:rPr lang="en-US" altLang="zh-CN" dirty="0"/>
              <a:t>means that when a user has visited a new attraction, she may also try a nearby restaurant.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270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9114" y="457086"/>
            <a:ext cx="317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Temporal </a:t>
            </a:r>
            <a:r>
              <a:rPr lang="en-US" altLang="zh-CN" sz="3200" dirty="0"/>
              <a:t>Analysis</a:t>
            </a:r>
            <a:endParaRPr lang="zh-CN" altLang="en-US" sz="32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48768" t="-1" r="26991" b="370"/>
          <a:stretch/>
        </p:blipFill>
        <p:spPr>
          <a:xfrm>
            <a:off x="1068859" y="1700726"/>
            <a:ext cx="3045941" cy="323133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769708" y="194786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000" dirty="0" smtClean="0"/>
              <a:t>1) returning </a:t>
            </a:r>
            <a:r>
              <a:rPr lang="en-US" altLang="zh-CN" sz="2000" dirty="0"/>
              <a:t>probability is characterized by peaks of each day, </a:t>
            </a:r>
            <a:r>
              <a:rPr lang="en-US" altLang="zh-CN" sz="2000" dirty="0" smtClean="0"/>
              <a:t>capturing a </a:t>
            </a:r>
            <a:r>
              <a:rPr lang="en-US" altLang="zh-CN" sz="2000" dirty="0"/>
              <a:t>strong tendency to </a:t>
            </a:r>
            <a:r>
              <a:rPr lang="en-US" altLang="zh-CN" sz="2000" dirty="0">
                <a:solidFill>
                  <a:srgbClr val="FF0000"/>
                </a:solidFill>
              </a:rPr>
              <a:t>daily revisit </a:t>
            </a:r>
            <a:r>
              <a:rPr lang="en-US" altLang="zh-CN" sz="2000" dirty="0"/>
              <a:t>regular locations</a:t>
            </a:r>
            <a:endParaRPr lang="zh-CN" altLang="en-US" sz="2000" dirty="0"/>
          </a:p>
        </p:txBody>
      </p:sp>
      <p:sp>
        <p:nvSpPr>
          <p:cNvPr id="5" name="矩形 4"/>
          <p:cNvSpPr/>
          <p:nvPr/>
        </p:nvSpPr>
        <p:spPr>
          <a:xfrm>
            <a:off x="4769708" y="389065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000" dirty="0" smtClean="0"/>
              <a:t>2) It confirms </a:t>
            </a:r>
            <a:r>
              <a:rPr lang="en-US" altLang="zh-CN" sz="2000" dirty="0"/>
              <a:t>the </a:t>
            </a:r>
            <a:r>
              <a:rPr lang="en-US" altLang="zh-CN" sz="2000" dirty="0">
                <a:solidFill>
                  <a:srgbClr val="FF0000"/>
                </a:solidFill>
              </a:rPr>
              <a:t>existence of temporal regularity</a:t>
            </a:r>
            <a:r>
              <a:rPr lang="en-US" altLang="zh-CN" sz="2000" dirty="0"/>
              <a:t>, which</a:t>
            </a:r>
          </a:p>
          <a:p>
            <a:r>
              <a:rPr lang="en-US" altLang="zh-CN" sz="2000" dirty="0"/>
              <a:t>is thus necessarily introduced into the prediction model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3657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39114" y="457086"/>
            <a:ext cx="3175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Temporal </a:t>
            </a:r>
            <a:r>
              <a:rPr lang="en-US" altLang="zh-CN" sz="3200" dirty="0"/>
              <a:t>Analysis</a:t>
            </a:r>
            <a:endParaRPr lang="zh-CN" altLang="en-US" sz="32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14" y="1566197"/>
            <a:ext cx="4132065" cy="42538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20497" y="223828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000" dirty="0"/>
              <a:t>1) when a user </a:t>
            </a:r>
            <a:r>
              <a:rPr lang="en-US" altLang="zh-CN" sz="2000" dirty="0" smtClean="0"/>
              <a:t>has visited </a:t>
            </a:r>
            <a:r>
              <a:rPr lang="en-US" altLang="zh-CN" sz="2000" dirty="0"/>
              <a:t>a regular location, she is </a:t>
            </a:r>
            <a:r>
              <a:rPr lang="en-US" altLang="zh-CN" sz="2000" dirty="0">
                <a:solidFill>
                  <a:srgbClr val="FF0000"/>
                </a:solidFill>
              </a:rPr>
              <a:t>less inclined for exploration soon after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20497" y="414122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2000" dirty="0"/>
              <a:t>2)users will be more likely to </a:t>
            </a:r>
            <a:r>
              <a:rPr lang="en-US" altLang="zh-CN" sz="2000" dirty="0" smtClean="0">
                <a:solidFill>
                  <a:srgbClr val="FF0000"/>
                </a:solidFill>
              </a:rPr>
              <a:t>visit novel </a:t>
            </a:r>
            <a:r>
              <a:rPr lang="en-US" altLang="zh-CN" sz="2000" dirty="0">
                <a:solidFill>
                  <a:srgbClr val="FF0000"/>
                </a:solidFill>
              </a:rPr>
              <a:t>neighboring </a:t>
            </a:r>
            <a:r>
              <a:rPr lang="en-US" altLang="zh-CN" sz="2000" dirty="0"/>
              <a:t>locations consecutively within a short interval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016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1161</Words>
  <Application>Microsoft Office PowerPoint</Application>
  <PresentationFormat>自定义</PresentationFormat>
  <Paragraphs>107</Paragraphs>
  <Slides>25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</vt:lpstr>
      <vt:lpstr>Mining Location-Based Social Networks: A Predictive Perspective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Mining Location-Based Social Networks: A Predictive Perspective</dc:title>
  <dc:creator>user</dc:creator>
  <cp:lastModifiedBy>Aaron</cp:lastModifiedBy>
  <cp:revision>55</cp:revision>
  <dcterms:created xsi:type="dcterms:W3CDTF">2016-11-23T06:01:36Z</dcterms:created>
  <dcterms:modified xsi:type="dcterms:W3CDTF">2016-11-29T02:18:22Z</dcterms:modified>
</cp:coreProperties>
</file>