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41"/>
  </p:notesMasterIdLst>
  <p:handoutMasterIdLst>
    <p:handoutMasterId r:id="rId42"/>
  </p:handoutMasterIdLst>
  <p:sldIdLst>
    <p:sldId id="256" r:id="rId3"/>
    <p:sldId id="819" r:id="rId4"/>
    <p:sldId id="873" r:id="rId5"/>
    <p:sldId id="680" r:id="rId6"/>
    <p:sldId id="756" r:id="rId7"/>
    <p:sldId id="823" r:id="rId8"/>
    <p:sldId id="681" r:id="rId9"/>
    <p:sldId id="749" r:id="rId10"/>
    <p:sldId id="750" r:id="rId11"/>
    <p:sldId id="751" r:id="rId12"/>
    <p:sldId id="752" r:id="rId13"/>
    <p:sldId id="753" r:id="rId14"/>
    <p:sldId id="754" r:id="rId15"/>
    <p:sldId id="858" r:id="rId16"/>
    <p:sldId id="859" r:id="rId17"/>
    <p:sldId id="860" r:id="rId18"/>
    <p:sldId id="861" r:id="rId19"/>
    <p:sldId id="862" r:id="rId20"/>
    <p:sldId id="863" r:id="rId21"/>
    <p:sldId id="864" r:id="rId22"/>
    <p:sldId id="865" r:id="rId23"/>
    <p:sldId id="866" r:id="rId24"/>
    <p:sldId id="867" r:id="rId25"/>
    <p:sldId id="868" r:id="rId26"/>
    <p:sldId id="869" r:id="rId27"/>
    <p:sldId id="871" r:id="rId28"/>
    <p:sldId id="872" r:id="rId29"/>
    <p:sldId id="828" r:id="rId30"/>
    <p:sldId id="829" r:id="rId31"/>
    <p:sldId id="830" r:id="rId32"/>
    <p:sldId id="831" r:id="rId33"/>
    <p:sldId id="832" r:id="rId34"/>
    <p:sldId id="838" r:id="rId35"/>
    <p:sldId id="839" r:id="rId36"/>
    <p:sldId id="845" r:id="rId37"/>
    <p:sldId id="851" r:id="rId38"/>
    <p:sldId id="855" r:id="rId39"/>
    <p:sldId id="825" r:id="rId40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eynep" initials="Z" lastIdx="1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29" autoAdjust="0"/>
    <p:restoredTop sz="82966" autoAdjust="0"/>
  </p:normalViewPr>
  <p:slideViewPr>
    <p:cSldViewPr>
      <p:cViewPr varScale="1">
        <p:scale>
          <a:sx n="75" d="100"/>
          <a:sy n="75" d="100"/>
        </p:scale>
        <p:origin x="117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8-16T13:23:28.190" idx="6">
    <p:pos x="5524" y="2934"/>
    <p:text>Punkt statt Komma als Trennzeichen.</p:text>
  </p:cm>
</p:cmLst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7BE84AA-FDAE-4402-BC8F-9F861DB1EA7C}" type="datetimeFigureOut">
              <a:rPr lang="de-DE"/>
              <a:pPr>
                <a:defRPr/>
              </a:pPr>
              <a:t>15.10.2015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C18E683-5BFA-4415-9DC3-172DF24CB9CA}" type="slidenum">
              <a:rPr lang="de-DE" altLang="en-US"/>
              <a:pPr/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b="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b="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b="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0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b="0">
                <a:latin typeface="Arial" panose="020B0604020202020204" pitchFamily="34" charset="0"/>
              </a:defRPr>
            </a:lvl1pPr>
          </a:lstStyle>
          <a:p>
            <a:fld id="{D05F4E1A-A0A7-42E4-80BA-86DAA021D346}" type="slidenum">
              <a:rPr lang="de-DE" altLang="en-US"/>
              <a:pPr/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buAutoNum type="arabicPeriod"/>
            </a:pPr>
            <a:r>
              <a:rPr lang="zh-CN" altLang="en-US" dirty="0" smtClean="0">
                <a:latin typeface="Arial" panose="020B0604020202020204" pitchFamily="34" charset="0"/>
              </a:rPr>
              <a:t>研一学弟学妹形象的介绍展示</a:t>
            </a:r>
            <a:endParaRPr lang="en-US" altLang="zh-CN" dirty="0" smtClean="0">
              <a:latin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zh-CN" altLang="en-US" dirty="0" smtClean="0">
                <a:latin typeface="Arial" panose="020B0604020202020204" pitchFamily="34" charset="0"/>
              </a:rPr>
              <a:t>对该领域可能的研究热点介绍</a:t>
            </a:r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FFB9992-6AC6-42AE-97FC-CB89D1F77B7C}" type="slidenum">
              <a:rPr lang="de-DE" altLang="en-US" b="0">
                <a:latin typeface="Arial" panose="020B0604020202020204" pitchFamily="34" charset="0"/>
              </a:rPr>
              <a:pPr eaLnBrk="1" hangingPunct="1"/>
              <a:t>1</a:t>
            </a:fld>
            <a:endParaRPr lang="de-DE" altLang="en-US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05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506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038681B7-ED07-4729-95C8-66C15D9AAF8F}" type="slidenum">
              <a:rPr lang="de-DE" altLang="en-US" b="0">
                <a:latin typeface="Arial" panose="020B0604020202020204" pitchFamily="34" charset="0"/>
              </a:rPr>
              <a:pPr eaLnBrk="1" hangingPunct="1"/>
              <a:t>10</a:t>
            </a:fld>
            <a:endParaRPr lang="de-DE" altLang="en-US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08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60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35341556-BC9B-4699-BA57-94B6DEEDE2F5}" type="slidenum">
              <a:rPr lang="de-DE" altLang="en-US" b="0">
                <a:latin typeface="Arial" panose="020B0604020202020204" pitchFamily="34" charset="0"/>
              </a:rPr>
              <a:pPr eaLnBrk="1" hangingPunct="1"/>
              <a:t>11</a:t>
            </a:fld>
            <a:endParaRPr lang="de-DE" altLang="en-US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4710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3BA72BAA-6A92-433B-8220-6A3603DC08D9}" type="slidenum">
              <a:rPr lang="de-DE" altLang="en-US" b="0">
                <a:latin typeface="Arial" panose="020B0604020202020204" pitchFamily="34" charset="0"/>
              </a:rPr>
              <a:pPr eaLnBrk="1" hangingPunct="1"/>
              <a:t>12</a:t>
            </a:fld>
            <a:endParaRPr lang="de-DE" altLang="en-US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3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481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C6A98E72-C523-4F16-B0EE-FA2211FC8E8C}" type="slidenum">
              <a:rPr lang="de-DE" altLang="en-US" b="0">
                <a:latin typeface="Arial" panose="020B0604020202020204" pitchFamily="34" charset="0"/>
              </a:rPr>
              <a:pPr eaLnBrk="1" hangingPunct="1"/>
              <a:t>13</a:t>
            </a:fld>
            <a:endParaRPr lang="de-DE" altLang="en-US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396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世界上第一个推荐系统是协同过滤推荐，也是现在应用最广泛的推荐系统。它能利用广泛的社交信息进行辅助推荐。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19359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对于最简单的协同过滤系统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18938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最容易想的是</a:t>
            </a:r>
            <a:r>
              <a:rPr lang="en-US" altLang="zh-CN" dirty="0" smtClean="0"/>
              <a:t>user-based</a:t>
            </a:r>
            <a:r>
              <a:rPr lang="en-US" altLang="zh-CN" baseline="0" dirty="0" smtClean="0"/>
              <a:t> CF</a:t>
            </a:r>
            <a:r>
              <a:rPr lang="zh-CN" altLang="en-US" baseline="0" dirty="0" smtClean="0"/>
              <a:t>推荐。</a:t>
            </a:r>
            <a:endParaRPr lang="en-US" altLang="zh-CN" baseline="0" dirty="0" smtClean="0"/>
          </a:p>
          <a:p>
            <a:r>
              <a:rPr lang="zh-CN" altLang="en-US" baseline="0" dirty="0" smtClean="0"/>
              <a:t>为</a:t>
            </a:r>
            <a:r>
              <a:rPr lang="en-US" altLang="zh-CN" baseline="0" dirty="0" smtClean="0"/>
              <a:t>Alice</a:t>
            </a:r>
            <a:r>
              <a:rPr lang="zh-CN" altLang="en-US" baseline="0" dirty="0" smtClean="0"/>
              <a:t>推荐东西，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57191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18837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8742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481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48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6446117-375A-47BA-B108-2BD66863386B}" type="slidenum">
              <a:rPr lang="de-DE" altLang="en-US" b="0">
                <a:latin typeface="Arial" panose="020B0604020202020204" pitchFamily="34" charset="0"/>
              </a:rPr>
              <a:pPr eaLnBrk="1" hangingPunct="1"/>
              <a:t>2</a:t>
            </a:fld>
            <a:endParaRPr lang="de-DE" altLang="en-US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43245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baseline="0" dirty="0" smtClean="0"/>
              <a:t>数据全部存储于内存</a:t>
            </a:r>
            <a:endParaRPr lang="en-US" altLang="zh-CN" baseline="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zh-CN" altLang="en-US" baseline="0" dirty="0" smtClean="0"/>
              <a:t>在</a:t>
            </a:r>
            <a:r>
              <a:rPr lang="en-US" altLang="zh-CN" baseline="0" dirty="0" smtClean="0"/>
              <a:t>user-based </a:t>
            </a:r>
            <a:r>
              <a:rPr lang="en-US" altLang="zh-CN" baseline="0" dirty="0" err="1" smtClean="0"/>
              <a:t>cf</a:t>
            </a:r>
            <a:r>
              <a:rPr lang="zh-CN" altLang="en-US" baseline="0" dirty="0" smtClean="0"/>
              <a:t>中，用户</a:t>
            </a:r>
            <a:r>
              <a:rPr lang="en-US" altLang="zh-CN" baseline="0" dirty="0" smtClean="0"/>
              <a:t>profile</a:t>
            </a:r>
            <a:r>
              <a:rPr lang="zh-CN" altLang="en-US" baseline="0" dirty="0" smtClean="0"/>
              <a:t>在不停的更新，那么寻找最亲近用户的过程需要实时运算，所以是</a:t>
            </a:r>
            <a:r>
              <a:rPr lang="en-US" altLang="zh-CN" baseline="0" dirty="0" smtClean="0"/>
              <a:t>memory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zh-CN" altLang="en-US" baseline="0" dirty="0" smtClean="0"/>
              <a:t>它不能适用于大规模的数据 </a:t>
            </a:r>
            <a:r>
              <a:rPr lang="en-US" altLang="zh-CN" baseline="0" dirty="0" smtClean="0"/>
              <a:t>– </a:t>
            </a:r>
            <a:r>
              <a:rPr lang="zh-CN" altLang="en-US" baseline="0" dirty="0" smtClean="0"/>
              <a:t>几百万级的瞬间检索</a:t>
            </a:r>
            <a:endParaRPr lang="en-US" altLang="zh-CN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baseline="0" dirty="0" smtClean="0"/>
              <a:t>Model</a:t>
            </a:r>
            <a:r>
              <a:rPr lang="zh-CN" altLang="en-US" baseline="0" dirty="0" smtClean="0"/>
              <a:t>则利用建立模型，针对性的进行数据预处理、训练等</a:t>
            </a:r>
            <a:endParaRPr lang="en-US" altLang="zh-CN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12763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51506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二分图，利用随机游走的思想，从任意一个顶点出发，选择下一条路径的时候进行概率分布，或者停止。那么每个点在停止的概率最后将会收敛。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03557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88736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50399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尿布和啤酒的故事</a:t>
            </a:r>
            <a:endParaRPr lang="en-US" altLang="zh-CN" dirty="0" smtClean="0"/>
          </a:p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baseline="0" dirty="0" smtClean="0"/>
              <a:t>可以进行元素之间共同出现次数的统计</a:t>
            </a:r>
            <a:endParaRPr lang="en-US" altLang="zh-CN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baseline="0" dirty="0" smtClean="0"/>
              <a:t>比如</a:t>
            </a:r>
            <a:r>
              <a:rPr lang="en-US" altLang="zh-CN" baseline="0" dirty="0" smtClean="0"/>
              <a:t>item1</a:t>
            </a:r>
            <a:r>
              <a:rPr lang="zh-CN" altLang="en-US" baseline="0" dirty="0" smtClean="0"/>
              <a:t>和</a:t>
            </a:r>
            <a:r>
              <a:rPr lang="en-US" altLang="zh-CN" baseline="0" dirty="0" smtClean="0"/>
              <a:t>item5</a:t>
            </a:r>
            <a:r>
              <a:rPr lang="zh-CN" altLang="en-US" baseline="0" dirty="0" smtClean="0"/>
              <a:t>一起出现</a:t>
            </a:r>
            <a:r>
              <a:rPr lang="en-US" altLang="zh-CN" baseline="0" dirty="0" smtClean="0"/>
              <a:t>2</a:t>
            </a:r>
            <a:r>
              <a:rPr lang="zh-CN" altLang="en-US" baseline="0" dirty="0" smtClean="0"/>
              <a:t>次，</a:t>
            </a:r>
            <a:r>
              <a:rPr lang="en-US" altLang="zh-CN" baseline="0" dirty="0" smtClean="0"/>
              <a:t>item1</a:t>
            </a:r>
            <a:r>
              <a:rPr lang="zh-CN" altLang="en-US" baseline="0" dirty="0" smtClean="0"/>
              <a:t>出现</a:t>
            </a:r>
            <a:r>
              <a:rPr lang="en-US" altLang="zh-CN" baseline="0" dirty="0" smtClean="0"/>
              <a:t>item2</a:t>
            </a:r>
            <a:r>
              <a:rPr lang="zh-CN" altLang="en-US" baseline="0" dirty="0" smtClean="0"/>
              <a:t>出现的概率是</a:t>
            </a:r>
            <a:r>
              <a:rPr lang="en-US" altLang="zh-CN" baseline="0" dirty="0" smtClean="0"/>
              <a:t>100%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baseline="0" dirty="0" smtClean="0"/>
              <a:t>那么对于</a:t>
            </a:r>
            <a:r>
              <a:rPr lang="en-US" altLang="zh-CN" baseline="0" dirty="0" smtClean="0"/>
              <a:t>Alice</a:t>
            </a:r>
            <a:r>
              <a:rPr lang="zh-CN" altLang="en-US" baseline="0" dirty="0" smtClean="0"/>
              <a:t>来说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72602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22203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69916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新的机会，</a:t>
            </a:r>
            <a:endParaRPr lang="en-US" altLang="zh-CN" dirty="0" smtClean="0"/>
          </a:p>
          <a:p>
            <a:r>
              <a:rPr lang="zh-CN" altLang="en-US" dirty="0" smtClean="0"/>
              <a:t>新的</a:t>
            </a:r>
            <a:r>
              <a:rPr lang="en-US" altLang="zh-CN" dirty="0" smtClean="0"/>
              <a:t>information</a:t>
            </a:r>
            <a:r>
              <a:rPr lang="zh-CN" altLang="en-US" dirty="0" smtClean="0"/>
              <a:t>、种类</a:t>
            </a:r>
            <a:endParaRPr lang="en-US" altLang="zh-CN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1910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481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48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6446117-375A-47BA-B108-2BD66863386B}" type="slidenum">
              <a:rPr lang="de-DE" altLang="en-US" b="0">
                <a:latin typeface="Arial" panose="020B0604020202020204" pitchFamily="34" charset="0"/>
              </a:rPr>
              <a:pPr eaLnBrk="1" hangingPunct="1"/>
              <a:t>3</a:t>
            </a:fld>
            <a:endParaRPr lang="de-DE" altLang="en-US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1119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* </a:t>
            </a:r>
            <a:r>
              <a:rPr lang="en-US" altLang="zh-CN" dirty="0" smtClean="0"/>
              <a:t>Social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27023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dirty="0" smtClean="0"/>
              <a:t>更多关联结构的信息</a:t>
            </a:r>
            <a:endParaRPr lang="en-US" altLang="zh-CN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dirty="0" smtClean="0"/>
              <a:t>更多不同类型的数据选择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59229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信用是可以传递的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-&gt; </a:t>
            </a:r>
            <a:r>
              <a:rPr lang="zh-CN" altLang="en-US" baseline="0" dirty="0" smtClean="0"/>
              <a:t>这非常适合社交网络信息的计算</a:t>
            </a:r>
            <a:endParaRPr lang="en-US" altLang="zh-CN" baseline="0" dirty="0" smtClean="0"/>
          </a:p>
          <a:p>
            <a:r>
              <a:rPr lang="zh-CN" altLang="en-US" dirty="0" smtClean="0"/>
              <a:t>这相当于推荐领域的内部推荐</a:t>
            </a:r>
            <a:endParaRPr lang="en-US" altLang="zh-CN" dirty="0" smtClean="0"/>
          </a:p>
          <a:p>
            <a:r>
              <a:rPr lang="zh-CN" altLang="en-US" dirty="0" smtClean="0"/>
              <a:t>我们面试的时候为何会有很多内推的机会，</a:t>
            </a:r>
            <a:r>
              <a:rPr lang="en-US" altLang="zh-CN" dirty="0" smtClean="0"/>
              <a:t>google</a:t>
            </a:r>
            <a:r>
              <a:rPr lang="zh-CN" altLang="en-US" dirty="0" smtClean="0"/>
              <a:t>、摩根等公司甚至对推荐成功的人基于金钱奖励。</a:t>
            </a:r>
            <a:endParaRPr lang="en-US" altLang="zh-CN" dirty="0" smtClean="0"/>
          </a:p>
          <a:p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13797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分两种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15812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66862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在</a:t>
            </a:r>
            <a:r>
              <a:rPr lang="en-US" altLang="zh-CN" dirty="0" err="1" smtClean="0"/>
              <a:t>cf</a:t>
            </a:r>
            <a:r>
              <a:rPr lang="zh-CN" altLang="en-US" dirty="0" smtClean="0"/>
              <a:t>推荐中，可以将</a:t>
            </a:r>
            <a:r>
              <a:rPr lang="en-US" altLang="zh-CN" dirty="0" smtClean="0"/>
              <a:t>tag</a:t>
            </a:r>
            <a:r>
              <a:rPr lang="zh-CN" altLang="en-US" dirty="0" smtClean="0"/>
              <a:t>作为单独的</a:t>
            </a:r>
            <a:r>
              <a:rPr lang="en-US" altLang="zh-CN" dirty="0" smtClean="0"/>
              <a:t>item</a:t>
            </a:r>
            <a:r>
              <a:rPr lang="zh-CN" altLang="en-US" dirty="0" smtClean="0"/>
              <a:t>或者</a:t>
            </a:r>
            <a:r>
              <a:rPr lang="en-US" altLang="zh-CN" dirty="0" smtClean="0"/>
              <a:t>user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那么在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47452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本体技术最大的优势是辅助语义信息的理解。</a:t>
            </a:r>
            <a:endParaRPr lang="en-US" altLang="zh-CN" dirty="0" smtClean="0"/>
          </a:p>
          <a:p>
            <a:r>
              <a:rPr lang="zh-CN" altLang="en-US" dirty="0" smtClean="0"/>
              <a:t>而互联网绝大部分的信息以自然语言形式存在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46440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36686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6959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340ED149-DD7C-47B3-B516-E30EF4BF0497}" type="slidenum">
              <a:rPr lang="de-DE" altLang="en-US" b="0">
                <a:latin typeface="Arial" panose="020B0604020202020204" pitchFamily="34" charset="0"/>
              </a:rPr>
              <a:pPr eaLnBrk="1" hangingPunct="1"/>
              <a:t>4</a:t>
            </a:fld>
            <a:endParaRPr lang="de-DE" altLang="en-US" b="0">
              <a:latin typeface="Arial" panose="020B0604020202020204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Arial" panose="020B0604020202020204" pitchFamily="34" charset="0"/>
              </a:rPr>
              <a:t>为什么推荐什么</a:t>
            </a:r>
            <a:r>
              <a:rPr lang="zh-CN" altLang="en-US" baseline="0" dirty="0" smtClean="0">
                <a:latin typeface="Arial" panose="020B0604020202020204" pitchFamily="34" charset="0"/>
              </a:rPr>
              <a:t> </a:t>
            </a:r>
            <a:r>
              <a:rPr lang="en-US" altLang="zh-CN" baseline="0" dirty="0" smtClean="0">
                <a:latin typeface="Arial" panose="020B0604020202020204" pitchFamily="34" charset="0"/>
              </a:rPr>
              <a:t>– </a:t>
            </a:r>
            <a:r>
              <a:rPr lang="zh-CN" altLang="en-US" baseline="0" dirty="0" smtClean="0">
                <a:latin typeface="Arial" panose="020B0604020202020204" pitchFamily="34" charset="0"/>
              </a:rPr>
              <a:t>构建两者的关联</a:t>
            </a:r>
            <a:endParaRPr lang="en-US" altLang="zh-CN" baseline="0" dirty="0" smtClean="0">
              <a:latin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baseline="0" dirty="0" smtClean="0">
                <a:latin typeface="Arial" panose="020B0604020202020204" pitchFamily="34" charset="0"/>
              </a:rPr>
              <a:t>人 和 书</a:t>
            </a:r>
            <a:endParaRPr lang="en-US" altLang="zh-CN" baseline="0" dirty="0" smtClean="0">
              <a:latin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baseline="0" dirty="0" smtClean="0">
                <a:latin typeface="Arial" panose="020B0604020202020204" pitchFamily="34" charset="0"/>
              </a:rPr>
              <a:t>人 和 代码</a:t>
            </a:r>
            <a:endParaRPr lang="en-US" altLang="zh-CN" baseline="0" dirty="0" smtClean="0">
              <a:latin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baseline="0" dirty="0" smtClean="0">
                <a:latin typeface="Arial" panose="020B0604020202020204" pitchFamily="34" charset="0"/>
              </a:rPr>
              <a:t>项目 和 人</a:t>
            </a:r>
            <a:endParaRPr lang="en-US" altLang="en-US" dirty="0" smtClean="0">
              <a:latin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dirty="0" smtClean="0">
              <a:latin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</a:rPr>
              <a:t>Overload</a:t>
            </a:r>
            <a:r>
              <a:rPr lang="en-US" altLang="en-US" baseline="0" dirty="0" smtClean="0">
                <a:latin typeface="Arial" panose="020B0604020202020204" pitchFamily="34" charset="0"/>
              </a:rPr>
              <a:t> </a:t>
            </a:r>
            <a:r>
              <a:rPr lang="zh-CN" altLang="en-US" baseline="0" dirty="0" smtClean="0">
                <a:latin typeface="Arial" panose="020B0604020202020204" pitchFamily="34" charset="0"/>
              </a:rPr>
              <a:t>根本问题</a:t>
            </a:r>
            <a:endParaRPr lang="en-US" altLang="zh-CN" baseline="0" dirty="0" smtClean="0">
              <a:latin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zh-CN" altLang="en-US" baseline="0" dirty="0" smtClean="0">
                <a:latin typeface="Arial" panose="020B0604020202020204" pitchFamily="34" charset="0"/>
              </a:rPr>
              <a:t>卖东西的东西太多</a:t>
            </a:r>
            <a:endParaRPr lang="en-US" altLang="zh-CN" baseline="0" dirty="0" smtClean="0">
              <a:latin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zh-CN" altLang="en-US" baseline="0" dirty="0" smtClean="0">
                <a:latin typeface="Arial" panose="020B0604020202020204" pitchFamily="34" charset="0"/>
              </a:rPr>
              <a:t>读书的书太多</a:t>
            </a:r>
            <a:endParaRPr lang="en-US" altLang="zh-CN" baseline="0" dirty="0" smtClean="0">
              <a:latin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altLang="zh-CN" baseline="0" dirty="0" smtClean="0">
              <a:latin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CN" altLang="en-US" baseline="0" dirty="0" smtClean="0">
                <a:latin typeface="Arial" panose="020B0604020202020204" pitchFamily="34" charset="0"/>
              </a:rPr>
              <a:t>一句话，就是“多”</a:t>
            </a:r>
            <a:endParaRPr lang="en-US" altLang="zh-CN" baseline="0" dirty="0" smtClean="0">
              <a:latin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CN" altLang="en-US" baseline="0" dirty="0" smtClean="0">
                <a:latin typeface="Arial" panose="020B0604020202020204" pitchFamily="34" charset="0"/>
              </a:rPr>
              <a:t>定义中：“</a:t>
            </a:r>
            <a:r>
              <a:rPr lang="en-US" altLang="zh-CN" baseline="0" dirty="0" smtClean="0">
                <a:latin typeface="Arial" panose="020B0604020202020204" pitchFamily="34" charset="0"/>
              </a:rPr>
              <a:t>individual</a:t>
            </a:r>
            <a:r>
              <a:rPr lang="zh-CN" altLang="en-US" baseline="0" dirty="0" smtClean="0">
                <a:latin typeface="Arial" panose="020B0604020202020204" pitchFamily="34" charset="0"/>
              </a:rPr>
              <a:t>”不一定，有为</a:t>
            </a:r>
            <a:r>
              <a:rPr lang="en-US" altLang="zh-CN" baseline="0" dirty="0" smtClean="0">
                <a:latin typeface="Arial" panose="020B0604020202020204" pitchFamily="34" charset="0"/>
              </a:rPr>
              <a:t>group</a:t>
            </a:r>
            <a:r>
              <a:rPr lang="zh-CN" altLang="en-US" baseline="0" dirty="0" smtClean="0">
                <a:latin typeface="Arial" panose="020B0604020202020204" pitchFamily="34" charset="0"/>
              </a:rPr>
              <a:t>的推荐</a:t>
            </a:r>
            <a:endParaRPr lang="en-US" altLang="zh-CN" baseline="0" dirty="0" smtClean="0">
              <a:latin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378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F3AB1475-A6AF-4B9D-8D69-3328C2B27E40}" type="slidenum">
              <a:rPr lang="de-DE" altLang="en-US" b="0">
                <a:latin typeface="Arial" panose="020B0604020202020204" pitchFamily="34" charset="0"/>
              </a:rPr>
              <a:pPr eaLnBrk="1" hangingPunct="1"/>
              <a:t>5</a:t>
            </a:fld>
            <a:endParaRPr lang="de-DE" altLang="en-US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dirty="0" smtClean="0">
                <a:latin typeface="Arial" panose="020B0604020202020204" pitchFamily="34" charset="0"/>
              </a:rPr>
              <a:t>成绩正态分布；</a:t>
            </a:r>
            <a:endParaRPr lang="en-US" altLang="zh-CN" dirty="0" smtClean="0">
              <a:latin typeface="Arial" panose="020B0604020202020204" pitchFamily="34" charset="0"/>
            </a:endParaRPr>
          </a:p>
          <a:p>
            <a:r>
              <a:rPr lang="zh-CN" altLang="en-US" dirty="0" smtClean="0">
                <a:latin typeface="Arial" panose="020B0604020202020204" pitchFamily="34" charset="0"/>
              </a:rPr>
              <a:t>但是数字资源往往是长尾分布；</a:t>
            </a:r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3994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1E535B45-38F9-40A7-8CB0-72606011A187}" type="slidenum">
              <a:rPr lang="de-DE" altLang="en-US" b="0">
                <a:latin typeface="Arial" panose="020B0604020202020204" pitchFamily="34" charset="0"/>
              </a:rPr>
              <a:pPr eaLnBrk="1" hangingPunct="1"/>
              <a:t>6</a:t>
            </a:fld>
            <a:endParaRPr lang="de-DE" altLang="en-US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198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dirty="0" smtClean="0">
                <a:latin typeface="Arial" panose="020B0604020202020204" pitchFamily="34" charset="0"/>
              </a:rPr>
              <a:t>与检索的不同：</a:t>
            </a:r>
            <a:endParaRPr lang="en-US" altLang="zh-CN" dirty="0" smtClean="0">
              <a:latin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zh-CN" altLang="en-US" baseline="0" dirty="0" smtClean="0">
                <a:latin typeface="Arial" panose="020B0604020202020204" pitchFamily="34" charset="0"/>
              </a:rPr>
              <a:t>主动与被动；</a:t>
            </a:r>
            <a:endParaRPr lang="en-US" altLang="zh-CN" baseline="0" dirty="0" smtClean="0">
              <a:latin typeface="Arial" panose="020B0604020202020204" pitchFamily="34" charset="0"/>
            </a:endParaRPr>
          </a:p>
          <a:p>
            <a:pPr marL="685800" lvl="1" indent="-228600">
              <a:buAutoNum type="arabicPeriod"/>
            </a:pPr>
            <a:r>
              <a:rPr lang="zh-CN" altLang="en-US" baseline="0" dirty="0" smtClean="0">
                <a:latin typeface="Arial" panose="020B0604020202020204" pitchFamily="34" charset="0"/>
              </a:rPr>
              <a:t>检索是人主动</a:t>
            </a:r>
            <a:endParaRPr lang="en-US" altLang="zh-CN" baseline="0" dirty="0" smtClean="0">
              <a:latin typeface="Arial" panose="020B0604020202020204" pitchFamily="34" charset="0"/>
            </a:endParaRPr>
          </a:p>
          <a:p>
            <a:pPr marL="685800" lvl="1" indent="-228600">
              <a:buAutoNum type="arabicPeriod"/>
            </a:pPr>
            <a:r>
              <a:rPr lang="zh-CN" altLang="en-US" baseline="0" dirty="0" smtClean="0">
                <a:latin typeface="Arial" panose="020B0604020202020204" pitchFamily="34" charset="0"/>
              </a:rPr>
              <a:t>推荐是人被动</a:t>
            </a:r>
            <a:endParaRPr lang="en-US" altLang="zh-CN" baseline="0" dirty="0" smtClean="0">
              <a:latin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zh-CN" altLang="en-US" baseline="0" dirty="0" smtClean="0">
                <a:latin typeface="Arial" panose="020B0604020202020204" pitchFamily="34" charset="0"/>
              </a:rPr>
              <a:t>信息丰富性；</a:t>
            </a:r>
            <a:endParaRPr lang="en-US" altLang="zh-CN" baseline="0" dirty="0" smtClean="0">
              <a:latin typeface="Arial" panose="020B0604020202020204" pitchFamily="34" charset="0"/>
            </a:endParaRPr>
          </a:p>
          <a:p>
            <a:pPr marL="685800" lvl="1" indent="-228600">
              <a:buAutoNum type="arabicPeriod"/>
            </a:pPr>
            <a:r>
              <a:rPr lang="zh-CN" altLang="en-US" baseline="0" dirty="0" smtClean="0">
                <a:latin typeface="Arial" panose="020B0604020202020204" pitchFamily="34" charset="0"/>
              </a:rPr>
              <a:t>推荐会利用各类信息上下文、背景描述用户兴趣</a:t>
            </a:r>
            <a:endParaRPr lang="en-US" altLang="zh-CN" baseline="0" dirty="0" smtClean="0">
              <a:latin typeface="Arial" panose="020B0604020202020204" pitchFamily="34" charset="0"/>
            </a:endParaRPr>
          </a:p>
          <a:p>
            <a:pPr marL="685800" lvl="1" indent="-228600">
              <a:buAutoNum type="arabicPeriod"/>
            </a:pPr>
            <a:r>
              <a:rPr lang="zh-CN" altLang="en-US" baseline="0" dirty="0" smtClean="0">
                <a:latin typeface="Arial" panose="020B0604020202020204" pitchFamily="34" charset="0"/>
              </a:rPr>
              <a:t>检索通常接受受限的</a:t>
            </a:r>
            <a:r>
              <a:rPr lang="en-US" altLang="zh-CN" baseline="0" dirty="0" smtClean="0">
                <a:latin typeface="Arial" panose="020B0604020202020204" pitchFamily="34" charset="0"/>
              </a:rPr>
              <a:t>query</a:t>
            </a:r>
          </a:p>
          <a:p>
            <a:pPr marL="228600" lvl="0" indent="-228600">
              <a:buAutoNum type="arabicPeriod"/>
            </a:pPr>
            <a:r>
              <a:rPr lang="zh-CN" altLang="en-US" baseline="0" dirty="0" smtClean="0">
                <a:latin typeface="Arial" panose="020B0604020202020204" pitchFamily="34" charset="0"/>
              </a:rPr>
              <a:t>侧重点不同</a:t>
            </a:r>
            <a:endParaRPr lang="en-US" altLang="zh-CN" baseline="0" dirty="0" smtClean="0">
              <a:latin typeface="Arial" panose="020B0604020202020204" pitchFamily="34" charset="0"/>
            </a:endParaRPr>
          </a:p>
          <a:p>
            <a:pPr marL="685800" lvl="1" indent="-228600">
              <a:buAutoNum type="arabicPeriod"/>
            </a:pPr>
            <a:r>
              <a:rPr lang="zh-CN" altLang="en-US" baseline="0" dirty="0" smtClean="0">
                <a:latin typeface="Arial" panose="020B0604020202020204" pitchFamily="34" charset="0"/>
              </a:rPr>
              <a:t>为</a:t>
            </a:r>
            <a:r>
              <a:rPr lang="en-US" altLang="zh-CN" baseline="0" dirty="0" smtClean="0">
                <a:latin typeface="Arial" panose="020B0604020202020204" pitchFamily="34" charset="0"/>
              </a:rPr>
              <a:t>xx</a:t>
            </a:r>
            <a:r>
              <a:rPr lang="zh-CN" altLang="en-US" baseline="0" dirty="0" smtClean="0">
                <a:latin typeface="Arial" panose="020B0604020202020204" pitchFamily="34" charset="0"/>
              </a:rPr>
              <a:t>推荐</a:t>
            </a:r>
            <a:r>
              <a:rPr lang="en-US" altLang="zh-CN" baseline="0" dirty="0" err="1" smtClean="0">
                <a:latin typeface="Arial" panose="020B0604020202020204" pitchFamily="34" charset="0"/>
              </a:rPr>
              <a:t>yy</a:t>
            </a:r>
            <a:r>
              <a:rPr lang="en-US" altLang="zh-CN" baseline="0" dirty="0" smtClean="0">
                <a:latin typeface="Arial" panose="020B0604020202020204" pitchFamily="34" charset="0"/>
              </a:rPr>
              <a:t> </a:t>
            </a:r>
            <a:r>
              <a:rPr lang="zh-CN" altLang="en-US" baseline="0" dirty="0" smtClean="0">
                <a:latin typeface="Arial" panose="020B0604020202020204" pitchFamily="34" charset="0"/>
              </a:rPr>
              <a:t>那么检索基本只考虑</a:t>
            </a:r>
            <a:r>
              <a:rPr lang="en-US" altLang="zh-CN" baseline="0" dirty="0" err="1" smtClean="0">
                <a:latin typeface="Arial" panose="020B0604020202020204" pitchFamily="34" charset="0"/>
              </a:rPr>
              <a:t>yy</a:t>
            </a:r>
            <a:endParaRPr lang="en-US" altLang="zh-CN" baseline="0" dirty="0" smtClean="0">
              <a:latin typeface="Arial" panose="020B0604020202020204" pitchFamily="34" charset="0"/>
            </a:endParaRPr>
          </a:p>
          <a:p>
            <a:pPr marL="685800" lvl="1" indent="-228600">
              <a:buAutoNum type="arabicPeriod"/>
            </a:pPr>
            <a:r>
              <a:rPr lang="zh-CN" altLang="en-US" baseline="0" dirty="0" smtClean="0">
                <a:latin typeface="Arial" panose="020B0604020202020204" pitchFamily="34" charset="0"/>
              </a:rPr>
              <a:t>而推荐要综合考虑</a:t>
            </a:r>
            <a:r>
              <a:rPr lang="en-US" altLang="zh-CN" baseline="0" dirty="0" smtClean="0">
                <a:latin typeface="Arial" panose="020B0604020202020204" pitchFamily="34" charset="0"/>
              </a:rPr>
              <a:t>xx</a:t>
            </a:r>
            <a:r>
              <a:rPr lang="zh-CN" altLang="en-US" baseline="0" dirty="0" smtClean="0">
                <a:latin typeface="Arial" panose="020B0604020202020204" pitchFamily="34" charset="0"/>
              </a:rPr>
              <a:t>和</a:t>
            </a:r>
            <a:r>
              <a:rPr lang="en-US" altLang="zh-CN" baseline="0" dirty="0" err="1" smtClean="0">
                <a:latin typeface="Arial" panose="020B0604020202020204" pitchFamily="34" charset="0"/>
              </a:rPr>
              <a:t>yy</a:t>
            </a:r>
            <a:endParaRPr lang="en-US" altLang="zh-CN" baseline="0" dirty="0" smtClean="0">
              <a:latin typeface="Arial" panose="020B0604020202020204" pitchFamily="34" charset="0"/>
            </a:endParaRPr>
          </a:p>
          <a:p>
            <a:pPr marL="228600" lvl="0" indent="-228600">
              <a:buAutoNum type="arabicPeriod"/>
            </a:pPr>
            <a:r>
              <a:rPr lang="zh-CN" altLang="en-US" baseline="0" dirty="0" smtClean="0">
                <a:latin typeface="Arial" panose="020B0604020202020204" pitchFamily="34" charset="0"/>
              </a:rPr>
              <a:t>应用某些技术相同</a:t>
            </a:r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419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39C69CFA-60E6-4A58-8171-AC47E4F855AB}" type="slidenum">
              <a:rPr lang="de-DE" altLang="en-US" b="0">
                <a:latin typeface="Arial" panose="020B0604020202020204" pitchFamily="34" charset="0"/>
              </a:rPr>
              <a:pPr eaLnBrk="1" hangingPunct="1"/>
              <a:t>7</a:t>
            </a:fld>
            <a:endParaRPr lang="de-DE" altLang="en-US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301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30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4E5B764-0DA7-42BD-80BB-BF3E3FF495F3}" type="slidenum">
              <a:rPr lang="de-DE" altLang="en-US" b="0">
                <a:latin typeface="Arial" panose="020B0604020202020204" pitchFamily="34" charset="0"/>
              </a:rPr>
              <a:pPr eaLnBrk="1" hangingPunct="1"/>
              <a:t>8</a:t>
            </a:fld>
            <a:endParaRPr lang="de-DE" altLang="en-US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03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82B03E5A-B14B-4AC9-93AA-15474401C7F2}" type="slidenum">
              <a:rPr lang="de-DE" altLang="en-US" b="0">
                <a:latin typeface="Arial" panose="020B0604020202020204" pitchFamily="34" charset="0"/>
              </a:rPr>
              <a:pPr eaLnBrk="1" hangingPunct="1"/>
              <a:t>9</a:t>
            </a:fld>
            <a:endParaRPr lang="de-DE" altLang="en-US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7820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/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1941333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/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818185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/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3824963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/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1513156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570C25-3E85-4F3C-B2DA-D94EA1EEA606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263087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953E9D-1924-4529-8ECE-38E1216532C8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405835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967DC0-1805-41BC-93DE-B96345CF956D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167162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2C01E-170A-47B7-A334-EA8BEAB1AB16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628526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DE6506-EEA5-4707-B62B-97038FEE7490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55580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D82CAC-BA88-4F69-8E1B-453A85D61037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152766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buFont typeface="Wingdings" pitchFamily="2" charset="2"/>
              <a:buChar char="§"/>
              <a:defRPr b="1"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buFont typeface="Wingdings" pitchFamily="2" charset="2"/>
              <a:buChar char="§"/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55012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9A222-3070-4E59-A9E1-3ECFD6AF15C1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484145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12E8CC-28C3-4137-9341-A2F86DDFA02F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2801293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80847D-C910-49FC-8DCA-F2FFA6DC1C91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6685827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B670B9-D5F8-419B-B405-C1956AE9A600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774346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7F606F-335C-4E4B-82B1-0853A9943DC9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690839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/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2130138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/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3152317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/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160415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/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3931895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/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3670300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/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3680898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/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3554576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Textmasterformate durch Klicken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This section 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533400" y="1219200"/>
            <a:ext cx="800100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7907338" y="6248400"/>
            <a:ext cx="6969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de-DE" altLang="en-US" sz="1000" b="0"/>
              <a:t>- </a:t>
            </a:r>
            <a:fld id="{D5F3FB67-2637-4D60-8438-5CA945C8D642}" type="slidenum">
              <a:rPr lang="de-DE" altLang="en-US" sz="1000" b="0"/>
              <a:pPr eaLnBrk="1" hangingPunct="1"/>
              <a:t>‹#›</a:t>
            </a:fld>
            <a:r>
              <a:rPr lang="de-DE" altLang="en-US" sz="1000" b="0"/>
              <a:t> -</a:t>
            </a: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09600" y="6096000"/>
            <a:ext cx="800100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 sz="1000" b="0" dirty="0" smtClean="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Tutorial: Introduction to Recommender Systems, ACM SAC 2010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har char="•"/>
        <a:defRPr sz="20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Textmasterformate durch Klicken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panose="020B0604020202020204" pitchFamily="34" charset="0"/>
              </a:defRPr>
            </a:lvl1pPr>
          </a:lstStyle>
          <a:p>
            <a:fld id="{7C0E4329-1DED-4606-B460-F6DBA4B15CCD}" type="slidenum">
              <a:rPr lang="de-DE" altLang="en-US"/>
              <a:pPr/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7.png"/><Relationship Id="rId5" Type="http://schemas.openxmlformats.org/officeDocument/2006/relationships/image" Target="../media/image9.png"/><Relationship Id="rId10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4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tflixprize.com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585913"/>
          </a:xfrm>
        </p:spPr>
        <p:txBody>
          <a:bodyPr/>
          <a:lstStyle/>
          <a:p>
            <a:pPr algn="ctr"/>
            <a:r>
              <a:rPr lang="en-US" altLang="en-US" sz="2600" dirty="0" smtClean="0"/>
              <a:t>Introduction &amp; outlook for Recommender Systems</a:t>
            </a:r>
            <a:br>
              <a:rPr lang="en-US" altLang="en-US" sz="2600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1600" dirty="0" smtClean="0"/>
              <a:t>Xiaoning Liu</a:t>
            </a:r>
            <a:br>
              <a:rPr lang="en-US" altLang="en-US" sz="1600" dirty="0" smtClean="0"/>
            </a:br>
            <a:endParaRPr lang="en-US" altLang="en-US" sz="1200" i="1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4213" y="4292600"/>
            <a:ext cx="77724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US" altLang="en-US" sz="1600" b="0" i="1" dirty="0">
                <a:solidFill>
                  <a:srgbClr val="003366"/>
                </a:solidFill>
                <a:latin typeface="Calibri" panose="020F0502020204030204" pitchFamily="34" charset="0"/>
              </a:rPr>
              <a:t>Which digital camera should I buy</a:t>
            </a:r>
            <a:r>
              <a:rPr lang="en-US" altLang="en-US" sz="1600" i="1" dirty="0">
                <a:solidFill>
                  <a:srgbClr val="003366"/>
                </a:solidFill>
                <a:latin typeface="Calibri" panose="020F0502020204030204" pitchFamily="34" charset="0"/>
              </a:rPr>
              <a:t>?</a:t>
            </a:r>
            <a:r>
              <a:rPr lang="en-US" altLang="en-US" sz="1600" b="0" i="1" dirty="0">
                <a:solidFill>
                  <a:srgbClr val="003366"/>
                </a:solidFill>
                <a:latin typeface="Calibri" panose="020F0502020204030204" pitchFamily="34" charset="0"/>
              </a:rPr>
              <a:t> What is the best holiday for me and</a:t>
            </a:r>
            <a:br>
              <a:rPr lang="en-US" altLang="en-US" sz="1600" b="0" i="1" dirty="0">
                <a:solidFill>
                  <a:srgbClr val="003366"/>
                </a:solidFill>
                <a:latin typeface="Calibri" panose="020F0502020204030204" pitchFamily="34" charset="0"/>
              </a:rPr>
            </a:br>
            <a:r>
              <a:rPr lang="en-US" altLang="en-US" sz="1600" b="0" i="1" dirty="0">
                <a:solidFill>
                  <a:srgbClr val="003366"/>
                </a:solidFill>
                <a:latin typeface="Calibri" panose="020F0502020204030204" pitchFamily="34" charset="0"/>
              </a:rPr>
              <a:t>my family</a:t>
            </a:r>
            <a:r>
              <a:rPr lang="en-US" altLang="en-US" sz="1600" i="1" dirty="0">
                <a:solidFill>
                  <a:srgbClr val="003366"/>
                </a:solidFill>
                <a:latin typeface="Calibri" panose="020F0502020204030204" pitchFamily="34" charset="0"/>
              </a:rPr>
              <a:t>?</a:t>
            </a:r>
            <a:r>
              <a:rPr lang="en-US" altLang="en-US" sz="1600" b="0" i="1" dirty="0">
                <a:solidFill>
                  <a:srgbClr val="003366"/>
                </a:solidFill>
                <a:latin typeface="Calibri" panose="020F0502020204030204" pitchFamily="34" charset="0"/>
              </a:rPr>
              <a:t> Which is the best investment for supporting the education of my</a:t>
            </a:r>
            <a:br>
              <a:rPr lang="en-US" altLang="en-US" sz="1600" b="0" i="1" dirty="0">
                <a:solidFill>
                  <a:srgbClr val="003366"/>
                </a:solidFill>
                <a:latin typeface="Calibri" panose="020F0502020204030204" pitchFamily="34" charset="0"/>
              </a:rPr>
            </a:br>
            <a:r>
              <a:rPr lang="en-US" altLang="en-US" sz="1600" b="0" i="1" dirty="0">
                <a:solidFill>
                  <a:srgbClr val="003366"/>
                </a:solidFill>
                <a:latin typeface="Calibri" panose="020F0502020204030204" pitchFamily="34" charset="0"/>
              </a:rPr>
              <a:t>children</a:t>
            </a:r>
            <a:r>
              <a:rPr lang="en-US" altLang="en-US" sz="1600" i="1" dirty="0">
                <a:solidFill>
                  <a:srgbClr val="003366"/>
                </a:solidFill>
                <a:latin typeface="Calibri" panose="020F0502020204030204" pitchFamily="34" charset="0"/>
              </a:rPr>
              <a:t>?</a:t>
            </a:r>
            <a:r>
              <a:rPr lang="en-US" altLang="en-US" sz="1600" b="0" i="1" dirty="0">
                <a:solidFill>
                  <a:srgbClr val="003366"/>
                </a:solidFill>
                <a:latin typeface="Calibri" panose="020F0502020204030204" pitchFamily="34" charset="0"/>
              </a:rPr>
              <a:t> Which movie should I rent</a:t>
            </a:r>
            <a:r>
              <a:rPr lang="en-US" altLang="en-US" sz="1600" i="1" dirty="0">
                <a:solidFill>
                  <a:srgbClr val="003366"/>
                </a:solidFill>
                <a:latin typeface="Calibri" panose="020F0502020204030204" pitchFamily="34" charset="0"/>
              </a:rPr>
              <a:t>?</a:t>
            </a:r>
            <a:r>
              <a:rPr lang="en-US" altLang="en-US" sz="1600" b="0" i="1" dirty="0">
                <a:solidFill>
                  <a:srgbClr val="003366"/>
                </a:solidFill>
                <a:latin typeface="Calibri" panose="020F0502020204030204" pitchFamily="34" charset="0"/>
              </a:rPr>
              <a:t> Which web sites will I find interesting</a:t>
            </a:r>
            <a:r>
              <a:rPr lang="en-US" altLang="en-US" sz="1600" i="1" dirty="0">
                <a:solidFill>
                  <a:srgbClr val="003366"/>
                </a:solidFill>
                <a:latin typeface="Calibri" panose="020F0502020204030204" pitchFamily="34" charset="0"/>
              </a:rPr>
              <a:t>?</a:t>
            </a:r>
            <a:r>
              <a:rPr lang="en-US" altLang="en-US" sz="1600" b="0" i="1" dirty="0">
                <a:solidFill>
                  <a:srgbClr val="003366"/>
                </a:solidFill>
                <a:latin typeface="Calibri" panose="020F0502020204030204" pitchFamily="34" charset="0"/>
              </a:rPr>
              <a:t/>
            </a:r>
            <a:br>
              <a:rPr lang="en-US" altLang="en-US" sz="1600" b="0" i="1" dirty="0">
                <a:solidFill>
                  <a:srgbClr val="003366"/>
                </a:solidFill>
                <a:latin typeface="Calibri" panose="020F0502020204030204" pitchFamily="34" charset="0"/>
              </a:rPr>
            </a:br>
            <a:r>
              <a:rPr lang="en-US" altLang="en-US" sz="1600" b="0" i="1" dirty="0">
                <a:solidFill>
                  <a:srgbClr val="003366"/>
                </a:solidFill>
                <a:latin typeface="Calibri" panose="020F0502020204030204" pitchFamily="34" charset="0"/>
              </a:rPr>
              <a:t>Which book should I buy for my next vacation</a:t>
            </a:r>
            <a:r>
              <a:rPr lang="en-US" altLang="en-US" sz="1600" i="1" dirty="0">
                <a:solidFill>
                  <a:srgbClr val="003366"/>
                </a:solidFill>
                <a:latin typeface="Calibri" panose="020F0502020204030204" pitchFamily="34" charset="0"/>
              </a:rPr>
              <a:t>?</a:t>
            </a:r>
            <a:r>
              <a:rPr lang="en-US" altLang="en-US" sz="1600" b="0" i="1" dirty="0">
                <a:solidFill>
                  <a:srgbClr val="003366"/>
                </a:solidFill>
                <a:latin typeface="Calibri" panose="020F0502020204030204" pitchFamily="34" charset="0"/>
              </a:rPr>
              <a:t> Which degree and university</a:t>
            </a:r>
            <a:br>
              <a:rPr lang="en-US" altLang="en-US" sz="1600" b="0" i="1" dirty="0">
                <a:solidFill>
                  <a:srgbClr val="003366"/>
                </a:solidFill>
                <a:latin typeface="Calibri" panose="020F0502020204030204" pitchFamily="34" charset="0"/>
              </a:rPr>
            </a:br>
            <a:r>
              <a:rPr lang="en-US" altLang="en-US" sz="1600" b="0" i="1" dirty="0">
                <a:solidFill>
                  <a:srgbClr val="003366"/>
                </a:solidFill>
                <a:latin typeface="Calibri" panose="020F0502020204030204" pitchFamily="34" charset="0"/>
              </a:rPr>
              <a:t>are the best for my future</a:t>
            </a:r>
            <a:r>
              <a:rPr lang="en-US" altLang="en-US" sz="1600" i="1" dirty="0" smtClean="0">
                <a:solidFill>
                  <a:srgbClr val="003366"/>
                </a:solidFill>
                <a:latin typeface="Calibri" panose="020F0502020204030204" pitchFamily="34" charset="0"/>
              </a:rPr>
              <a:t>?</a:t>
            </a:r>
          </a:p>
          <a:p>
            <a:pPr algn="ctr"/>
            <a:endParaRPr lang="en-US" altLang="en-US" sz="1600" i="1" dirty="0" smtClean="0">
              <a:solidFill>
                <a:srgbClr val="003366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altLang="en-US" sz="1600" i="1" dirty="0" smtClean="0">
                <a:solidFill>
                  <a:srgbClr val="003366"/>
                </a:solidFill>
                <a:latin typeface="Calibri" panose="020F0502020204030204" pitchFamily="34" charset="0"/>
              </a:rPr>
              <a:t>Some materials from course CS77Bwinter12 http://www.ics.uci.edu/ </a:t>
            </a:r>
            <a:endParaRPr lang="en-US" altLang="en-US" sz="1200" i="1" dirty="0">
              <a:solidFill>
                <a:srgbClr val="003366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Paradigms of recommender systems</a:t>
            </a:r>
          </a:p>
        </p:txBody>
      </p:sp>
      <p:grpSp>
        <p:nvGrpSpPr>
          <p:cNvPr id="27651" name="Gruppieren 12"/>
          <p:cNvGrpSpPr>
            <a:grpSpLocks/>
          </p:cNvGrpSpPr>
          <p:nvPr/>
        </p:nvGrpSpPr>
        <p:grpSpPr bwMode="auto">
          <a:xfrm>
            <a:off x="4071938" y="3000375"/>
            <a:ext cx="4181475" cy="1547813"/>
            <a:chOff x="4786314" y="3071810"/>
            <a:chExt cx="4181496" cy="1547815"/>
          </a:xfrm>
        </p:grpSpPr>
        <p:pic>
          <p:nvPicPr>
            <p:cNvPr id="27659" name="Grafik 5" descr="Box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6314" y="3214686"/>
              <a:ext cx="1643074" cy="136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0" name="Grafik 6" descr="Outputarrow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5074" y="3500438"/>
              <a:ext cx="1129063" cy="219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1" name="Grafik 7" descr="Output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8082" y="3071810"/>
              <a:ext cx="1609728" cy="1547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52" name="Rechteck 8"/>
          <p:cNvSpPr>
            <a:spLocks noChangeArrowheads="1"/>
          </p:cNvSpPr>
          <p:nvPr/>
        </p:nvSpPr>
        <p:spPr bwMode="auto">
          <a:xfrm>
            <a:off x="4357688" y="1571625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3366"/>
                </a:solidFill>
                <a:latin typeface="Calibri" panose="020F0502020204030204" pitchFamily="34" charset="0"/>
              </a:rPr>
              <a:t>Collaborative: "Tell me what's popular among my peers"</a:t>
            </a:r>
          </a:p>
        </p:txBody>
      </p:sp>
      <p:grpSp>
        <p:nvGrpSpPr>
          <p:cNvPr id="27653" name="Gruppieren 13"/>
          <p:cNvGrpSpPr>
            <a:grpSpLocks/>
          </p:cNvGrpSpPr>
          <p:nvPr/>
        </p:nvGrpSpPr>
        <p:grpSpPr bwMode="auto">
          <a:xfrm>
            <a:off x="698500" y="1643063"/>
            <a:ext cx="3659188" cy="1296987"/>
            <a:chOff x="699167" y="1643050"/>
            <a:chExt cx="3658519" cy="1297164"/>
          </a:xfrm>
        </p:grpSpPr>
        <p:pic>
          <p:nvPicPr>
            <p:cNvPr id="27657" name="Grafik 10" descr="UM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167" y="1643050"/>
              <a:ext cx="1801131" cy="967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8" name="Grafik 11" descr="UMarrow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1736" y="2071678"/>
              <a:ext cx="1785950" cy="868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54" name="Gruppieren 18"/>
          <p:cNvGrpSpPr>
            <a:grpSpLocks/>
          </p:cNvGrpSpPr>
          <p:nvPr/>
        </p:nvGrpSpPr>
        <p:grpSpPr bwMode="auto">
          <a:xfrm>
            <a:off x="785813" y="2722563"/>
            <a:ext cx="3252787" cy="920750"/>
            <a:chOff x="857224" y="2722011"/>
            <a:chExt cx="3252812" cy="921303"/>
          </a:xfrm>
        </p:grpSpPr>
        <p:pic>
          <p:nvPicPr>
            <p:cNvPr id="27655" name="Grafik 16" descr="Commarrow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3108" y="3143248"/>
              <a:ext cx="1966928" cy="50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6" name="Grafik 15" descr="Community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224" y="2722011"/>
              <a:ext cx="1428760" cy="849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Paradigms of recommender systems</a:t>
            </a:r>
          </a:p>
        </p:txBody>
      </p:sp>
      <p:grpSp>
        <p:nvGrpSpPr>
          <p:cNvPr id="28675" name="Gruppieren 12"/>
          <p:cNvGrpSpPr>
            <a:grpSpLocks/>
          </p:cNvGrpSpPr>
          <p:nvPr/>
        </p:nvGrpSpPr>
        <p:grpSpPr bwMode="auto">
          <a:xfrm>
            <a:off x="4071938" y="3000375"/>
            <a:ext cx="4181475" cy="1547813"/>
            <a:chOff x="4786314" y="3071810"/>
            <a:chExt cx="4181496" cy="1547815"/>
          </a:xfrm>
        </p:grpSpPr>
        <p:pic>
          <p:nvPicPr>
            <p:cNvPr id="28683" name="Grafik 5" descr="Box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6314" y="3214686"/>
              <a:ext cx="1643074" cy="136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4" name="Grafik 6" descr="Outputarrow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5074" y="3500438"/>
              <a:ext cx="1129063" cy="219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5" name="Grafik 7" descr="Output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8082" y="3071810"/>
              <a:ext cx="1609728" cy="1547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676" name="Gruppieren 13"/>
          <p:cNvGrpSpPr>
            <a:grpSpLocks/>
          </p:cNvGrpSpPr>
          <p:nvPr/>
        </p:nvGrpSpPr>
        <p:grpSpPr bwMode="auto">
          <a:xfrm>
            <a:off x="698500" y="1643063"/>
            <a:ext cx="3659188" cy="1296987"/>
            <a:chOff x="699167" y="1643050"/>
            <a:chExt cx="3658519" cy="1297164"/>
          </a:xfrm>
        </p:grpSpPr>
        <p:pic>
          <p:nvPicPr>
            <p:cNvPr id="28681" name="Grafik 10" descr="UM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167" y="1643050"/>
              <a:ext cx="1801131" cy="967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2" name="Grafik 11" descr="UMarrow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1736" y="2071678"/>
              <a:ext cx="1785950" cy="868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677" name="Rechteck 19"/>
          <p:cNvSpPr>
            <a:spLocks noChangeArrowheads="1"/>
          </p:cNvSpPr>
          <p:nvPr/>
        </p:nvSpPr>
        <p:spPr bwMode="auto">
          <a:xfrm>
            <a:off x="4286250" y="1428750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3366"/>
                </a:solidFill>
                <a:latin typeface="Calibri" panose="020F0502020204030204" pitchFamily="34" charset="0"/>
              </a:rPr>
              <a:t>Content-based: "Show me more of the same what I've liked"</a:t>
            </a:r>
            <a:endParaRPr lang="en-US" altLang="en-US" sz="2000" b="0"/>
          </a:p>
        </p:txBody>
      </p:sp>
      <p:grpSp>
        <p:nvGrpSpPr>
          <p:cNvPr id="28678" name="Gruppieren 23"/>
          <p:cNvGrpSpPr>
            <a:grpSpLocks/>
          </p:cNvGrpSpPr>
          <p:nvPr/>
        </p:nvGrpSpPr>
        <p:grpSpPr bwMode="auto">
          <a:xfrm>
            <a:off x="714375" y="3857625"/>
            <a:ext cx="3143250" cy="739775"/>
            <a:chOff x="714348" y="3857628"/>
            <a:chExt cx="3143272" cy="739014"/>
          </a:xfrm>
        </p:grpSpPr>
        <p:pic>
          <p:nvPicPr>
            <p:cNvPr id="28679" name="Grafik 21" descr="PM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48" y="3857628"/>
              <a:ext cx="1785950" cy="739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0" name="Grafik 22" descr="PMarrow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612" y="3929066"/>
              <a:ext cx="1143008" cy="285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Paradigms of recommender systems</a:t>
            </a:r>
          </a:p>
        </p:txBody>
      </p:sp>
      <p:grpSp>
        <p:nvGrpSpPr>
          <p:cNvPr id="29699" name="Gruppieren 12"/>
          <p:cNvGrpSpPr>
            <a:grpSpLocks/>
          </p:cNvGrpSpPr>
          <p:nvPr/>
        </p:nvGrpSpPr>
        <p:grpSpPr bwMode="auto">
          <a:xfrm>
            <a:off x="4071938" y="3000375"/>
            <a:ext cx="4181475" cy="1547813"/>
            <a:chOff x="4786314" y="3071810"/>
            <a:chExt cx="4181496" cy="1547815"/>
          </a:xfrm>
        </p:grpSpPr>
        <p:pic>
          <p:nvPicPr>
            <p:cNvPr id="29710" name="Grafik 5" descr="Box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6314" y="3214686"/>
              <a:ext cx="1643074" cy="136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1" name="Grafik 6" descr="Outputarrow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5074" y="3500438"/>
              <a:ext cx="1129063" cy="219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2" name="Grafik 7" descr="Output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8082" y="3071810"/>
              <a:ext cx="1609728" cy="1547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700" name="Gruppieren 13"/>
          <p:cNvGrpSpPr>
            <a:grpSpLocks/>
          </p:cNvGrpSpPr>
          <p:nvPr/>
        </p:nvGrpSpPr>
        <p:grpSpPr bwMode="auto">
          <a:xfrm>
            <a:off x="698500" y="1643063"/>
            <a:ext cx="3659188" cy="1296987"/>
            <a:chOff x="699167" y="1643050"/>
            <a:chExt cx="3658519" cy="1297164"/>
          </a:xfrm>
        </p:grpSpPr>
        <p:pic>
          <p:nvPicPr>
            <p:cNvPr id="29708" name="Grafik 10" descr="UM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167" y="1643050"/>
              <a:ext cx="1801131" cy="967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9" name="Grafik 11" descr="UMarrow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1736" y="2071678"/>
              <a:ext cx="1785950" cy="868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701" name="Gruppieren 23"/>
          <p:cNvGrpSpPr>
            <a:grpSpLocks/>
          </p:cNvGrpSpPr>
          <p:nvPr/>
        </p:nvGrpSpPr>
        <p:grpSpPr bwMode="auto">
          <a:xfrm>
            <a:off x="714375" y="3857625"/>
            <a:ext cx="3143250" cy="739775"/>
            <a:chOff x="714348" y="3857628"/>
            <a:chExt cx="3143272" cy="739014"/>
          </a:xfrm>
        </p:grpSpPr>
        <p:pic>
          <p:nvPicPr>
            <p:cNvPr id="29706" name="Grafik 21" descr="PM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48" y="3857628"/>
              <a:ext cx="1785950" cy="739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7" name="Grafik 22" descr="PMarrow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612" y="3929066"/>
              <a:ext cx="1143008" cy="285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02" name="Rechteck 24"/>
          <p:cNvSpPr>
            <a:spLocks noChangeArrowheads="1"/>
          </p:cNvSpPr>
          <p:nvPr/>
        </p:nvSpPr>
        <p:spPr bwMode="auto">
          <a:xfrm>
            <a:off x="4429125" y="1643063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3366"/>
                </a:solidFill>
                <a:latin typeface="Calibri" panose="020F0502020204030204" pitchFamily="34" charset="0"/>
              </a:rPr>
              <a:t>Knowledge-based: "Tell me what fits based on my needs"</a:t>
            </a:r>
          </a:p>
        </p:txBody>
      </p:sp>
      <p:grpSp>
        <p:nvGrpSpPr>
          <p:cNvPr id="29703" name="Gruppieren 27"/>
          <p:cNvGrpSpPr>
            <a:grpSpLocks/>
          </p:cNvGrpSpPr>
          <p:nvPr/>
        </p:nvGrpSpPr>
        <p:grpSpPr bwMode="auto">
          <a:xfrm>
            <a:off x="750888" y="4500563"/>
            <a:ext cx="3349625" cy="1357312"/>
            <a:chOff x="751620" y="4500570"/>
            <a:chExt cx="3348404" cy="1357322"/>
          </a:xfrm>
        </p:grpSpPr>
        <p:pic>
          <p:nvPicPr>
            <p:cNvPr id="29704" name="Grafik 25" descr="KM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620" y="5000636"/>
              <a:ext cx="1677240" cy="857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5" name="Grafik 26" descr="KMarrow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860" y="4500570"/>
              <a:ext cx="1671164" cy="1047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Paradigms of recommender systems</a:t>
            </a:r>
          </a:p>
        </p:txBody>
      </p:sp>
      <p:grpSp>
        <p:nvGrpSpPr>
          <p:cNvPr id="30723" name="Gruppieren 12"/>
          <p:cNvGrpSpPr>
            <a:grpSpLocks/>
          </p:cNvGrpSpPr>
          <p:nvPr/>
        </p:nvGrpSpPr>
        <p:grpSpPr bwMode="auto">
          <a:xfrm>
            <a:off x="4071938" y="3000375"/>
            <a:ext cx="4181475" cy="1547813"/>
            <a:chOff x="4786314" y="3071810"/>
            <a:chExt cx="4181496" cy="1547815"/>
          </a:xfrm>
        </p:grpSpPr>
        <p:pic>
          <p:nvPicPr>
            <p:cNvPr id="30737" name="Grafik 5" descr="Box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6314" y="3214686"/>
              <a:ext cx="1643074" cy="136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8" name="Grafik 6" descr="Outputarrow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5074" y="3500438"/>
              <a:ext cx="1129063" cy="219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9" name="Grafik 7" descr="Output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8082" y="3071810"/>
              <a:ext cx="1609728" cy="1547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24" name="Gruppieren 13"/>
          <p:cNvGrpSpPr>
            <a:grpSpLocks/>
          </p:cNvGrpSpPr>
          <p:nvPr/>
        </p:nvGrpSpPr>
        <p:grpSpPr bwMode="auto">
          <a:xfrm>
            <a:off x="698500" y="1643063"/>
            <a:ext cx="3659188" cy="1296987"/>
            <a:chOff x="699167" y="1643050"/>
            <a:chExt cx="3658519" cy="1297164"/>
          </a:xfrm>
        </p:grpSpPr>
        <p:pic>
          <p:nvPicPr>
            <p:cNvPr id="30735" name="Grafik 10" descr="UM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167" y="1643050"/>
              <a:ext cx="1801131" cy="967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6" name="Grafik 11" descr="UMarrow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1736" y="2071678"/>
              <a:ext cx="1785950" cy="868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25" name="Gruppieren 18"/>
          <p:cNvGrpSpPr>
            <a:grpSpLocks/>
          </p:cNvGrpSpPr>
          <p:nvPr/>
        </p:nvGrpSpPr>
        <p:grpSpPr bwMode="auto">
          <a:xfrm>
            <a:off x="785813" y="2722563"/>
            <a:ext cx="3252787" cy="920750"/>
            <a:chOff x="857224" y="2722011"/>
            <a:chExt cx="3252812" cy="921303"/>
          </a:xfrm>
        </p:grpSpPr>
        <p:pic>
          <p:nvPicPr>
            <p:cNvPr id="30733" name="Grafik 16" descr="Commarrow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3108" y="3143248"/>
              <a:ext cx="1966928" cy="50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4" name="Grafik 15" descr="Community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224" y="2722011"/>
              <a:ext cx="1428760" cy="849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26" name="Gruppieren 23"/>
          <p:cNvGrpSpPr>
            <a:grpSpLocks/>
          </p:cNvGrpSpPr>
          <p:nvPr/>
        </p:nvGrpSpPr>
        <p:grpSpPr bwMode="auto">
          <a:xfrm>
            <a:off x="714375" y="3857625"/>
            <a:ext cx="3143250" cy="739775"/>
            <a:chOff x="714348" y="3857628"/>
            <a:chExt cx="3143272" cy="739014"/>
          </a:xfrm>
        </p:grpSpPr>
        <p:pic>
          <p:nvPicPr>
            <p:cNvPr id="30731" name="Grafik 21" descr="PM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48" y="3857628"/>
              <a:ext cx="1785950" cy="739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2" name="Grafik 22" descr="PMarrow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612" y="3929066"/>
              <a:ext cx="1143008" cy="285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27" name="Gruppieren 27"/>
          <p:cNvGrpSpPr>
            <a:grpSpLocks/>
          </p:cNvGrpSpPr>
          <p:nvPr/>
        </p:nvGrpSpPr>
        <p:grpSpPr bwMode="auto">
          <a:xfrm>
            <a:off x="750888" y="4500563"/>
            <a:ext cx="3349625" cy="1357312"/>
            <a:chOff x="751620" y="4500570"/>
            <a:chExt cx="3348404" cy="1357322"/>
          </a:xfrm>
        </p:grpSpPr>
        <p:pic>
          <p:nvPicPr>
            <p:cNvPr id="30729" name="Grafik 25" descr="KM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620" y="5000636"/>
              <a:ext cx="1677240" cy="857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0" name="Grafik 26" descr="KMarrow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860" y="4500570"/>
              <a:ext cx="1671164" cy="1047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28" name="Rechteck 28"/>
          <p:cNvSpPr>
            <a:spLocks noChangeArrowheads="1"/>
          </p:cNvSpPr>
          <p:nvPr/>
        </p:nvSpPr>
        <p:spPr bwMode="auto">
          <a:xfrm>
            <a:off x="4429125" y="1285875"/>
            <a:ext cx="457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3366"/>
                </a:solidFill>
                <a:latin typeface="Calibri" panose="020F0502020204030204" pitchFamily="34" charset="0"/>
              </a:rPr>
              <a:t>Hybrid: combinations of various inputs and/or composition of different mechanism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285852" y="2643182"/>
            <a:ext cx="66437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600" dirty="0" smtClean="0">
                <a:ln>
                  <a:prstDash val="solid"/>
                </a:ln>
                <a:solidFill>
                  <a:srgbClr val="002060"/>
                </a:solidFill>
                <a:latin typeface="Calibri" pitchFamily="34" charset="0"/>
              </a:rPr>
              <a:t>Collaborative Filtering</a:t>
            </a:r>
            <a:endParaRPr lang="en-US" sz="3600" dirty="0">
              <a:ln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5126" name="Picture 6" descr="C:\Users\Fatih\AppData\Local\Microsoft\Windows\Temporary Internet Files\Content.IE5\W5BAFZQE\MP900444217[1]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719" y="3289513"/>
            <a:ext cx="360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97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Filtering (CF)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most prominent approach to generate recommendations</a:t>
            </a:r>
          </a:p>
          <a:p>
            <a:pPr lvl="1"/>
            <a:r>
              <a:rPr lang="en-US" dirty="0" smtClean="0"/>
              <a:t>used by large, commercial e-commerce sites</a:t>
            </a:r>
          </a:p>
          <a:p>
            <a:pPr lvl="1"/>
            <a:r>
              <a:rPr lang="en-US" dirty="0" smtClean="0"/>
              <a:t>well-understood, various algorithms and variations exist</a:t>
            </a:r>
          </a:p>
          <a:p>
            <a:pPr lvl="1"/>
            <a:r>
              <a:rPr lang="en-US" dirty="0" smtClean="0"/>
              <a:t>applicable in many domains (book, movies, DVDs, ..)</a:t>
            </a:r>
          </a:p>
          <a:p>
            <a:r>
              <a:rPr lang="en-US" dirty="0" smtClean="0"/>
              <a:t>Approach</a:t>
            </a:r>
          </a:p>
          <a:p>
            <a:pPr lvl="1"/>
            <a:r>
              <a:rPr lang="en-US" dirty="0" smtClean="0"/>
              <a:t>use the "wisdom of the crowd" to recommend items</a:t>
            </a:r>
          </a:p>
          <a:p>
            <a:r>
              <a:rPr lang="en-US" dirty="0" smtClean="0"/>
              <a:t>Basic assumption and idea</a:t>
            </a:r>
          </a:p>
          <a:p>
            <a:pPr lvl="1"/>
            <a:r>
              <a:rPr lang="en-US" dirty="0" smtClean="0"/>
              <a:t>Users give ratings to catalog items (implicitly or explicitly)</a:t>
            </a:r>
          </a:p>
          <a:p>
            <a:pPr lvl="1"/>
            <a:r>
              <a:rPr lang="en-US" dirty="0" smtClean="0"/>
              <a:t>Customers who had similar tastes in the past, will have similar tastes in the future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5" descr="C:\Users\Fatih\AppData\Local\Microsoft\Windows\Temporary Internet Files\Content.IE5\8I83PG5D\MC90024034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996952"/>
            <a:ext cx="1512168" cy="110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23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Pure CF</a:t>
            </a:r>
            <a:r>
              <a:rPr lang="en-US"/>
              <a:t> </a:t>
            </a:r>
            <a:r>
              <a:rPr lang="en-US" smtClean="0"/>
              <a:t>Approaches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Input</a:t>
            </a:r>
            <a:endParaRPr lang="en-US" dirty="0" smtClean="0"/>
          </a:p>
          <a:p>
            <a:pPr lvl="1"/>
            <a:r>
              <a:rPr lang="en-US" smtClean="0"/>
              <a:t>Only a </a:t>
            </a:r>
            <a:r>
              <a:rPr lang="en-US"/>
              <a:t>matrix of given user–item </a:t>
            </a:r>
            <a:r>
              <a:rPr lang="en-US" smtClean="0"/>
              <a:t>ratings</a:t>
            </a:r>
          </a:p>
          <a:p>
            <a:r>
              <a:rPr lang="en-US" smtClean="0"/>
              <a:t>Output types</a:t>
            </a:r>
          </a:p>
          <a:p>
            <a:pPr lvl="1"/>
            <a:r>
              <a:rPr lang="en-US" smtClean="0"/>
              <a:t>A </a:t>
            </a:r>
            <a:r>
              <a:rPr lang="en-US"/>
              <a:t>(numerical) prediction indicating to what degree the current user will like or dislike a certain </a:t>
            </a:r>
            <a:r>
              <a:rPr lang="en-US" smtClean="0"/>
              <a:t>item</a:t>
            </a:r>
            <a:endParaRPr lang="en-US"/>
          </a:p>
          <a:p>
            <a:pPr lvl="1"/>
            <a:r>
              <a:rPr lang="en-US" smtClean="0"/>
              <a:t>A </a:t>
            </a:r>
            <a:r>
              <a:rPr lang="en-US"/>
              <a:t>top-N list of recommended </a:t>
            </a:r>
            <a:r>
              <a:rPr lang="en-US" smtClean="0"/>
              <a:t>items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910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User-based nearest-neighbor collaborative filtering (1)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200" dirty="0" smtClean="0"/>
                  <a:t>The basic technique</a:t>
                </a:r>
              </a:p>
              <a:p>
                <a:pPr lvl="1"/>
                <a:r>
                  <a:rPr lang="en-US" dirty="0" smtClean="0"/>
                  <a:t>Given an "active user" (Alice) and an item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not yet seen by Alice</a:t>
                </a:r>
              </a:p>
              <a:p>
                <a:pPr lvl="2"/>
                <a:r>
                  <a:rPr lang="en-US" dirty="0" smtClean="0"/>
                  <a:t>find a set of users (</a:t>
                </a:r>
                <a:r>
                  <a:rPr lang="en-US" dirty="0"/>
                  <a:t>peers/nearest neighbors) </a:t>
                </a:r>
                <a:r>
                  <a:rPr lang="en-US" dirty="0" smtClean="0"/>
                  <a:t>who liked the same items as Alice in the past </a:t>
                </a:r>
                <a:r>
                  <a:rPr lang="en-US" b="1" dirty="0" smtClean="0"/>
                  <a:t>and </a:t>
                </a:r>
                <a:r>
                  <a:rPr lang="en-US" dirty="0" smtClean="0"/>
                  <a:t>who have rated item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use, e.g. the average of their ratings to predict, if Alice will like item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do this for all items Alice has not seen and recommend the best-rated</a:t>
                </a:r>
              </a:p>
              <a:p>
                <a:r>
                  <a:rPr lang="en-US" sz="2200" dirty="0"/>
                  <a:t>Basic assumption and idea</a:t>
                </a:r>
              </a:p>
              <a:p>
                <a:pPr lvl="1"/>
                <a:r>
                  <a:rPr lang="en-US" dirty="0"/>
                  <a:t>If users had similar tastes in the past they will have similar tastes in the future</a:t>
                </a:r>
              </a:p>
              <a:p>
                <a:pPr lvl="1"/>
                <a:r>
                  <a:rPr lang="en-US" dirty="0"/>
                  <a:t>User preferences remain stable and consistent over time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741" t="-809" r="-8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120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</a:t>
            </a:r>
            <a:r>
              <a:rPr lang="en-US" smtClean="0"/>
              <a:t>user similarity (1)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28596" y="1500174"/>
                <a:ext cx="8229600" cy="4525963"/>
              </a:xfrm>
            </p:spPr>
            <p:txBody>
              <a:bodyPr/>
              <a:lstStyle/>
              <a:p>
                <a:r>
                  <a:rPr lang="en-US" dirty="0" smtClean="0"/>
                  <a:t>A popular similarity measure in user-based CF: </a:t>
                </a:r>
                <a:r>
                  <a:rPr lang="en-US" b="1" dirty="0" smtClean="0"/>
                  <a:t>Pearson correlation</a:t>
                </a:r>
              </a:p>
              <a:p>
                <a:pPr lvl="1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/>
                  <a:t>  : users</a:t>
                </a:r>
              </a:p>
              <a:p>
                <a:pPr lvl="1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de-DE" b="0" i="1" dirty="0" smtClean="0">
                            <a:latin typeface="Cambria Math"/>
                          </a:rPr>
                          <m:t>𝑎</m:t>
                        </m:r>
                        <m:r>
                          <a:rPr lang="de-DE" b="0" i="1" dirty="0" smtClean="0">
                            <a:latin typeface="Cambria Math"/>
                          </a:rPr>
                          <m:t>,</m:t>
                        </m:r>
                        <m:r>
                          <a:rPr lang="de-DE" b="0" i="1" dirty="0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baseline="-25000" dirty="0" smtClean="0"/>
                  <a:t>     </a:t>
                </a:r>
                <a:r>
                  <a:rPr lang="en-US" dirty="0" smtClean="0"/>
                  <a:t>: rating of user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for item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𝑝</m:t>
                    </m:r>
                  </m:oMath>
                </a14:m>
                <a:endParaRPr lang="en-US" dirty="0" smtClean="0"/>
              </a:p>
              <a:p>
                <a:pPr lvl="1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	      : set of items, rated both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𝑏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Possible similarity values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>
                  <a:buNone/>
                </a:pPr>
                <a:endParaRPr lang="en-US" dirty="0" smtClean="0"/>
              </a:p>
              <a:p>
                <a:pPr lvl="1">
                  <a:buNone/>
                </a:pPr>
                <a:endParaRPr lang="en-US" dirty="0" smtClean="0"/>
              </a:p>
              <a:p>
                <a:pPr lvl="1">
                  <a:buNone/>
                </a:pPr>
                <a:endParaRPr lang="en-US" dirty="0" smtClean="0"/>
              </a:p>
              <a:p>
                <a:pPr lvl="1">
                  <a:buNone/>
                </a:pPr>
                <a:endParaRPr lang="en-US" dirty="0" smtClean="0"/>
              </a:p>
              <a:p>
                <a:pPr lvl="1">
                  <a:buNone/>
                </a:pPr>
                <a:endParaRPr lang="en-US" dirty="0" smtClean="0"/>
              </a:p>
              <a:p>
                <a:pPr lvl="1">
                  <a:buNone/>
                </a:pPr>
                <a:endParaRPr lang="en-US" dirty="0" smtClean="0"/>
              </a:p>
              <a:p>
                <a:pPr lvl="1">
                  <a:buNone/>
                </a:pPr>
                <a:endParaRPr lang="en-US" dirty="0" smtClean="0"/>
              </a:p>
              <a:p>
                <a:pPr lvl="1">
                  <a:buNone/>
                </a:pPr>
                <a:endParaRPr lang="en-US" dirty="0" smtClean="0"/>
              </a:p>
              <a:p>
                <a:pPr lvl="1">
                  <a:buNone/>
                </a:pPr>
                <a:endParaRPr lang="en-US" dirty="0" smtClean="0"/>
              </a:p>
              <a:p>
                <a:pPr lvl="1">
                  <a:buNone/>
                </a:pPr>
                <a:endParaRPr lang="en-US" dirty="0" smtClean="0"/>
              </a:p>
              <a:p>
                <a:pPr lvl="1">
                  <a:buNone/>
                </a:pPr>
                <a:endParaRPr lang="en-US" dirty="0" smtClean="0"/>
              </a:p>
              <a:p>
                <a:pPr lvl="1">
                  <a:buNone/>
                </a:pPr>
                <a:endParaRPr lang="en-US" dirty="0" smtClean="0"/>
              </a:p>
              <a:p>
                <a:pPr lvl="1">
                  <a:buNone/>
                </a:pPr>
                <a:endParaRPr lang="en-US" dirty="0" smtClean="0"/>
              </a:p>
              <a:p>
                <a:pPr>
                  <a:buNone/>
                </a:pPr>
                <a:endParaRPr lang="en-US" b="1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596" y="1500174"/>
                <a:ext cx="8229600" cy="4525963"/>
              </a:xfrm>
              <a:blipFill rotWithShape="1">
                <a:blip r:embed="rId3"/>
                <a:stretch>
                  <a:fillRect l="-593" t="-67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755576" y="3446905"/>
                <a:ext cx="5439694" cy="990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𝒔𝒊𝒎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1" i="1" smtClean="0">
                                  <a:latin typeface="Cambria Math"/>
                                </a:rPr>
                                <m:t>𝒑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 ∈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𝑷</m:t>
                              </m:r>
                            </m:sub>
                            <m:sup/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𝒂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𝒑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𝒓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𝒂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latin typeface="Cambria Math"/>
                                </a:rPr>
                                <m:t>)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𝒃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𝒑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𝒓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𝒃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𝒑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 ∈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𝑷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𝒂</m:t>
                                              </m:r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𝒑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𝒓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𝒂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𝒑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 ∈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𝑷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1" i="1" smtClean="0">
                                                  <a:latin typeface="Cambria Math"/>
                                                </a:rPr>
                                                <m:t>𝒃</m:t>
                                              </m:r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𝒑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𝒓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b="1" i="1" smtClean="0">
                                                  <a:latin typeface="Cambria Math"/>
                                                </a:rPr>
                                                <m:t>𝒃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446905"/>
                <a:ext cx="5439694" cy="99020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629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</a:t>
            </a:r>
            <a:r>
              <a:rPr lang="en-US" smtClean="0"/>
              <a:t>user similarity (2)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28596" y="1500174"/>
                <a:ext cx="8229600" cy="4525963"/>
              </a:xfrm>
            </p:spPr>
            <p:txBody>
              <a:bodyPr/>
              <a:lstStyle/>
              <a:p>
                <a:r>
                  <a:rPr lang="en-US" dirty="0" smtClean="0"/>
                  <a:t>A popular similarity measure in user-based CF: </a:t>
                </a:r>
                <a:r>
                  <a:rPr lang="en-US" b="1" dirty="0" smtClean="0"/>
                  <a:t>Pearson correlation</a:t>
                </a:r>
              </a:p>
              <a:p>
                <a:pPr lvl="1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  : users</a:t>
                </a:r>
              </a:p>
              <a:p>
                <a:pPr lvl="1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de-DE" i="1" dirty="0">
                            <a:latin typeface="Cambria Math"/>
                          </a:rPr>
                          <m:t>𝑎</m:t>
                        </m:r>
                        <m:r>
                          <a:rPr lang="de-DE" i="1" dirty="0">
                            <a:latin typeface="Cambria Math"/>
                          </a:rPr>
                          <m:t>,</m:t>
                        </m:r>
                        <m:r>
                          <a:rPr lang="de-DE" i="1" dirty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baseline="-25000" dirty="0"/>
                  <a:t>     </a:t>
                </a:r>
                <a:r>
                  <a:rPr lang="en-US" dirty="0"/>
                  <a:t>: rating of user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for item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𝑝</m:t>
                    </m:r>
                  </m:oMath>
                </a14:m>
                <a:endParaRPr lang="en-US" dirty="0"/>
              </a:p>
              <a:p>
                <a:pPr lvl="1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/>
                  <a:t>	      : set of items, rated both by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𝑏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Possible similarity values between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>
                  <a:buNone/>
                </a:pPr>
                <a:endParaRPr lang="en-US" dirty="0" smtClean="0"/>
              </a:p>
              <a:p>
                <a:pPr lvl="1">
                  <a:buNone/>
                </a:pPr>
                <a:endParaRPr lang="en-US" dirty="0" smtClean="0"/>
              </a:p>
              <a:p>
                <a:pPr lvl="1">
                  <a:buNone/>
                </a:pPr>
                <a:endParaRPr lang="en-US" dirty="0" smtClean="0"/>
              </a:p>
              <a:p>
                <a:pPr lvl="1">
                  <a:buNone/>
                </a:pPr>
                <a:endParaRPr lang="en-US" dirty="0" smtClean="0"/>
              </a:p>
              <a:p>
                <a:pPr lvl="1">
                  <a:buNone/>
                </a:pPr>
                <a:endParaRPr lang="en-US" dirty="0" smtClean="0"/>
              </a:p>
              <a:p>
                <a:pPr lvl="1">
                  <a:buNone/>
                </a:pPr>
                <a:endParaRPr lang="en-US" dirty="0" smtClean="0"/>
              </a:p>
              <a:p>
                <a:pPr lvl="1">
                  <a:buNone/>
                </a:pPr>
                <a:endParaRPr lang="en-US" dirty="0" smtClean="0"/>
              </a:p>
              <a:p>
                <a:pPr lvl="1">
                  <a:buNone/>
                </a:pPr>
                <a:endParaRPr lang="en-US" dirty="0" smtClean="0"/>
              </a:p>
              <a:p>
                <a:pPr lvl="1">
                  <a:buNone/>
                </a:pPr>
                <a:endParaRPr lang="en-US" dirty="0" smtClean="0"/>
              </a:p>
              <a:p>
                <a:pPr lvl="1">
                  <a:buNone/>
                </a:pPr>
                <a:endParaRPr lang="en-US" dirty="0" smtClean="0"/>
              </a:p>
              <a:p>
                <a:pPr lvl="1">
                  <a:buNone/>
                </a:pPr>
                <a:endParaRPr lang="en-US" dirty="0" smtClean="0"/>
              </a:p>
              <a:p>
                <a:pPr lvl="1">
                  <a:buNone/>
                </a:pPr>
                <a:endParaRPr lang="en-US" dirty="0" smtClean="0"/>
              </a:p>
              <a:p>
                <a:pPr lvl="1">
                  <a:buNone/>
                </a:pPr>
                <a:endParaRPr lang="en-US" dirty="0" smtClean="0"/>
              </a:p>
              <a:p>
                <a:pPr>
                  <a:buNone/>
                </a:pPr>
                <a:endParaRPr lang="en-US" b="1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596" y="1500174"/>
                <a:ext cx="8229600" cy="4525963"/>
              </a:xfrm>
              <a:blipFill rotWithShape="1">
                <a:blip r:embed="rId3"/>
                <a:stretch>
                  <a:fillRect l="-593" t="-67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Tabelle 18"/>
          <p:cNvGraphicFramePr>
            <a:graphicFrameLocks noGrp="1"/>
          </p:cNvGraphicFramePr>
          <p:nvPr/>
        </p:nvGraphicFramePr>
        <p:xfrm>
          <a:off x="571472" y="3643314"/>
          <a:ext cx="6096000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Alice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?</a:t>
                      </a:r>
                      <a:endParaRPr lang="en-US" sz="18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5" name="Gruppieren 4"/>
          <p:cNvGrpSpPr/>
          <p:nvPr/>
        </p:nvGrpSpPr>
        <p:grpSpPr>
          <a:xfrm>
            <a:off x="6732240" y="4166819"/>
            <a:ext cx="1656184" cy="558325"/>
            <a:chOff x="6732240" y="4166819"/>
            <a:chExt cx="1656184" cy="558325"/>
          </a:xfrm>
        </p:grpSpPr>
        <p:sp>
          <p:nvSpPr>
            <p:cNvPr id="17" name="Textfeld 16"/>
            <p:cNvSpPr txBox="1"/>
            <p:nvPr/>
          </p:nvSpPr>
          <p:spPr>
            <a:xfrm>
              <a:off x="7246765" y="4355812"/>
              <a:ext cx="11416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err="1" smtClean="0">
                  <a:latin typeface="Calibri" pitchFamily="34" charset="0"/>
                </a:rPr>
                <a:t>sim</a:t>
              </a:r>
              <a:r>
                <a:rPr lang="en-US" b="0" smtClean="0">
                  <a:latin typeface="Calibri" pitchFamily="34" charset="0"/>
                </a:rPr>
                <a:t> = </a:t>
              </a:r>
              <a:r>
                <a:rPr lang="en-US" b="0" dirty="0" smtClean="0">
                  <a:latin typeface="Calibri" pitchFamily="34" charset="0"/>
                </a:rPr>
                <a:t>0,85</a:t>
              </a:r>
              <a:endParaRPr lang="en-US" b="0" dirty="0">
                <a:latin typeface="Calibri" pitchFamily="34" charset="0"/>
              </a:endParaRPr>
            </a:p>
          </p:txBody>
        </p:sp>
        <p:sp>
          <p:nvSpPr>
            <p:cNvPr id="4" name="Nach links gekrümmter Pfeil 3"/>
            <p:cNvSpPr/>
            <p:nvPr/>
          </p:nvSpPr>
          <p:spPr bwMode="auto">
            <a:xfrm>
              <a:off x="6732240" y="4166819"/>
              <a:ext cx="238254" cy="472698"/>
            </a:xfrm>
            <a:prstGeom prst="curved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6732240" y="4149080"/>
            <a:ext cx="1656184" cy="945396"/>
            <a:chOff x="6732240" y="4149080"/>
            <a:chExt cx="1656184" cy="945396"/>
          </a:xfrm>
        </p:grpSpPr>
        <p:sp>
          <p:nvSpPr>
            <p:cNvPr id="16" name="Nach links gekrümmter Pfeil 15"/>
            <p:cNvSpPr/>
            <p:nvPr/>
          </p:nvSpPr>
          <p:spPr bwMode="auto">
            <a:xfrm>
              <a:off x="6732240" y="4149080"/>
              <a:ext cx="288032" cy="864096"/>
            </a:xfrm>
            <a:prstGeom prst="curved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7246765" y="4725144"/>
              <a:ext cx="11416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err="1" smtClean="0">
                  <a:latin typeface="Calibri" pitchFamily="34" charset="0"/>
                </a:rPr>
                <a:t>sim</a:t>
              </a:r>
              <a:r>
                <a:rPr lang="en-US" b="0" smtClean="0">
                  <a:latin typeface="Calibri" pitchFamily="34" charset="0"/>
                </a:rPr>
                <a:t> = 0,00</a:t>
              </a:r>
              <a:endParaRPr lang="en-US" b="0" dirty="0">
                <a:latin typeface="Calibri" pitchFamily="34" charset="0"/>
              </a:endParaRPr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6732240" y="4149080"/>
            <a:ext cx="1656184" cy="1305436"/>
            <a:chOff x="6732240" y="4149080"/>
            <a:chExt cx="1656184" cy="1305436"/>
          </a:xfrm>
        </p:grpSpPr>
        <p:sp>
          <p:nvSpPr>
            <p:cNvPr id="22" name="Textfeld 21"/>
            <p:cNvSpPr txBox="1"/>
            <p:nvPr/>
          </p:nvSpPr>
          <p:spPr>
            <a:xfrm>
              <a:off x="7246765" y="5085184"/>
              <a:ext cx="11416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smtClean="0">
                  <a:latin typeface="Calibri" pitchFamily="34" charset="0"/>
                </a:rPr>
                <a:t>sim = 0,70</a:t>
              </a:r>
              <a:endParaRPr lang="en-US" b="0" dirty="0">
                <a:latin typeface="Calibri" pitchFamily="34" charset="0"/>
              </a:endParaRPr>
            </a:p>
          </p:txBody>
        </p:sp>
        <p:sp>
          <p:nvSpPr>
            <p:cNvPr id="20" name="Nach links gekrümmter Pfeil 19"/>
            <p:cNvSpPr/>
            <p:nvPr/>
          </p:nvSpPr>
          <p:spPr bwMode="auto">
            <a:xfrm>
              <a:off x="6732240" y="4149080"/>
              <a:ext cx="360040" cy="1192778"/>
            </a:xfrm>
            <a:prstGeom prst="curved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6732240" y="4149079"/>
            <a:ext cx="1728192" cy="1656185"/>
            <a:chOff x="6732240" y="4149079"/>
            <a:chExt cx="1728192" cy="1656185"/>
          </a:xfrm>
        </p:grpSpPr>
        <p:sp>
          <p:nvSpPr>
            <p:cNvPr id="25" name="Textfeld 24"/>
            <p:cNvSpPr txBox="1"/>
            <p:nvPr/>
          </p:nvSpPr>
          <p:spPr>
            <a:xfrm>
              <a:off x="7248241" y="5435933"/>
              <a:ext cx="1212191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err="1" smtClean="0">
                  <a:latin typeface="Calibri" pitchFamily="34" charset="0"/>
                </a:rPr>
                <a:t>sim</a:t>
              </a:r>
              <a:r>
                <a:rPr lang="en-US" b="0" smtClean="0">
                  <a:latin typeface="Calibri" pitchFamily="34" charset="0"/>
                </a:rPr>
                <a:t> = </a:t>
              </a:r>
              <a:r>
                <a:rPr lang="en-US" b="0" dirty="0" smtClean="0">
                  <a:latin typeface="Calibri" pitchFamily="34" charset="0"/>
                </a:rPr>
                <a:t>-0,79</a:t>
              </a:r>
              <a:endParaRPr lang="en-US" b="0" dirty="0">
                <a:latin typeface="Calibri" pitchFamily="34" charset="0"/>
              </a:endParaRPr>
            </a:p>
          </p:txBody>
        </p:sp>
        <p:sp>
          <p:nvSpPr>
            <p:cNvPr id="26" name="Nach links gekrümmter Pfeil 25"/>
            <p:cNvSpPr/>
            <p:nvPr/>
          </p:nvSpPr>
          <p:spPr bwMode="auto">
            <a:xfrm>
              <a:off x="6732240" y="4149079"/>
              <a:ext cx="432048" cy="1624825"/>
            </a:xfrm>
            <a:prstGeom prst="curved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844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7411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7412" name="Picture 2" descr="D:\projects\000-papers\general\habil\vortrag\material\recsys_also_bought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" b="594"/>
          <a:stretch>
            <a:fillRect/>
          </a:stretch>
        </p:blipFill>
        <p:spPr bwMode="auto">
          <a:xfrm>
            <a:off x="0" y="333375"/>
            <a:ext cx="9144000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 bwMode="auto">
          <a:xfrm>
            <a:off x="107504" y="4725144"/>
            <a:ext cx="9036496" cy="2018556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 spd="slow" advTm="84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predictions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 smtClean="0"/>
                  <a:t>A common prediction function:</a:t>
                </a:r>
              </a:p>
              <a:p>
                <a:endParaRPr lang="en-US" b="0" dirty="0" smtClean="0"/>
              </a:p>
              <a:p>
                <a:endParaRPr lang="en-US" b="0" dirty="0" smtClean="0"/>
              </a:p>
              <a:p>
                <a:endParaRPr lang="en-US" b="0" dirty="0" smtClean="0"/>
              </a:p>
              <a:p>
                <a:r>
                  <a:rPr lang="en-US" b="0" dirty="0" smtClean="0"/>
                  <a:t>Calculate, whether the neighbors' ratings for the unseen item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b="0" dirty="0" smtClean="0"/>
                  <a:t> are higher or lower than their average</a:t>
                </a:r>
              </a:p>
              <a:p>
                <a:r>
                  <a:rPr lang="en-US" b="0" dirty="0" smtClean="0"/>
                  <a:t>Combine the rating differences – use the similarity with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b="0" dirty="0" smtClean="0"/>
                  <a:t> as a weight</a:t>
                </a:r>
              </a:p>
              <a:p>
                <a:r>
                  <a:rPr lang="en-US" b="0" dirty="0" smtClean="0"/>
                  <a:t>Add/subtract the  neighbors' bias from the active user's average and use this as a prediction</a:t>
                </a:r>
                <a:endParaRPr lang="en-US" b="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593" t="-674" r="-44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295" y="2143123"/>
            <a:ext cx="1000124" cy="10001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770466" y="2282637"/>
                <a:ext cx="5025670" cy="721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𝒑𝒓𝒆𝒅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𝒑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𝒂</m:t>
                              </m:r>
                            </m:sub>
                          </m:sSub>
                        </m:e>
                      </m:acc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b="1" i="1" smtClean="0">
                                  <a:latin typeface="Cambria Math"/>
                                </a:rPr>
                                <m:t>𝒃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 ∈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𝑵</m:t>
                              </m:r>
                            </m:sub>
                            <m:sup/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𝒔𝒊𝒎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𝒂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</m:d>
                              <m:r>
                                <a:rPr lang="en-US" b="1" i="1" smtClean="0">
                                  <a:latin typeface="Cambria Math"/>
                                </a:rPr>
                                <m:t>∗(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𝒃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𝒑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𝒃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b="1" i="1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i="1">
                                  <a:latin typeface="Cambria Math"/>
                                </a:rPr>
                                <m:t>𝒃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∈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𝑵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𝒔𝒊𝒎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𝒂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466" y="2282637"/>
                <a:ext cx="5025670" cy="72109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447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Memory-based and model-based approaches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User-based CF is said to be "memory-based"</a:t>
            </a:r>
          </a:p>
          <a:p>
            <a:pPr lvl="1"/>
            <a:r>
              <a:rPr lang="en-US" dirty="0" smtClean="0"/>
              <a:t>the rating matrix is directly used to find neighbors / make predictions</a:t>
            </a:r>
          </a:p>
          <a:p>
            <a:pPr lvl="1"/>
            <a:r>
              <a:rPr lang="en-US" dirty="0" smtClean="0"/>
              <a:t>does not scale for most real-world scenarios</a:t>
            </a:r>
          </a:p>
          <a:p>
            <a:pPr lvl="1"/>
            <a:r>
              <a:rPr lang="en-US" dirty="0" smtClean="0"/>
              <a:t>large e-commerce sites have tens of millions of customers and millions of items</a:t>
            </a:r>
          </a:p>
          <a:p>
            <a:r>
              <a:rPr lang="en-US" dirty="0" smtClean="0"/>
              <a:t>Model-based approaches</a:t>
            </a:r>
          </a:p>
          <a:p>
            <a:pPr lvl="1"/>
            <a:r>
              <a:rPr lang="en-US" dirty="0" smtClean="0"/>
              <a:t>based on an offline pre-processing or "model-learning" phase</a:t>
            </a:r>
          </a:p>
          <a:p>
            <a:pPr lvl="1"/>
            <a:r>
              <a:rPr lang="en-US" dirty="0" smtClean="0"/>
              <a:t>at run-time, only the learned model is used to make predictions</a:t>
            </a:r>
          </a:p>
          <a:p>
            <a:pPr lvl="1"/>
            <a:r>
              <a:rPr lang="en-US" dirty="0" smtClean="0"/>
              <a:t>models are updated / re-trained periodically</a:t>
            </a:r>
          </a:p>
          <a:p>
            <a:pPr lvl="1"/>
            <a:r>
              <a:rPr lang="en-US" dirty="0" smtClean="0"/>
              <a:t>large variety of techniques used </a:t>
            </a:r>
          </a:p>
          <a:p>
            <a:pPr lvl="1"/>
            <a:r>
              <a:rPr lang="en-US" dirty="0" smtClean="0"/>
              <a:t>model-building and updating can be computationally expensive</a:t>
            </a:r>
          </a:p>
          <a:p>
            <a:pPr lvl="1"/>
            <a:r>
              <a:rPr lang="en-US" b="1" i="1" dirty="0" smtClean="0"/>
              <a:t>item</a:t>
            </a:r>
            <a:r>
              <a:rPr lang="en-US" b="1" dirty="0" smtClean="0"/>
              <a:t>-based CF is an example for model-based approaches</a:t>
            </a:r>
          </a:p>
        </p:txBody>
      </p:sp>
    </p:spTree>
    <p:extLst>
      <p:ext uri="{BB962C8B-B14F-4D97-AF65-F5344CB8AC3E}">
        <p14:creationId xmlns:p14="http://schemas.microsoft.com/office/powerpoint/2010/main" val="164173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Item-based collaborative filtering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idea: </a:t>
            </a:r>
          </a:p>
          <a:p>
            <a:pPr lvl="1"/>
            <a:r>
              <a:rPr lang="en-US" dirty="0" smtClean="0"/>
              <a:t>Use the similarity between items (and not users) to make predictions</a:t>
            </a:r>
          </a:p>
          <a:p>
            <a:r>
              <a:rPr lang="en-US" dirty="0" smtClean="0"/>
              <a:t>Example: </a:t>
            </a:r>
          </a:p>
          <a:p>
            <a:pPr lvl="1"/>
            <a:r>
              <a:rPr lang="en-US" dirty="0" smtClean="0"/>
              <a:t>Look for items that are similar to Item5</a:t>
            </a:r>
          </a:p>
          <a:p>
            <a:pPr lvl="1"/>
            <a:r>
              <a:rPr lang="en-US" dirty="0" smtClean="0"/>
              <a:t>Take Alice's ratings for these items to predict the rating for Item5</a:t>
            </a:r>
          </a:p>
          <a:p>
            <a:endParaRPr lang="en-US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642910" y="3786190"/>
          <a:ext cx="6096000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Alice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?</a:t>
                      </a:r>
                      <a:endParaRPr lang="en-US" sz="18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Abgerundetes Rechteck 5"/>
          <p:cNvSpPr/>
          <p:nvPr/>
        </p:nvSpPr>
        <p:spPr bwMode="auto">
          <a:xfrm>
            <a:off x="5715008" y="4500570"/>
            <a:ext cx="1071570" cy="1571636"/>
          </a:xfrm>
          <a:prstGeom prst="roundRect">
            <a:avLst/>
          </a:prstGeom>
          <a:solidFill>
            <a:srgbClr val="FFC000">
              <a:alpha val="2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1571604" y="4500570"/>
            <a:ext cx="4143404" cy="1571636"/>
            <a:chOff x="1571604" y="4000504"/>
            <a:chExt cx="4143404" cy="1643074"/>
          </a:xfrm>
        </p:grpSpPr>
        <p:sp>
          <p:nvSpPr>
            <p:cNvPr id="7" name="Abgerundetes Rechteck 6"/>
            <p:cNvSpPr/>
            <p:nvPr/>
          </p:nvSpPr>
          <p:spPr bwMode="auto">
            <a:xfrm>
              <a:off x="1571604" y="4000504"/>
              <a:ext cx="1071570" cy="1643074"/>
            </a:xfrm>
            <a:prstGeom prst="roundRect">
              <a:avLst/>
            </a:prstGeom>
            <a:solidFill>
              <a:schemeClr val="accent6">
                <a:lumMod val="75000"/>
                <a:alpha val="29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" name="Abgerundetes Rechteck 7"/>
            <p:cNvSpPr/>
            <p:nvPr/>
          </p:nvSpPr>
          <p:spPr bwMode="auto">
            <a:xfrm>
              <a:off x="4643438" y="4000504"/>
              <a:ext cx="1071570" cy="1643074"/>
            </a:xfrm>
            <a:prstGeom prst="roundRect">
              <a:avLst/>
            </a:prstGeom>
            <a:solidFill>
              <a:schemeClr val="accent6">
                <a:lumMod val="75000"/>
                <a:alpha val="29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1906216" y="4060653"/>
            <a:ext cx="3560611" cy="511355"/>
            <a:chOff x="1906216" y="4060653"/>
            <a:chExt cx="3560611" cy="511355"/>
          </a:xfrm>
        </p:grpSpPr>
        <p:sp>
          <p:nvSpPr>
            <p:cNvPr id="14" name="Ellipse 13"/>
            <p:cNvSpPr/>
            <p:nvPr/>
          </p:nvSpPr>
          <p:spPr bwMode="auto">
            <a:xfrm>
              <a:off x="1906216" y="4071942"/>
              <a:ext cx="500066" cy="500066"/>
            </a:xfrm>
            <a:prstGeom prst="ellipse">
              <a:avLst/>
            </a:prstGeom>
            <a:noFill/>
            <a:ln w="349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5" name="Ellipse 14"/>
            <p:cNvSpPr/>
            <p:nvPr/>
          </p:nvSpPr>
          <p:spPr bwMode="auto">
            <a:xfrm>
              <a:off x="4966761" y="4060653"/>
              <a:ext cx="500066" cy="500066"/>
            </a:xfrm>
            <a:prstGeom prst="ellipse">
              <a:avLst/>
            </a:prstGeom>
            <a:noFill/>
            <a:ln w="349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101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Graph-based methods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"Spreading activation" </a:t>
            </a:r>
            <a:r>
              <a:rPr lang="en-US" b="0" dirty="0" smtClean="0"/>
              <a:t>(Huang et al. 2004)</a:t>
            </a:r>
          </a:p>
          <a:p>
            <a:pPr lvl="1"/>
            <a:r>
              <a:rPr lang="en-US" sz="1600" b="0" dirty="0" smtClean="0"/>
              <a:t>Exploit the supposed </a:t>
            </a:r>
            <a:r>
              <a:rPr lang="en-US" sz="1600" dirty="0" smtClean="0"/>
              <a:t>"</a:t>
            </a:r>
            <a:r>
              <a:rPr lang="en-US" sz="1600" b="0" dirty="0" smtClean="0"/>
              <a:t>transitivity</a:t>
            </a:r>
            <a:r>
              <a:rPr lang="en-US" sz="1600" dirty="0" smtClean="0"/>
              <a:t>"</a:t>
            </a:r>
            <a:r>
              <a:rPr lang="en-US" sz="1600" b="0" dirty="0" smtClean="0"/>
              <a:t> of customer tastes and thereby augment the matrix with additional information</a:t>
            </a:r>
          </a:p>
          <a:p>
            <a:pPr lvl="1"/>
            <a:r>
              <a:rPr lang="en-US" sz="1600" b="0" dirty="0" smtClean="0"/>
              <a:t>Assume that we are looking for a recommendation for </a:t>
            </a:r>
            <a:r>
              <a:rPr lang="en-US" sz="1600" b="0" i="1" dirty="0" smtClean="0"/>
              <a:t>User1</a:t>
            </a:r>
            <a:endParaRPr lang="en-US" sz="1600" dirty="0" smtClean="0"/>
          </a:p>
          <a:p>
            <a:pPr lvl="1"/>
            <a:r>
              <a:rPr lang="en-US" sz="1600" b="0" dirty="0" smtClean="0"/>
              <a:t>When using a standard CF approach, </a:t>
            </a:r>
            <a:r>
              <a:rPr lang="en-US" sz="1600" b="0" i="1" dirty="0" smtClean="0"/>
              <a:t>User2 </a:t>
            </a:r>
            <a:r>
              <a:rPr lang="en-US" sz="1600" b="0" dirty="0" smtClean="0"/>
              <a:t>will be considered a peer for </a:t>
            </a:r>
            <a:r>
              <a:rPr lang="en-US" sz="1600" b="0" i="1" dirty="0" smtClean="0"/>
              <a:t>User1 </a:t>
            </a:r>
            <a:r>
              <a:rPr lang="en-US" sz="1600" b="0" dirty="0" smtClean="0"/>
              <a:t>because they both bought </a:t>
            </a:r>
            <a:r>
              <a:rPr lang="en-US" sz="1600" b="0" i="1" dirty="0" smtClean="0"/>
              <a:t>Item2 </a:t>
            </a:r>
            <a:r>
              <a:rPr lang="en-US" sz="1600" b="0" dirty="0" smtClean="0"/>
              <a:t>and </a:t>
            </a:r>
            <a:r>
              <a:rPr lang="en-US" sz="1600" b="0" i="1" dirty="0" smtClean="0"/>
              <a:t>Item4</a:t>
            </a:r>
          </a:p>
          <a:p>
            <a:pPr lvl="1"/>
            <a:r>
              <a:rPr lang="en-US" sz="1600" b="0" dirty="0" smtClean="0"/>
              <a:t>Thus </a:t>
            </a:r>
            <a:r>
              <a:rPr lang="en-US" sz="1600" b="0" i="1" dirty="0" smtClean="0"/>
              <a:t>Item3 </a:t>
            </a:r>
            <a:r>
              <a:rPr lang="en-US" sz="1600" b="0" dirty="0" smtClean="0"/>
              <a:t>will be recommended to </a:t>
            </a:r>
            <a:r>
              <a:rPr lang="en-US" sz="1600" b="0" i="1" dirty="0" smtClean="0"/>
              <a:t>User1 </a:t>
            </a:r>
            <a:r>
              <a:rPr lang="en-US" sz="1600" b="0" dirty="0" smtClean="0"/>
              <a:t>because the nearest neighbor, </a:t>
            </a:r>
            <a:r>
              <a:rPr lang="en-US" sz="1600" b="0" i="1" dirty="0" smtClean="0"/>
              <a:t>User2</a:t>
            </a:r>
            <a:r>
              <a:rPr lang="en-US" sz="1600" b="0" dirty="0" smtClean="0"/>
              <a:t>, also bought or liked it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0137" y="3772867"/>
            <a:ext cx="3062106" cy="260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8279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model-based approaches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Plethora of different techniques proposed in the last years, e.g.,</a:t>
            </a:r>
          </a:p>
          <a:p>
            <a:pPr lvl="1"/>
            <a:r>
              <a:rPr lang="en-US" dirty="0" smtClean="0"/>
              <a:t>Matrix </a:t>
            </a:r>
            <a:r>
              <a:rPr lang="en-US" dirty="0" smtClean="0"/>
              <a:t>factorization(</a:t>
            </a:r>
            <a:r>
              <a:rPr lang="zh-CN" altLang="en-US" dirty="0" smtClean="0"/>
              <a:t>矩阵分解</a:t>
            </a:r>
            <a:r>
              <a:rPr lang="en-US" dirty="0" smtClean="0"/>
              <a:t>) techniques, </a:t>
            </a:r>
            <a:r>
              <a:rPr lang="en-US" dirty="0" smtClean="0"/>
              <a:t>statistics</a:t>
            </a:r>
          </a:p>
          <a:p>
            <a:pPr lvl="2"/>
            <a:r>
              <a:rPr lang="en-US" dirty="0" smtClean="0"/>
              <a:t>singular value decomposition, principal component analysis</a:t>
            </a:r>
          </a:p>
          <a:p>
            <a:pPr lvl="1"/>
            <a:r>
              <a:rPr lang="en-US" dirty="0" smtClean="0"/>
              <a:t>Association rule mining</a:t>
            </a:r>
          </a:p>
          <a:p>
            <a:pPr lvl="2"/>
            <a:r>
              <a:rPr lang="en-US" dirty="0" smtClean="0"/>
              <a:t>compare: shopping basket analysis</a:t>
            </a:r>
          </a:p>
          <a:p>
            <a:pPr lvl="1"/>
            <a:r>
              <a:rPr lang="en-US" dirty="0" smtClean="0"/>
              <a:t>Probabilistic models</a:t>
            </a:r>
          </a:p>
          <a:p>
            <a:pPr lvl="2"/>
            <a:r>
              <a:rPr lang="en-US" dirty="0" smtClean="0"/>
              <a:t>clustering models, Bayesian networks, probabilistic Latent Semantic Analysis</a:t>
            </a:r>
          </a:p>
          <a:p>
            <a:pPr lvl="1"/>
            <a:r>
              <a:rPr lang="en-US" dirty="0" smtClean="0"/>
              <a:t>Various other machine learning approaches</a:t>
            </a:r>
          </a:p>
          <a:p>
            <a:r>
              <a:rPr lang="en-US" dirty="0" smtClean="0"/>
              <a:t>Costs of pre-processing </a:t>
            </a:r>
          </a:p>
          <a:p>
            <a:pPr lvl="1"/>
            <a:r>
              <a:rPr lang="en-US" dirty="0" smtClean="0"/>
              <a:t>Usually not discussed</a:t>
            </a:r>
          </a:p>
          <a:p>
            <a:pPr lvl="1"/>
            <a:r>
              <a:rPr lang="en-US" dirty="0" smtClean="0"/>
              <a:t>Incremental updates possible?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8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for SVD-based recommendation</a:t>
            </a:r>
            <a:endParaRPr lang="en-US" dirty="0">
              <a:cs typeface="Calibri" pitchFamily="34" charset="0"/>
            </a:endParaRPr>
          </a:p>
        </p:txBody>
      </p:sp>
      <p:graphicFrame>
        <p:nvGraphicFramePr>
          <p:cNvPr id="4" name="Inhaltsplatzhalter 3"/>
          <p:cNvGraphicFramePr>
            <a:graphicFrameLocks/>
          </p:cNvGraphicFramePr>
          <p:nvPr>
            <p:extLst/>
          </p:nvPr>
        </p:nvGraphicFramePr>
        <p:xfrm>
          <a:off x="4139952" y="2685092"/>
          <a:ext cx="4824540" cy="1391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4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40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40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40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40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61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V</a:t>
                      </a:r>
                      <a:r>
                        <a:rPr lang="de-AT" sz="2000" baseline="-25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k</a:t>
                      </a:r>
                      <a:r>
                        <a:rPr lang="de-AT" sz="2000" baseline="30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  <a:endParaRPr lang="de-DE" sz="2000" baseline="3000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870">
                <a:tc>
                  <a:txBody>
                    <a:bodyPr/>
                    <a:lstStyle/>
                    <a:p>
                      <a:r>
                        <a:rPr lang="de-AT" sz="2000" b="1" dirty="0" smtClean="0">
                          <a:latin typeface="Calibri" pitchFamily="34" charset="0"/>
                          <a:cs typeface="Calibri" pitchFamily="34" charset="0"/>
                        </a:rPr>
                        <a:t>Dim1</a:t>
                      </a:r>
                      <a:endParaRPr lang="de-DE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-0.44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-0.57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0.06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0.38</a:t>
                      </a:r>
                      <a:endParaRPr lang="de-DE" sz="2000" b="1" i="0" baseline="0" dirty="0">
                        <a:solidFill>
                          <a:srgbClr val="C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0.57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870">
                <a:tc>
                  <a:txBody>
                    <a:bodyPr/>
                    <a:lstStyle/>
                    <a:p>
                      <a:r>
                        <a:rPr lang="de-AT" sz="2000" b="1" dirty="0" smtClean="0">
                          <a:latin typeface="Calibri" pitchFamily="34" charset="0"/>
                          <a:cs typeface="Calibri" pitchFamily="34" charset="0"/>
                        </a:rPr>
                        <a:t>Dim2</a:t>
                      </a:r>
                      <a:endParaRPr lang="de-DE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0.58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-0.66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0.26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0.18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-0.36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Inhaltsplatzhalter 3"/>
          <p:cNvGraphicFramePr>
            <a:graphicFrameLocks/>
          </p:cNvGraphicFramePr>
          <p:nvPr>
            <p:extLst/>
          </p:nvPr>
        </p:nvGraphicFramePr>
        <p:xfrm>
          <a:off x="395536" y="2610460"/>
          <a:ext cx="2448272" cy="2402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2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9789">
                <a:tc>
                  <a:txBody>
                    <a:bodyPr/>
                    <a:lstStyle/>
                    <a:p>
                      <a:pPr algn="ctr"/>
                      <a:r>
                        <a:rPr lang="de-AT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U</a:t>
                      </a:r>
                      <a:r>
                        <a:rPr lang="de-AT" sz="2000" baseline="-25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k</a:t>
                      </a:r>
                      <a:endParaRPr lang="de-DE" sz="2000" baseline="-25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AT" sz="20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Dim1</a:t>
                      </a:r>
                      <a:endParaRPr lang="de-DE" sz="2000" baseline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20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Dim2</a:t>
                      </a:r>
                      <a:endParaRPr lang="de-DE" sz="2000" baseline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619">
                <a:tc>
                  <a:txBody>
                    <a:bodyPr/>
                    <a:lstStyle/>
                    <a:p>
                      <a:r>
                        <a:rPr lang="de-AT" sz="2000" b="1" dirty="0" smtClean="0">
                          <a:latin typeface="Calibri" pitchFamily="34" charset="0"/>
                          <a:cs typeface="Calibri" pitchFamily="34" charset="0"/>
                        </a:rPr>
                        <a:t>Alice</a:t>
                      </a:r>
                      <a:endParaRPr lang="de-DE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0.47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-0.30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619">
                <a:tc>
                  <a:txBody>
                    <a:bodyPr/>
                    <a:lstStyle/>
                    <a:p>
                      <a:r>
                        <a:rPr lang="de-AT" sz="2000" b="1" dirty="0" smtClean="0">
                          <a:latin typeface="Calibri" pitchFamily="34" charset="0"/>
                          <a:cs typeface="Calibri" pitchFamily="34" charset="0"/>
                        </a:rPr>
                        <a:t>Bob</a:t>
                      </a:r>
                      <a:endParaRPr lang="de-DE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 -0.44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0.23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619">
                <a:tc>
                  <a:txBody>
                    <a:bodyPr/>
                    <a:lstStyle/>
                    <a:p>
                      <a:r>
                        <a:rPr lang="de-AT" sz="2000" b="1" dirty="0" smtClean="0">
                          <a:latin typeface="Calibri" pitchFamily="34" charset="0"/>
                          <a:cs typeface="Calibri" pitchFamily="34" charset="0"/>
                        </a:rPr>
                        <a:t>Mary</a:t>
                      </a:r>
                      <a:endParaRPr lang="de-DE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000" dirty="0" smtClean="0">
                          <a:latin typeface="Calibri" pitchFamily="34" charset="0"/>
                          <a:cs typeface="Calibri" pitchFamily="34" charset="0"/>
                        </a:rPr>
                        <a:t>0.70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000" dirty="0" smtClean="0"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0.06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619">
                <a:tc>
                  <a:txBody>
                    <a:bodyPr/>
                    <a:lstStyle/>
                    <a:p>
                      <a:r>
                        <a:rPr lang="de-AT" sz="2000" b="1" dirty="0" smtClean="0">
                          <a:latin typeface="Calibri" pitchFamily="34" charset="0"/>
                          <a:cs typeface="Calibri" pitchFamily="34" charset="0"/>
                        </a:rPr>
                        <a:t>Sue</a:t>
                      </a:r>
                      <a:endParaRPr lang="de-DE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0.31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0.93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/>
          </p:nvPr>
        </p:nvGraphicFramePr>
        <p:xfrm>
          <a:off x="6588224" y="4509120"/>
          <a:ext cx="2412270" cy="1443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4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40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65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AT" sz="20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Dim1</a:t>
                      </a:r>
                      <a:endParaRPr lang="de-DE" sz="2000" baseline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20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Dim2</a:t>
                      </a:r>
                      <a:endParaRPr lang="de-DE" sz="2000" baseline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688">
                <a:tc>
                  <a:txBody>
                    <a:bodyPr/>
                    <a:lstStyle/>
                    <a:p>
                      <a:r>
                        <a:rPr lang="de-AT" sz="2000" b="1" dirty="0" smtClean="0">
                          <a:latin typeface="Calibri" pitchFamily="34" charset="0"/>
                          <a:cs typeface="Calibri" pitchFamily="34" charset="0"/>
                        </a:rPr>
                        <a:t>Dim1</a:t>
                      </a:r>
                      <a:endParaRPr lang="de-DE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000" dirty="0" smtClean="0">
                          <a:latin typeface="Calibri" pitchFamily="34" charset="0"/>
                          <a:cs typeface="Calibri" pitchFamily="34" charset="0"/>
                        </a:rPr>
                        <a:t>5.63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688">
                <a:tc>
                  <a:txBody>
                    <a:bodyPr/>
                    <a:lstStyle/>
                    <a:p>
                      <a:r>
                        <a:rPr lang="de-AT" sz="2000" b="1" dirty="0" smtClean="0">
                          <a:latin typeface="Calibri" pitchFamily="34" charset="0"/>
                          <a:cs typeface="Calibri" pitchFamily="34" charset="0"/>
                        </a:rPr>
                        <a:t>Dim2</a:t>
                      </a:r>
                      <a:endParaRPr lang="de-DE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3.23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/>
          </p:nvPr>
        </p:nvGraphicFramePr>
        <p:xfrm>
          <a:off x="1475656" y="1844824"/>
          <a:ext cx="2736304" cy="649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Formel" r:id="rId4" imgW="1574117" imgH="317362" progId="Equation.3">
                  <p:embed/>
                </p:oleObj>
              </mc:Choice>
              <mc:Fallback>
                <p:oleObj name="Formel" r:id="rId4" imgW="1574117" imgH="317362" progId="Equation.3">
                  <p:embed/>
                  <p:pic>
                    <p:nvPicPr>
                      <p:cNvPr id="12" name="Objek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844824"/>
                        <a:ext cx="2736304" cy="6494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/>
          </p:nvPr>
        </p:nvGraphicFramePr>
        <p:xfrm>
          <a:off x="6788333" y="4412665"/>
          <a:ext cx="591979" cy="537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Formel" r:id="rId6" imgW="241195" imgH="279279" progId="Equation.3">
                  <p:embed/>
                </p:oleObj>
              </mc:Choice>
              <mc:Fallback>
                <p:oleObj name="Formel" r:id="rId6" imgW="241195" imgH="279279" progId="Equation.3">
                  <p:embed/>
                  <p:pic>
                    <p:nvPicPr>
                      <p:cNvPr id="13" name="Objek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8333" y="4412665"/>
                        <a:ext cx="591979" cy="5378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Inhaltsplatzhalter 2"/>
          <p:cNvSpPr txBox="1">
            <a:spLocks/>
          </p:cNvSpPr>
          <p:nvPr/>
        </p:nvSpPr>
        <p:spPr bwMode="auto">
          <a:xfrm>
            <a:off x="323528" y="1988840"/>
            <a:ext cx="496632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kern="0" smtClean="0">
                <a:latin typeface="Calibri" pitchFamily="34" charset="0"/>
                <a:cs typeface="Calibri" pitchFamily="34" charset="0"/>
              </a:rPr>
              <a:t>SVD: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5" name="Gruppieren 23"/>
          <p:cNvGrpSpPr/>
          <p:nvPr/>
        </p:nvGrpSpPr>
        <p:grpSpPr>
          <a:xfrm>
            <a:off x="395536" y="2974796"/>
            <a:ext cx="8496944" cy="3384376"/>
            <a:chOff x="395536" y="3068960"/>
            <a:chExt cx="8496944" cy="3384376"/>
          </a:xfrm>
        </p:grpSpPr>
        <p:grpSp>
          <p:nvGrpSpPr>
            <p:cNvPr id="16" name="Gruppieren 21"/>
            <p:cNvGrpSpPr/>
            <p:nvPr/>
          </p:nvGrpSpPr>
          <p:grpSpPr>
            <a:xfrm>
              <a:off x="395536" y="3068960"/>
              <a:ext cx="8496944" cy="3384376"/>
              <a:chOff x="395536" y="3068960"/>
              <a:chExt cx="8496944" cy="3384376"/>
            </a:xfrm>
          </p:grpSpPr>
          <p:sp>
            <p:nvSpPr>
              <p:cNvPr id="18" name="Inhaltsplatzhalter 2"/>
              <p:cNvSpPr txBox="1">
                <a:spLocks/>
              </p:cNvSpPr>
              <p:nvPr/>
            </p:nvSpPr>
            <p:spPr bwMode="auto">
              <a:xfrm>
                <a:off x="395536" y="5301208"/>
                <a:ext cx="4966320" cy="1152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lvl="0" indent="-342900" eaLnBrk="1" hangingPunct="1">
                  <a:spcBef>
                    <a:spcPct val="20000"/>
                  </a:spcBef>
                  <a:buFontTx/>
                  <a:buChar char="•"/>
                </a:pPr>
                <a:r>
                  <a:rPr lang="de-AT" sz="2000" kern="0" dirty="0" smtClean="0">
                    <a:latin typeface="Calibri" pitchFamily="34" charset="0"/>
                    <a:cs typeface="Calibri" pitchFamily="34" charset="0"/>
                  </a:rPr>
                  <a:t>Prediction: </a:t>
                </a:r>
              </a:p>
              <a:p>
                <a:pPr marL="1714500" lvl="3" indent="-342900" eaLnBrk="1" hangingPunct="1">
                  <a:spcBef>
                    <a:spcPct val="20000"/>
                  </a:spcBef>
                </a:pPr>
                <a:r>
                  <a:rPr lang="de-AT" sz="2000" kern="0" dirty="0" smtClean="0">
                    <a:latin typeface="Calibri" pitchFamily="34" charset="0"/>
                    <a:cs typeface="Calibri" pitchFamily="34" charset="0"/>
                  </a:rPr>
                  <a:t>	</a:t>
                </a:r>
                <a:r>
                  <a:rPr lang="de-AT" kern="0" dirty="0" smtClean="0">
                    <a:latin typeface="Calibri" pitchFamily="34" charset="0"/>
                    <a:cs typeface="Calibri" pitchFamily="34" charset="0"/>
                  </a:rPr>
                  <a:t>	= </a:t>
                </a:r>
                <a:r>
                  <a:rPr lang="de-AT" dirty="0" smtClean="0">
                    <a:latin typeface="Calibri" pitchFamily="34" charset="0"/>
                    <a:cs typeface="Calibri" pitchFamily="34" charset="0"/>
                  </a:rPr>
                  <a:t>3 + 0.84 = </a:t>
                </a:r>
                <a:r>
                  <a:rPr lang="de-AT" dirty="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3.84</a:t>
                </a:r>
                <a:endParaRPr kumimoji="0" lang="de-AT" b="0" i="0" u="none" strike="noStrike" kern="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" name="Rechteck 18"/>
              <p:cNvSpPr/>
              <p:nvPr/>
            </p:nvSpPr>
            <p:spPr bwMode="auto">
              <a:xfrm>
                <a:off x="7452320" y="3140968"/>
                <a:ext cx="720080" cy="958260"/>
              </a:xfrm>
              <a:prstGeom prst="rect">
                <a:avLst/>
              </a:prstGeom>
              <a:noFill/>
              <a:ln w="317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ＭＳ Ｐゴシック" pitchFamily="-112" charset="-128"/>
                  <a:cs typeface="Calibri" pitchFamily="34" charset="0"/>
                </a:endParaRPr>
              </a:p>
            </p:txBody>
          </p:sp>
          <p:sp>
            <p:nvSpPr>
              <p:cNvPr id="20" name="Rechteck 19"/>
              <p:cNvSpPr/>
              <p:nvPr/>
            </p:nvSpPr>
            <p:spPr bwMode="auto">
              <a:xfrm>
                <a:off x="395536" y="3068960"/>
                <a:ext cx="2448272" cy="432048"/>
              </a:xfrm>
              <a:prstGeom prst="rect">
                <a:avLst/>
              </a:prstGeom>
              <a:noFill/>
              <a:ln w="317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ＭＳ Ｐゴシック" pitchFamily="-112" charset="-128"/>
                  <a:cs typeface="Calibri" pitchFamily="34" charset="0"/>
                </a:endParaRPr>
              </a:p>
            </p:txBody>
          </p:sp>
          <p:sp>
            <p:nvSpPr>
              <p:cNvPr id="21" name="Rechteck 20"/>
              <p:cNvSpPr/>
              <p:nvPr/>
            </p:nvSpPr>
            <p:spPr bwMode="auto">
              <a:xfrm>
                <a:off x="6588224" y="5013176"/>
                <a:ext cx="2304256" cy="958260"/>
              </a:xfrm>
              <a:prstGeom prst="rect">
                <a:avLst/>
              </a:prstGeom>
              <a:noFill/>
              <a:ln w="317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ＭＳ Ｐゴシック" pitchFamily="-112" charset="-128"/>
                  <a:cs typeface="Calibri" pitchFamily="34" charset="0"/>
                </a:endParaRPr>
              </a:p>
            </p:txBody>
          </p:sp>
        </p:grpSp>
        <p:graphicFrame>
          <p:nvGraphicFramePr>
            <p:cNvPr id="17" name="Object 5"/>
            <p:cNvGraphicFramePr>
              <a:graphicFrameLocks noChangeAspect="1"/>
            </p:cNvGraphicFramePr>
            <p:nvPr>
              <p:extLst/>
            </p:nvPr>
          </p:nvGraphicFramePr>
          <p:xfrm>
            <a:off x="2070671" y="5208201"/>
            <a:ext cx="4517553" cy="4740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9" name="Formel" r:id="rId8" imgW="2895600" imgH="304800" progId="Equation.3">
                    <p:embed/>
                  </p:oleObj>
                </mc:Choice>
                <mc:Fallback>
                  <p:oleObj name="Formel" r:id="rId8" imgW="2895600" imgH="304800" progId="Equation.3">
                    <p:embed/>
                    <p:pic>
                      <p:nvPicPr>
                        <p:cNvPr id="17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0671" y="5208201"/>
                          <a:ext cx="4517553" cy="4740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Rechteck 26"/>
          <p:cNvSpPr/>
          <p:nvPr/>
        </p:nvSpPr>
        <p:spPr bwMode="auto">
          <a:xfrm rot="3579673">
            <a:off x="4452968" y="2237890"/>
            <a:ext cx="1217253" cy="255283"/>
          </a:xfrm>
          <a:prstGeom prst="rect">
            <a:avLst/>
          </a:prstGeom>
          <a:gradFill flip="none" rotWithShape="1">
            <a:gsLst>
              <a:gs pos="25000">
                <a:srgbClr val="FFEFD1"/>
              </a:gs>
              <a:gs pos="55000">
                <a:srgbClr val="F0EBD5"/>
              </a:gs>
              <a:gs pos="26235">
                <a:srgbClr val="F8EDD3"/>
              </a:gs>
              <a:gs pos="79000">
                <a:srgbClr val="D1C39F"/>
              </a:gs>
            </a:gsLst>
            <a:lin ang="189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Terminator</a:t>
            </a:r>
          </a:p>
        </p:txBody>
      </p:sp>
      <p:sp>
        <p:nvSpPr>
          <p:cNvPr id="28" name="Rechteck 27"/>
          <p:cNvSpPr/>
          <p:nvPr/>
        </p:nvSpPr>
        <p:spPr bwMode="auto">
          <a:xfrm rot="3579673">
            <a:off x="5317064" y="2234926"/>
            <a:ext cx="1217253" cy="255283"/>
          </a:xfrm>
          <a:prstGeom prst="rect">
            <a:avLst/>
          </a:prstGeom>
          <a:gradFill flip="none" rotWithShape="1">
            <a:gsLst>
              <a:gs pos="25000">
                <a:srgbClr val="FFEFD1"/>
              </a:gs>
              <a:gs pos="55000">
                <a:srgbClr val="F0EBD5"/>
              </a:gs>
              <a:gs pos="26235">
                <a:srgbClr val="F8EDD3"/>
              </a:gs>
              <a:gs pos="79000">
                <a:srgbClr val="D1C39F"/>
              </a:gs>
            </a:gsLst>
            <a:lin ang="189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Die Hard</a:t>
            </a:r>
          </a:p>
        </p:txBody>
      </p:sp>
      <p:sp>
        <p:nvSpPr>
          <p:cNvPr id="29" name="Rechteck 28"/>
          <p:cNvSpPr/>
          <p:nvPr/>
        </p:nvSpPr>
        <p:spPr bwMode="auto">
          <a:xfrm rot="3579673">
            <a:off x="6109152" y="2234926"/>
            <a:ext cx="1217253" cy="255283"/>
          </a:xfrm>
          <a:prstGeom prst="rect">
            <a:avLst/>
          </a:prstGeom>
          <a:gradFill flip="none" rotWithShape="1">
            <a:gsLst>
              <a:gs pos="25000">
                <a:srgbClr val="FFEFD1"/>
              </a:gs>
              <a:gs pos="55000">
                <a:srgbClr val="F0EBD5"/>
              </a:gs>
              <a:gs pos="26235">
                <a:srgbClr val="F8EDD3"/>
              </a:gs>
              <a:gs pos="79000">
                <a:srgbClr val="D1C39F"/>
              </a:gs>
            </a:gsLst>
            <a:lin ang="189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Twins</a:t>
            </a:r>
          </a:p>
        </p:txBody>
      </p:sp>
      <p:sp>
        <p:nvSpPr>
          <p:cNvPr id="30" name="Rechteck 29"/>
          <p:cNvSpPr/>
          <p:nvPr/>
        </p:nvSpPr>
        <p:spPr bwMode="auto">
          <a:xfrm rot="3579673">
            <a:off x="6901240" y="2234926"/>
            <a:ext cx="1217253" cy="255283"/>
          </a:xfrm>
          <a:prstGeom prst="rect">
            <a:avLst/>
          </a:prstGeom>
          <a:gradFill flip="none" rotWithShape="1">
            <a:gsLst>
              <a:gs pos="25000">
                <a:srgbClr val="FFEFD1"/>
              </a:gs>
              <a:gs pos="55000">
                <a:srgbClr val="F0EBD5"/>
              </a:gs>
              <a:gs pos="26235">
                <a:srgbClr val="F8EDD3"/>
              </a:gs>
              <a:gs pos="79000">
                <a:srgbClr val="D1C39F"/>
              </a:gs>
            </a:gsLst>
            <a:lin ang="189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Eat Pray Love</a:t>
            </a:r>
          </a:p>
        </p:txBody>
      </p:sp>
      <p:sp>
        <p:nvSpPr>
          <p:cNvPr id="31" name="Rechteck 30"/>
          <p:cNvSpPr/>
          <p:nvPr/>
        </p:nvSpPr>
        <p:spPr bwMode="auto">
          <a:xfrm rot="3579673">
            <a:off x="7722251" y="2234926"/>
            <a:ext cx="1217253" cy="255283"/>
          </a:xfrm>
          <a:prstGeom prst="rect">
            <a:avLst/>
          </a:prstGeom>
          <a:gradFill flip="none" rotWithShape="1">
            <a:gsLst>
              <a:gs pos="25000">
                <a:srgbClr val="FFEFD1"/>
              </a:gs>
              <a:gs pos="55000">
                <a:srgbClr val="F0EBD5"/>
              </a:gs>
              <a:gs pos="26235">
                <a:srgbClr val="F8EDD3"/>
              </a:gs>
              <a:gs pos="79000">
                <a:srgbClr val="D1C39F"/>
              </a:gs>
            </a:gsLst>
            <a:lin ang="189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Pretty Woman</a:t>
            </a:r>
          </a:p>
        </p:txBody>
      </p:sp>
    </p:spTree>
    <p:extLst>
      <p:ext uri="{BB962C8B-B14F-4D97-AF65-F5344CB8AC3E}">
        <p14:creationId xmlns:p14="http://schemas.microsoft.com/office/powerpoint/2010/main" val="30842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 based on Association Rule Mining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525963"/>
          </a:xfrm>
        </p:spPr>
        <p:txBody>
          <a:bodyPr/>
          <a:lstStyle/>
          <a:p>
            <a:r>
              <a:rPr lang="en-US" dirty="0" smtClean="0"/>
              <a:t>Simplest approach</a:t>
            </a:r>
          </a:p>
          <a:p>
            <a:pPr lvl="1"/>
            <a:r>
              <a:rPr lang="en-US" dirty="0" smtClean="0"/>
              <a:t>transform 5-point ratings into binary </a:t>
            </a:r>
            <a:br>
              <a:rPr lang="en-US" dirty="0" smtClean="0"/>
            </a:br>
            <a:r>
              <a:rPr lang="en-US" dirty="0" smtClean="0"/>
              <a:t>ratings (1 = above user average)</a:t>
            </a:r>
          </a:p>
          <a:p>
            <a:r>
              <a:rPr lang="en-US" dirty="0" smtClean="0"/>
              <a:t>Mine rules such as</a:t>
            </a:r>
          </a:p>
          <a:p>
            <a:pPr lvl="1"/>
            <a:r>
              <a:rPr lang="en-US" dirty="0" smtClean="0"/>
              <a:t>Item1 → Item5</a:t>
            </a:r>
          </a:p>
          <a:p>
            <a:pPr lvl="2"/>
            <a:r>
              <a:rPr lang="en-US" dirty="0" smtClean="0"/>
              <a:t>support (2/4), confidence (2/2) (without Alice)</a:t>
            </a:r>
          </a:p>
          <a:p>
            <a:r>
              <a:rPr lang="en-US" dirty="0" smtClean="0"/>
              <a:t>Make recommendations for Alice (basic method)</a:t>
            </a:r>
          </a:p>
          <a:p>
            <a:pPr lvl="1"/>
            <a:r>
              <a:rPr lang="en-US" dirty="0" smtClean="0"/>
              <a:t>Determine "relevant" rules based on Alice's transactions </a:t>
            </a:r>
            <a:br>
              <a:rPr lang="en-US" dirty="0" smtClean="0"/>
            </a:br>
            <a:r>
              <a:rPr lang="en-US" dirty="0" smtClean="0"/>
              <a:t>(the above rule will be relevant as Alice bought Item1)</a:t>
            </a:r>
          </a:p>
          <a:p>
            <a:pPr lvl="1"/>
            <a:r>
              <a:rPr lang="en-US" dirty="0" smtClean="0"/>
              <a:t>Determine items not already bought by Alice</a:t>
            </a:r>
          </a:p>
          <a:p>
            <a:pPr lvl="1"/>
            <a:r>
              <a:rPr lang="en-US" dirty="0" smtClean="0"/>
              <a:t>Sort the items based on the rules' confidence values</a:t>
            </a:r>
          </a:p>
          <a:p>
            <a:r>
              <a:rPr lang="en-US" dirty="0" smtClean="0"/>
              <a:t>Different variations possible</a:t>
            </a:r>
          </a:p>
          <a:p>
            <a:pPr lvl="1"/>
            <a:r>
              <a:rPr lang="en-US" dirty="0" smtClean="0"/>
              <a:t>dislike statements, user associations ..</a:t>
            </a:r>
            <a:endParaRPr lang="en-US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4929190" y="1214422"/>
          <a:ext cx="4143372" cy="2042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90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0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05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05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05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6673">
                <a:tc>
                  <a:txBody>
                    <a:bodyPr/>
                    <a:lstStyle/>
                    <a:p>
                      <a:pPr algn="ctr"/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461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Alice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0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0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0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?</a:t>
                      </a:r>
                      <a:endParaRPr lang="en-US" sz="18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67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0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0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67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0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0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67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0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0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0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67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0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0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0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550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 of probabilities in simplistic approach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/>
          </p:nvPr>
        </p:nvGraphicFramePr>
        <p:xfrm>
          <a:off x="571472" y="1268760"/>
          <a:ext cx="4572030" cy="16658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62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9758">
                <a:tc>
                  <a:txBody>
                    <a:bodyPr/>
                    <a:lstStyle/>
                    <a:p>
                      <a:pPr algn="ctr"/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Item1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Item2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Item3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Item4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Item5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282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Alice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1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3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3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2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?</a:t>
                      </a:r>
                      <a:endParaRPr lang="en-US" sz="12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758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User1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2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4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2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2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4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758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User2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1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3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3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5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1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758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User3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4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5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2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3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3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758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User4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1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1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5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2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1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609600" y="3357562"/>
            <a:ext cx="8229600" cy="292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9" name="Inhaltsplatzhalter 2"/>
          <p:cNvSpPr txBox="1">
            <a:spLocks/>
          </p:cNvSpPr>
          <p:nvPr/>
        </p:nvSpPr>
        <p:spPr bwMode="auto">
          <a:xfrm>
            <a:off x="357158" y="5085184"/>
            <a:ext cx="82296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rgbClr val="003366"/>
                </a:solidFill>
                <a:latin typeface="Calibri" pitchFamily="34" charset="0"/>
              </a:rPr>
              <a:t>More to consider</a:t>
            </a:r>
          </a:p>
          <a:p>
            <a:pPr marL="800100" lvl="1" indent="-342900" eaLnBrk="0" hangingPunct="0">
              <a:spcBef>
                <a:spcPts val="0"/>
              </a:spcBef>
              <a:buFont typeface="Wingdings" pitchFamily="2" charset="2"/>
              <a:buChar char="§"/>
            </a:pPr>
            <a:r>
              <a:rPr lang="en-US" b="0" kern="0" dirty="0" smtClean="0">
                <a:solidFill>
                  <a:srgbClr val="003366"/>
                </a:solidFill>
                <a:latin typeface="Calibri" pitchFamily="34" charset="0"/>
              </a:rPr>
              <a:t>Zeros (smoothing required)</a:t>
            </a:r>
          </a:p>
          <a:p>
            <a:pPr marL="800100" lvl="1" indent="-342900" eaLnBrk="0" hangingPunct="0">
              <a:spcBef>
                <a:spcPts val="0"/>
              </a:spcBef>
              <a:buFont typeface="Wingdings" pitchFamily="2" charset="2"/>
              <a:buChar char="§"/>
            </a:pPr>
            <a:r>
              <a:rPr lang="en-US" b="0" kern="0" dirty="0" smtClean="0">
                <a:solidFill>
                  <a:srgbClr val="003366"/>
                </a:solidFill>
                <a:latin typeface="Calibri" pitchFamily="34" charset="0"/>
              </a:rPr>
              <a:t>like/dislike simplification possible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295" y="3357562"/>
            <a:ext cx="1000124" cy="10001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251520" y="2924944"/>
                <a:ext cx="6192688" cy="2377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/>
                        </a:rPr>
                        <m:t>𝑷</m:t>
                      </m:r>
                      <m:d>
                        <m:d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𝑿</m:t>
                          </m:r>
                        </m:e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𝑰𝒕𝒆𝒎</m:t>
                          </m:r>
                          <m:r>
                            <a:rPr lang="en-US" sz="1400" b="1" i="1" smtClean="0">
                              <a:latin typeface="Cambria Math"/>
                            </a:rPr>
                            <m:t>𝟓</m:t>
                          </m:r>
                          <m:r>
                            <a:rPr lang="en-US" sz="1400" b="1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1400" b="1" i="1" smtClean="0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1400" b="1" i="1" smtClean="0">
                          <a:latin typeface="Cambria Math"/>
                        </a:rPr>
                        <m:t>=</m:t>
                      </m:r>
                      <m:r>
                        <a:rPr lang="en-US" sz="1400" b="1" i="1" smtClean="0">
                          <a:latin typeface="Cambria Math"/>
                        </a:rPr>
                        <m:t>𝑷</m:t>
                      </m:r>
                      <m:d>
                        <m:d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𝑰𝒕𝒆𝒎</m:t>
                          </m:r>
                          <m:r>
                            <a:rPr lang="en-US" sz="14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sz="1400" b="1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1400" b="1" i="1" smtClean="0">
                              <a:latin typeface="Cambria Math"/>
                            </a:rPr>
                            <m:t>𝟏</m:t>
                          </m:r>
                        </m:e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𝑰𝒕𝒆𝒎</m:t>
                          </m:r>
                          <m:r>
                            <a:rPr lang="en-US" sz="1400" b="1" i="1" smtClean="0">
                              <a:latin typeface="Cambria Math"/>
                            </a:rPr>
                            <m:t>𝟓</m:t>
                          </m:r>
                          <m:r>
                            <a:rPr lang="en-US" sz="1400" b="1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1400" b="1" i="1" smtClean="0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1400" b="1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1400" b="1" i="1" smtClean="0">
                          <a:latin typeface="Cambria Math"/>
                          <a:ea typeface="Cambria Math"/>
                        </a:rPr>
                        <m:t>𝑷</m:t>
                      </m:r>
                      <m:d>
                        <m:dPr>
                          <m:ctrlPr>
                            <a:rPr lang="en-US" sz="14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latin typeface="Cambria Math"/>
                              <a:ea typeface="Cambria Math"/>
                            </a:rPr>
                            <m:t>𝑰𝒕𝒆𝒎</m:t>
                          </m:r>
                          <m:r>
                            <a:rPr lang="en-US" sz="14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1400" b="1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14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  <m:e>
                          <m:r>
                            <a:rPr lang="en-US" sz="1400" b="1" i="1" smtClean="0">
                              <a:latin typeface="Cambria Math"/>
                              <a:ea typeface="Cambria Math"/>
                            </a:rPr>
                            <m:t>𝑰𝒕𝒆𝒎</m:t>
                          </m:r>
                          <m:r>
                            <a:rPr lang="en-US" sz="1400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  <m:r>
                            <a:rPr lang="en-US" sz="1400" b="1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14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e>
                      </m:d>
                      <m:r>
                        <a:rPr lang="en-US" sz="1400" b="1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1400" b="1" i="1" smtClean="0">
                          <a:latin typeface="Cambria Math"/>
                          <a:ea typeface="Cambria Math"/>
                        </a:rPr>
                        <m:t>𝑷</m:t>
                      </m:r>
                      <m:d>
                        <m:dPr>
                          <m:ctrlPr>
                            <a:rPr lang="en-US" sz="14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latin typeface="Cambria Math"/>
                              <a:ea typeface="Cambria Math"/>
                            </a:rPr>
                            <m:t>𝑰𝒕𝒆𝒎</m:t>
                          </m:r>
                          <m:r>
                            <a:rPr lang="en-US" sz="14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sz="1400" b="1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14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  <m:e>
                          <m:r>
                            <a:rPr lang="en-US" sz="1400" b="1" i="1" smtClean="0">
                              <a:latin typeface="Cambria Math"/>
                              <a:ea typeface="Cambria Math"/>
                            </a:rPr>
                            <m:t>𝑰𝒕𝒆𝒎</m:t>
                          </m:r>
                          <m:r>
                            <a:rPr lang="en-US" sz="1400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  <m:r>
                            <a:rPr lang="en-US" sz="1400" b="1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14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e>
                      </m:d>
                      <m:r>
                        <a:rPr lang="en-US" sz="1400" b="1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1400" b="1" i="1" smtClean="0">
                          <a:latin typeface="Cambria Math"/>
                          <a:ea typeface="Cambria Math"/>
                        </a:rPr>
                        <m:t>𝑷</m:t>
                      </m:r>
                      <m:d>
                        <m:dPr>
                          <m:ctrlPr>
                            <a:rPr lang="en-US" sz="14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latin typeface="Cambria Math"/>
                              <a:ea typeface="Cambria Math"/>
                            </a:rPr>
                            <m:t>𝑰𝒕𝒆𝒎</m:t>
                          </m:r>
                          <m:r>
                            <a:rPr lang="en-US" sz="1400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  <m:r>
                            <a:rPr lang="en-US" sz="1400" b="1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14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e>
                          <m:r>
                            <a:rPr lang="en-US" sz="1400" b="1" i="1" smtClean="0">
                              <a:latin typeface="Cambria Math"/>
                              <a:ea typeface="Cambria Math"/>
                            </a:rPr>
                            <m:t>𝑰𝒕𝒆𝒎</m:t>
                          </m:r>
                          <m:r>
                            <a:rPr lang="en-US" sz="1400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  <m:r>
                            <a:rPr lang="en-US" sz="1400" b="1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14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e>
                      </m:d>
                      <m:r>
                        <a:rPr lang="en-US" sz="14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14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sz="1400" b="1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14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14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sz="1400" b="1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14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14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sz="1400" b="1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14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14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sz="1400" b="1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sz="14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1400" b="1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1400" b="1" i="1" smtClean="0">
                          <a:latin typeface="Cambria Math"/>
                          <a:ea typeface="Cambria Math"/>
                        </a:rPr>
                        <m:t>𝟏𝟐𝟓</m:t>
                      </m:r>
                    </m:oMath>
                  </m:oMathPara>
                </a14:m>
                <a:endParaRPr lang="en-US" sz="1400" b="1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</a:rPr>
                        <m:t>𝑷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/>
                            </a:rPr>
                            <m:t>𝑿</m:t>
                          </m:r>
                        </m:e>
                        <m:e>
                          <m:r>
                            <a:rPr lang="en-US" sz="1400" i="1">
                              <a:latin typeface="Cambria Math"/>
                            </a:rPr>
                            <m:t>𝑰𝒕𝒆𝒎</m:t>
                          </m:r>
                          <m:r>
                            <a:rPr lang="en-US" sz="1400" i="1">
                              <a:latin typeface="Cambria Math"/>
                            </a:rPr>
                            <m:t>𝟓</m:t>
                          </m:r>
                          <m:r>
                            <a:rPr lang="en-US" sz="1400" i="1">
                              <a:latin typeface="Cambria Math"/>
                            </a:rPr>
                            <m:t>=</m:t>
                          </m:r>
                          <m:r>
                            <a:rPr lang="en-US" sz="1400" b="1" i="1" smtClean="0"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en-US" sz="1400" i="1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/>
                        </a:rPr>
                        <m:t>𝑷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/>
                            </a:rPr>
                            <m:t>𝑰𝒕𝒆𝒎</m:t>
                          </m:r>
                          <m:r>
                            <a:rPr lang="en-US" sz="1400" i="1">
                              <a:latin typeface="Cambria Math"/>
                            </a:rPr>
                            <m:t>𝟏</m:t>
                          </m:r>
                          <m:r>
                            <a:rPr lang="en-US" sz="1400" i="1">
                              <a:latin typeface="Cambria Math"/>
                            </a:rPr>
                            <m:t>=</m:t>
                          </m:r>
                          <m:r>
                            <a:rPr lang="en-US" sz="1400" i="1">
                              <a:latin typeface="Cambria Math"/>
                            </a:rPr>
                            <m:t>𝟏</m:t>
                          </m:r>
                        </m:e>
                        <m:e>
                          <m:r>
                            <a:rPr lang="en-US" sz="1400" i="1">
                              <a:latin typeface="Cambria Math"/>
                            </a:rPr>
                            <m:t>𝑰𝒕𝒆𝒎</m:t>
                          </m:r>
                          <m:r>
                            <a:rPr lang="en-US" sz="1400" i="1">
                              <a:latin typeface="Cambria Math"/>
                            </a:rPr>
                            <m:t>𝟓</m:t>
                          </m:r>
                          <m:r>
                            <a:rPr lang="en-US" sz="1400" i="1">
                              <a:latin typeface="Cambria Math"/>
                            </a:rPr>
                            <m:t>=</m:t>
                          </m:r>
                          <m:r>
                            <a:rPr lang="en-US" sz="1400" b="1" i="1" smtClean="0"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en-US" sz="1400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𝑷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𝑰𝒕𝒆𝒎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  <m:e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𝑰𝒕𝒆𝒎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𝟓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14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</m:d>
                      <m:r>
                        <a:rPr lang="en-US" sz="1400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𝑷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𝑰𝒕𝒆𝒎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  <m:e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𝑰𝒕𝒆𝒎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𝟓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14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</m:d>
                      <m:r>
                        <a:rPr lang="en-US" sz="1400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𝑷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𝑰𝒕𝒆𝒎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𝟒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e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𝑰𝒕𝒆𝒎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𝟓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14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</m:d>
                      <m:r>
                        <a:rPr lang="en-US" sz="14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</m:num>
                        <m:den>
                          <m:r>
                            <a:rPr lang="en-US" sz="14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</m:den>
                      </m:f>
                      <m:r>
                        <a:rPr lang="en-US" sz="1400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⋯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×⋯×⋯</m:t>
                      </m:r>
                      <m:r>
                        <a:rPr lang="en-US" sz="14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sz="1400" dirty="0">
                  <a:ea typeface="Cambria Math"/>
                </a:endParaRPr>
              </a:p>
              <a:p>
                <a:endParaRPr lang="en-US" sz="1400" b="1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924944"/>
                <a:ext cx="6192688" cy="237744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hteck 10"/>
          <p:cNvSpPr/>
          <p:nvPr/>
        </p:nvSpPr>
        <p:spPr>
          <a:xfrm>
            <a:off x="4338006" y="2082334"/>
            <a:ext cx="40504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1600" b="0" dirty="0">
                <a:latin typeface="Calibri" pitchFamily="34" charset="0"/>
                <a:cs typeface="Calibri" pitchFamily="34" charset="0"/>
              </a:rPr>
              <a:t>X = </a:t>
            </a:r>
            <a:r>
              <a:rPr lang="en-US" sz="1600" b="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1600" b="0" dirty="0">
                <a:latin typeface="Calibri" pitchFamily="34" charset="0"/>
                <a:cs typeface="Calibri" pitchFamily="34" charset="0"/>
              </a:rPr>
              <a:t>Item1 =1, Item2=3, Item3= … )</a:t>
            </a:r>
          </a:p>
        </p:txBody>
      </p:sp>
    </p:spTree>
    <p:extLst>
      <p:ext uri="{BB962C8B-B14F-4D97-AF65-F5344CB8AC3E}">
        <p14:creationId xmlns:p14="http://schemas.microsoft.com/office/powerpoint/2010/main" val="244637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285852" y="2643182"/>
            <a:ext cx="664373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600" dirty="0" smtClean="0">
                <a:ln>
                  <a:prstDash val="solid"/>
                </a:ln>
                <a:solidFill>
                  <a:srgbClr val="002060"/>
                </a:solidFill>
                <a:latin typeface="Calibri" pitchFamily="34" charset="0"/>
              </a:rPr>
              <a:t>Recommender Systems and the next-generation Web</a:t>
            </a:r>
            <a:endParaRPr lang="en-US" sz="3600" dirty="0">
              <a:ln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72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New </a:t>
            </a:r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types of information available</a:t>
            </a:r>
          </a:p>
          <a:p>
            <a:r>
              <a:rPr lang="en-US" dirty="0" smtClean="0"/>
              <a:t>More willingness of users to contribute</a:t>
            </a:r>
          </a:p>
          <a:p>
            <a:r>
              <a:rPr lang="en-US" dirty="0" smtClean="0"/>
              <a:t>New application areas</a:t>
            </a:r>
          </a:p>
          <a:p>
            <a:pPr lvl="1"/>
            <a:r>
              <a:rPr lang="en-US" dirty="0" smtClean="0"/>
              <a:t>Friends, pictures, movies, tags, bookmarks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75967"/>
            <a:ext cx="576064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68055"/>
            <a:ext cx="5334160" cy="42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944119"/>
            <a:ext cx="6286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087378"/>
            <a:ext cx="1075708" cy="418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228" y="4981834"/>
            <a:ext cx="17049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428" y="5048893"/>
            <a:ext cx="12668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1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88640"/>
            <a:ext cx="7513878" cy="576064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 bwMode="auto">
          <a:xfrm>
            <a:off x="2771800" y="1556792"/>
            <a:ext cx="792088" cy="432048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559467"/>
      </p:ext>
    </p:extLst>
  </p:cSld>
  <p:clrMapOvr>
    <a:masterClrMapping/>
  </p:clrMapOvr>
  <p:transition spd="slow" advTm="84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Web 2.0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Web users connect via social networks</a:t>
            </a:r>
          </a:p>
          <a:p>
            <a:pPr lvl="1"/>
            <a:r>
              <a:rPr lang="en-IE" dirty="0"/>
              <a:t>P</a:t>
            </a:r>
            <a:r>
              <a:rPr lang="en-IE" dirty="0" smtClean="0"/>
              <a:t>ublish their demographic characteristics and preferences</a:t>
            </a:r>
          </a:p>
          <a:p>
            <a:pPr lvl="1"/>
            <a:r>
              <a:rPr lang="en-IE" dirty="0"/>
              <a:t>A</a:t>
            </a:r>
            <a:r>
              <a:rPr lang="en-IE" dirty="0" smtClean="0"/>
              <a:t>ctively provide and annotate resources such as images or videos</a:t>
            </a:r>
          </a:p>
          <a:p>
            <a:pPr lvl="1"/>
            <a:r>
              <a:rPr lang="en-IE" dirty="0"/>
              <a:t>S</a:t>
            </a:r>
            <a:r>
              <a:rPr lang="en-IE" dirty="0" smtClean="0"/>
              <a:t>hare their knowledge in community platforms</a:t>
            </a:r>
          </a:p>
          <a:p>
            <a:r>
              <a:rPr lang="en-IE" dirty="0" smtClean="0"/>
              <a:t>New types of public information spaces</a:t>
            </a:r>
          </a:p>
          <a:p>
            <a:pPr lvl="1"/>
            <a:r>
              <a:rPr lang="en-IE" dirty="0"/>
              <a:t>W</a:t>
            </a:r>
            <a:r>
              <a:rPr lang="en-IE" dirty="0" smtClean="0"/>
              <a:t>eb logs (blogs)</a:t>
            </a:r>
          </a:p>
          <a:p>
            <a:pPr lvl="1"/>
            <a:r>
              <a:rPr lang="en-IE" dirty="0"/>
              <a:t>W</a:t>
            </a:r>
            <a:r>
              <a:rPr lang="en-IE" dirty="0" smtClean="0"/>
              <a:t>ikis</a:t>
            </a:r>
          </a:p>
          <a:p>
            <a:pPr lvl="1"/>
            <a:r>
              <a:rPr lang="en-IE" dirty="0"/>
              <a:t>P</a:t>
            </a:r>
            <a:r>
              <a:rPr lang="en-IE" dirty="0" smtClean="0"/>
              <a:t>latforms for sharing multimedia resources</a:t>
            </a:r>
          </a:p>
          <a:p>
            <a:r>
              <a:rPr lang="en-IE" dirty="0" smtClean="0"/>
              <a:t>New capabilities of Web 2.0 greatly influence the field of recommender systems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385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 and the Social Web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Web 2.0 / Social Web</a:t>
            </a:r>
          </a:p>
          <a:p>
            <a:pPr lvl="1"/>
            <a:r>
              <a:rPr lang="en-US" dirty="0" smtClean="0"/>
              <a:t>Facebook, Twitter, Flickr, …</a:t>
            </a:r>
          </a:p>
          <a:p>
            <a:pPr lvl="1"/>
            <a:r>
              <a:rPr lang="en-US" dirty="0" smtClean="0"/>
              <a:t>People actively contribute information and participate in social networks</a:t>
            </a:r>
          </a:p>
          <a:p>
            <a:r>
              <a:rPr lang="en-US" dirty="0" smtClean="0"/>
              <a:t>Impact on recommender systems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ore information about user's and items available</a:t>
            </a:r>
          </a:p>
          <a:p>
            <a:pPr lvl="2"/>
            <a:r>
              <a:rPr lang="en-US" dirty="0"/>
              <a:t>D</a:t>
            </a:r>
            <a:r>
              <a:rPr lang="en-US" dirty="0" smtClean="0"/>
              <a:t>emographic information about users</a:t>
            </a:r>
          </a:p>
          <a:p>
            <a:pPr lvl="2"/>
            <a:r>
              <a:rPr lang="en-US" dirty="0"/>
              <a:t>F</a:t>
            </a:r>
            <a:r>
              <a:rPr lang="en-US" dirty="0" smtClean="0"/>
              <a:t>riendship relationships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ags on resources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ew application fields for RS technology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ecommend friends, resources (pictures, videos), or even tags to users</a:t>
            </a:r>
          </a:p>
          <a:p>
            <a:pPr lvl="1">
              <a:buNone/>
            </a:pPr>
            <a:r>
              <a:rPr lang="en-US" dirty="0" smtClean="0"/>
              <a:t>=&gt; Requires the development of new algorithms</a:t>
            </a:r>
          </a:p>
          <a:p>
            <a:pPr lvl="1">
              <a:buNone/>
            </a:pPr>
            <a:r>
              <a:rPr lang="en-US" dirty="0" smtClean="0"/>
              <a:t>=&gt; Currently, many papers published on this topic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09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Trust-aware recommender systems (TARS)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Trust in recommender systems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et users to believe that the recommendations made by the system are correct and fair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ssess the "trustworthiness" of users to discover and avoid attacks on recommender systems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rust relationships between users (our focus)</a:t>
            </a:r>
          </a:p>
          <a:p>
            <a:r>
              <a:rPr lang="en-US" dirty="0" smtClean="0"/>
              <a:t>Trust-enhanced nearest-neighbor recommender systems</a:t>
            </a:r>
          </a:p>
          <a:p>
            <a:pPr lvl="1"/>
            <a:r>
              <a:rPr lang="en-IE" dirty="0"/>
              <a:t>E</a:t>
            </a:r>
            <a:r>
              <a:rPr lang="en-IE" dirty="0" smtClean="0"/>
              <a:t>xploit trust networks to improve the system performance</a:t>
            </a:r>
          </a:p>
          <a:p>
            <a:pPr lvl="1"/>
            <a:r>
              <a:rPr lang="en-IE" dirty="0"/>
              <a:t>T</a:t>
            </a:r>
            <a:r>
              <a:rPr lang="en-IE" dirty="0" smtClean="0"/>
              <a:t>he accuracy of the recommendations can be increased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lleviate the cold-start problem</a:t>
            </a:r>
          </a:p>
          <a:p>
            <a:pPr lvl="1"/>
            <a:r>
              <a:rPr lang="en-IE" dirty="0"/>
              <a:t>I</a:t>
            </a:r>
            <a:r>
              <a:rPr lang="en-IE" dirty="0" smtClean="0"/>
              <a:t>mprove on the user coverage</a:t>
            </a:r>
          </a:p>
          <a:p>
            <a:endParaRPr lang="en-IE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388053"/>
            <a:ext cx="2699792" cy="248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8230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Folksonomies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71598"/>
            <a:ext cx="8229600" cy="4525963"/>
          </a:xfrm>
        </p:spPr>
        <p:txBody>
          <a:bodyPr/>
          <a:lstStyle/>
          <a:p>
            <a:r>
              <a:rPr lang="en-US" dirty="0" smtClean="0"/>
              <a:t>Folk taxonomies</a:t>
            </a:r>
          </a:p>
          <a:p>
            <a:pPr lvl="1"/>
            <a:r>
              <a:rPr lang="en-US" dirty="0" smtClean="0"/>
              <a:t>Users </a:t>
            </a:r>
            <a:r>
              <a:rPr lang="en-US" dirty="0"/>
              <a:t>add tags to resources (such as images)</a:t>
            </a:r>
          </a:p>
          <a:p>
            <a:pPr lvl="1"/>
            <a:r>
              <a:rPr lang="en-US" dirty="0" smtClean="0"/>
              <a:t>Tags can describe different aspects of a resource such as content, genre but also personal impressions such as </a:t>
            </a:r>
            <a:r>
              <a:rPr lang="en-US" i="1" dirty="0" smtClean="0"/>
              <a:t>boring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olksonomies </a:t>
            </a:r>
            <a:r>
              <a:rPr lang="en-US" dirty="0"/>
              <a:t>are based on freely-used keywords (e.g</a:t>
            </a:r>
            <a:r>
              <a:rPr lang="en-US" dirty="0" smtClean="0"/>
              <a:t>. </a:t>
            </a:r>
            <a:r>
              <a:rPr lang="en-US" dirty="0"/>
              <a:t>on flickr.com)</a:t>
            </a:r>
          </a:p>
          <a:p>
            <a:pPr lvl="1"/>
            <a:r>
              <a:rPr lang="en-US" dirty="0" smtClean="0"/>
              <a:t>Not as </a:t>
            </a:r>
            <a:r>
              <a:rPr lang="en-US" dirty="0"/>
              <a:t>formal as ontologies, but more easy to </a:t>
            </a:r>
            <a:r>
              <a:rPr lang="en-US" dirty="0" smtClean="0"/>
              <a:t>acquire</a:t>
            </a:r>
          </a:p>
          <a:p>
            <a:r>
              <a:rPr lang="en-US" dirty="0" smtClean="0"/>
              <a:t>Semantic Web approaches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ormal, defined, and machine-processible annotations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ormal ontologies have the advantages of preciseness and definedness, they are hard to acquire</a:t>
            </a:r>
          </a:p>
          <a:p>
            <a:r>
              <a:rPr lang="en-US" dirty="0" smtClean="0"/>
              <a:t>Recommender systems and folksonomies</a:t>
            </a:r>
          </a:p>
          <a:p>
            <a:pPr lvl="1"/>
            <a:r>
              <a:rPr lang="en-IE" dirty="0"/>
              <a:t>E</a:t>
            </a:r>
            <a:r>
              <a:rPr lang="en-IE" dirty="0" smtClean="0"/>
              <a:t>xploit the information of how items are tagged by the community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ecommend tags to users</a:t>
            </a:r>
          </a:p>
        </p:txBody>
      </p:sp>
    </p:spTree>
    <p:extLst>
      <p:ext uri="{BB962C8B-B14F-4D97-AF65-F5344CB8AC3E}">
        <p14:creationId xmlns:p14="http://schemas.microsoft.com/office/powerpoint/2010/main" val="61913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Folksonomies and content-based methods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Recommendations based on tag clouds</a:t>
            </a:r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r>
              <a:rPr lang="en-IE" dirty="0" smtClean="0"/>
              <a:t>Linguistic methods for tag-based recommendation</a:t>
            </a:r>
          </a:p>
          <a:p>
            <a:pPr lvl="1"/>
            <a:r>
              <a:rPr lang="en-IE" dirty="0" smtClean="0"/>
              <a:t>merge tags assigned by users to descriptions in special slots (Gemmis et al. 2008)</a:t>
            </a:r>
            <a:endParaRPr lang="de-DE" dirty="0"/>
          </a:p>
        </p:txBody>
      </p:sp>
      <p:pic>
        <p:nvPicPr>
          <p:cNvPr id="1025" name="Picture 1" descr="C:\Dokumente und Einstellungen\Mouzhi Ge\Anwendungsdaten\Tencent\Users\7204866\QQ\WinTemp\RichOle\FY0Q5OL`M8J5{V$6W%%9}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072723"/>
            <a:ext cx="4775570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44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Tag-enhanced collaborative filtering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Difference to content-boosted CF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ags/keywords are not "global" annotations, but local for a user</a:t>
            </a:r>
          </a:p>
          <a:p>
            <a:r>
              <a:rPr lang="en-US" dirty="0" smtClean="0"/>
              <a:t>Possible approach, a combined, tag-aware CF method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emember, in user-based CF</a:t>
            </a:r>
          </a:p>
          <a:p>
            <a:pPr lvl="2"/>
            <a:r>
              <a:rPr lang="en-US" dirty="0" smtClean="0"/>
              <a:t>Similarity of users is used to make recommendations</a:t>
            </a:r>
          </a:p>
          <a:p>
            <a:pPr lvl="2"/>
            <a:r>
              <a:rPr lang="en-US" dirty="0" smtClean="0"/>
              <a:t>Here, view tags as additional items (0/1 rating, if user used a tag or not); thus similarity is also influenced by tags</a:t>
            </a:r>
          </a:p>
          <a:p>
            <a:pPr lvl="1"/>
            <a:r>
              <a:rPr lang="en-US" dirty="0" smtClean="0"/>
              <a:t>Likewise</a:t>
            </a:r>
            <a:r>
              <a:rPr lang="en-US" dirty="0" smtClean="0"/>
              <a:t>, in item-based CF, view tags as additional users (1, if item was labeled with a tag)</a:t>
            </a:r>
          </a:p>
          <a:p>
            <a:r>
              <a:rPr lang="en-US" dirty="0" smtClean="0"/>
              <a:t>Predictions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ombine user-based and item-based predictions in a weighted approach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xperiments show that only combination of both helps to improve accuracy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46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Ontological filtering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Semantic Web community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escribe web resources by languages that can be interpreted by software systems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atch the information need of users by exploiting machine interpretable information, e.g. OWL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ormulate a domain ontology </a:t>
            </a:r>
          </a:p>
          <a:p>
            <a:r>
              <a:rPr lang="en-IE" dirty="0" smtClean="0"/>
              <a:t>Apply ontology to improve recommender systems</a:t>
            </a:r>
          </a:p>
          <a:p>
            <a:pPr lvl="1"/>
            <a:r>
              <a:rPr lang="en-US" dirty="0"/>
              <a:t>K</a:t>
            </a:r>
            <a:r>
              <a:rPr lang="en-US" dirty="0" smtClean="0"/>
              <a:t>nowledge-based techniques such as simple inheritance taxonomies and logical description</a:t>
            </a:r>
          </a:p>
          <a:p>
            <a:pPr lvl="1"/>
            <a:r>
              <a:rPr lang="en-IE" dirty="0"/>
              <a:t>T</a:t>
            </a:r>
            <a:r>
              <a:rPr lang="en-IE" dirty="0" smtClean="0"/>
              <a:t>hese recommender systems are actually hybrid systems</a:t>
            </a:r>
            <a:endParaRPr lang="en-US" dirty="0" smtClean="0"/>
          </a:p>
          <a:p>
            <a:pPr lvl="1"/>
            <a:r>
              <a:rPr lang="en-IE" dirty="0" smtClean="0"/>
              <a:t>The aim is to leverage their capabilities by knowledge-based methods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37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AllRight system (Jannach et al. 2009)</a:t>
            </a:r>
            <a:endParaRPr lang="de-DE" dirty="0"/>
          </a:p>
        </p:txBody>
      </p:sp>
      <p:pic>
        <p:nvPicPr>
          <p:cNvPr id="4" name="Picture 1" descr="C:\Dokumente und Einstellungen\Mouzhi Ge\Anwendungsdaten\Tencent\Users\7204866\QQ\WinTemp\RichOle\YQ8[(_`%JJF_@J$A6}RSNP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772816"/>
            <a:ext cx="6566493" cy="3816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5452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Outlook on the next-generation </a:t>
            </a:r>
            <a:r>
              <a:rPr lang="en-US" dirty="0" smtClean="0"/>
              <a:t>recommenders</a:t>
            </a:r>
            <a:endParaRPr lang="en-US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pPr marL="381000" indent="-381000">
              <a:lnSpc>
                <a:spcPct val="90000"/>
              </a:lnSpc>
              <a:defRPr/>
            </a:pPr>
            <a:r>
              <a:rPr lang="en-US" sz="1800" dirty="0" smtClean="0"/>
              <a:t>Web 2.0 &amp; Mobile Internet</a:t>
            </a:r>
            <a:endParaRPr lang="en-US" sz="1800" dirty="0" smtClean="0"/>
          </a:p>
          <a:p>
            <a:pPr marL="781050" lvl="1" indent="-381000">
              <a:lnSpc>
                <a:spcPct val="90000"/>
              </a:lnSpc>
              <a:defRPr/>
            </a:pPr>
            <a:r>
              <a:rPr lang="en-US" sz="1600" dirty="0" smtClean="0"/>
              <a:t>Social Network resources, Online platforms</a:t>
            </a:r>
          </a:p>
          <a:p>
            <a:pPr marL="781050" lvl="1" indent="-381000">
              <a:lnSpc>
                <a:spcPct val="90000"/>
              </a:lnSpc>
              <a:defRPr/>
            </a:pPr>
            <a:r>
              <a:rPr lang="en-US" sz="1600" dirty="0" smtClean="0"/>
              <a:t>Mobile related information, such GPS</a:t>
            </a:r>
          </a:p>
          <a:p>
            <a:pPr marL="781050" lvl="1" indent="-381000">
              <a:lnSpc>
                <a:spcPct val="90000"/>
              </a:lnSpc>
              <a:defRPr/>
            </a:pPr>
            <a:r>
              <a:rPr lang="en-US" sz="1600" dirty="0" smtClean="0"/>
              <a:t>New hardware platform, such as iPad Pro, Surface</a:t>
            </a:r>
          </a:p>
          <a:p>
            <a:pPr marL="381000" indent="-381000">
              <a:lnSpc>
                <a:spcPct val="90000"/>
              </a:lnSpc>
              <a:defRPr/>
            </a:pPr>
            <a:r>
              <a:rPr lang="en-US" sz="1800" dirty="0" smtClean="0"/>
              <a:t>Improved </a:t>
            </a:r>
            <a:r>
              <a:rPr lang="en-US" sz="1800" dirty="0" smtClean="0"/>
              <a:t>collaborative filtering techniques</a:t>
            </a:r>
          </a:p>
          <a:p>
            <a:pPr marL="781050" lvl="1" indent="-381000">
              <a:lnSpc>
                <a:spcPct val="90000"/>
              </a:lnSpc>
              <a:defRPr/>
            </a:pPr>
            <a:r>
              <a:rPr lang="en-US" sz="1600" dirty="0" smtClean="0"/>
              <a:t>Use more data sources such as tagging data, demographic information, and time data</a:t>
            </a:r>
          </a:p>
          <a:p>
            <a:pPr marL="781050" lvl="1" indent="-381000">
              <a:lnSpc>
                <a:spcPct val="90000"/>
              </a:lnSpc>
              <a:defRPr/>
            </a:pPr>
            <a:r>
              <a:rPr lang="en-US" sz="1600" dirty="0" smtClean="0"/>
              <a:t>Combine different techniques (predictors)</a:t>
            </a:r>
          </a:p>
          <a:p>
            <a:pPr marL="381000" indent="-381000">
              <a:lnSpc>
                <a:spcPct val="90000"/>
              </a:lnSpc>
              <a:defRPr/>
            </a:pPr>
            <a:r>
              <a:rPr lang="en-US" sz="1800" dirty="0" smtClean="0"/>
              <a:t>More scalable and more accurate algorithms</a:t>
            </a:r>
          </a:p>
          <a:p>
            <a:pPr lvl="1"/>
            <a:r>
              <a:rPr lang="en-US" sz="1600" b="0" dirty="0" smtClean="0"/>
              <a:t>Netflix </a:t>
            </a:r>
            <a:r>
              <a:rPr lang="en-US" sz="1600" b="0" dirty="0" smtClean="0"/>
              <a:t>Prize competition (</a:t>
            </a:r>
            <a:r>
              <a:rPr lang="en-US" sz="1600" dirty="0" smtClean="0">
                <a:hlinkClick r:id="rId3"/>
              </a:rPr>
              <a:t>www.netflixprize.com</a:t>
            </a:r>
            <a:r>
              <a:rPr lang="en-US" sz="1600" dirty="0" smtClean="0"/>
              <a:t>) </a:t>
            </a:r>
            <a:r>
              <a:rPr lang="en-US" sz="1600" b="0" dirty="0" smtClean="0"/>
              <a:t>gave CF research an additional </a:t>
            </a:r>
            <a:r>
              <a:rPr lang="en-US" sz="1600" b="0" dirty="0" smtClean="0"/>
              <a:t>boost</a:t>
            </a:r>
          </a:p>
          <a:p>
            <a:pPr lvl="1"/>
            <a:r>
              <a:rPr lang="en-US" sz="1600" dirty="0" smtClean="0"/>
              <a:t>Machine learning &amp; </a:t>
            </a:r>
            <a:r>
              <a:rPr lang="en-US" sz="1600" dirty="0" err="1" smtClean="0"/>
              <a:t>Senmatic</a:t>
            </a:r>
            <a:r>
              <a:rPr lang="en-US" sz="1400" dirty="0"/>
              <a:t>.</a:t>
            </a:r>
            <a:r>
              <a:rPr lang="zh-CN" altLang="en-US" sz="1400" dirty="0" smtClean="0"/>
              <a:t> </a:t>
            </a:r>
            <a:r>
              <a:rPr lang="en-US" sz="1600" dirty="0" smtClean="0"/>
              <a:t>With the help of Tags, Ontology and machine learning techs.</a:t>
            </a:r>
            <a:endParaRPr lang="en-US" sz="1600" dirty="0" smtClean="0"/>
          </a:p>
          <a:p>
            <a:pPr marL="381000" indent="-381000">
              <a:lnSpc>
                <a:spcPct val="90000"/>
              </a:lnSpc>
              <a:defRPr/>
            </a:pPr>
            <a:r>
              <a:rPr lang="en-US" sz="1800" dirty="0" smtClean="0"/>
              <a:t>Context awareness</a:t>
            </a:r>
          </a:p>
          <a:p>
            <a:pPr marL="781050" lvl="1" indent="-381000">
              <a:lnSpc>
                <a:spcPct val="90000"/>
              </a:lnSpc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Taking time aspects, geographical location and additional context aspects of the user into account</a:t>
            </a:r>
          </a:p>
          <a:p>
            <a:pPr marL="781050" lvl="1" indent="-381000">
              <a:lnSpc>
                <a:spcPct val="90000"/>
              </a:lnSpc>
              <a:defRPr/>
            </a:pPr>
            <a:r>
              <a:rPr lang="en-US" sz="1600" dirty="0" smtClean="0"/>
              <a:t>Emotional context (</a:t>
            </a:r>
            <a:r>
              <a:rPr lang="en-US" sz="1600" i="1" dirty="0" smtClean="0"/>
              <a:t>"I fell in love with a boy. I want to watch a romantic movie."</a:t>
            </a:r>
            <a:r>
              <a:rPr lang="en-US" sz="1600" dirty="0" smtClean="0"/>
              <a:t>)</a:t>
            </a:r>
          </a:p>
          <a:p>
            <a:pPr marL="381000" indent="-381000">
              <a:lnSpc>
                <a:spcPct val="90000"/>
              </a:lnSpc>
              <a:defRPr/>
            </a:pPr>
            <a:r>
              <a:rPr lang="en-US" sz="1800" dirty="0" smtClean="0"/>
              <a:t>Group recommendations</a:t>
            </a:r>
          </a:p>
          <a:p>
            <a:pPr marL="781050" lvl="1" indent="-381000">
              <a:lnSpc>
                <a:spcPct val="90000"/>
              </a:lnSpc>
              <a:defRPr/>
            </a:pPr>
            <a:r>
              <a:rPr lang="en-US" sz="1600" dirty="0" smtClean="0"/>
              <a:t>Accompanying persons? (</a:t>
            </a:r>
            <a:r>
              <a:rPr lang="en-US" sz="1600" i="1" dirty="0" smtClean="0"/>
              <a:t>"Recommendations for a couple or for friends?"</a:t>
            </a:r>
            <a:r>
              <a:rPr lang="en-US" sz="16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1837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Agenda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03350"/>
            <a:ext cx="8229600" cy="4689475"/>
          </a:xfrm>
        </p:spPr>
        <p:txBody>
          <a:bodyPr/>
          <a:lstStyle/>
          <a:p>
            <a:r>
              <a:rPr lang="en-US" altLang="en-US" sz="1800" dirty="0" smtClean="0"/>
              <a:t>Problem domain</a:t>
            </a:r>
          </a:p>
          <a:p>
            <a:r>
              <a:rPr lang="en-US" altLang="en-US" sz="1800" dirty="0" smtClean="0"/>
              <a:t>Paradigms of recommender systems</a:t>
            </a:r>
          </a:p>
          <a:p>
            <a:pPr lvl="1"/>
            <a:r>
              <a:rPr lang="en-US" altLang="en-US" sz="1600" dirty="0" smtClean="0"/>
              <a:t>Collaborative Filtering</a:t>
            </a:r>
          </a:p>
          <a:p>
            <a:pPr lvl="2"/>
            <a:r>
              <a:rPr lang="en-US" altLang="zh-CN" sz="1500" dirty="0" smtClean="0"/>
              <a:t>Memory-based</a:t>
            </a:r>
          </a:p>
          <a:p>
            <a:pPr lvl="3"/>
            <a:r>
              <a:rPr lang="en-US" altLang="zh-CN" sz="1500" dirty="0" smtClean="0"/>
              <a:t>User-Based</a:t>
            </a:r>
            <a:endParaRPr lang="en-US" altLang="en-US" sz="1500" dirty="0" smtClean="0"/>
          </a:p>
          <a:p>
            <a:pPr lvl="2"/>
            <a:r>
              <a:rPr lang="en-US" altLang="en-US" sz="1500" dirty="0" smtClean="0"/>
              <a:t>Model-Based</a:t>
            </a:r>
          </a:p>
          <a:p>
            <a:pPr lvl="3"/>
            <a:r>
              <a:rPr lang="en-US" altLang="zh-CN" sz="1500" dirty="0" smtClean="0"/>
              <a:t>Item-Based</a:t>
            </a:r>
            <a:endParaRPr lang="en-US" altLang="en-US" sz="1500" dirty="0" smtClean="0"/>
          </a:p>
          <a:p>
            <a:pPr lvl="3"/>
            <a:r>
              <a:rPr lang="en-US" altLang="zh-CN" sz="1500" dirty="0"/>
              <a:t>Graph-Based </a:t>
            </a:r>
            <a:r>
              <a:rPr lang="en-US" altLang="en-US" sz="1500" dirty="0"/>
              <a:t>Recommendations</a:t>
            </a:r>
          </a:p>
          <a:p>
            <a:pPr lvl="1"/>
            <a:r>
              <a:rPr lang="en-US" altLang="en-US" sz="1600" dirty="0" smtClean="0">
                <a:solidFill>
                  <a:schemeClr val="bg1">
                    <a:lumMod val="50000"/>
                  </a:schemeClr>
                </a:solidFill>
              </a:rPr>
              <a:t>Content-based Filtering</a:t>
            </a:r>
            <a:endParaRPr lang="en-US" altLang="en-US" sz="1600" dirty="0" smtClean="0"/>
          </a:p>
          <a:p>
            <a:pPr lvl="1"/>
            <a:r>
              <a:rPr lang="en-US" altLang="en-US" sz="1600" dirty="0" smtClean="0">
                <a:solidFill>
                  <a:schemeClr val="bg1">
                    <a:lumMod val="50000"/>
                  </a:schemeClr>
                </a:solidFill>
              </a:rPr>
              <a:t>Knowledge-Based Recommendations</a:t>
            </a:r>
          </a:p>
          <a:p>
            <a:pPr lvl="1"/>
            <a:r>
              <a:rPr lang="en-US" altLang="en-US" sz="1600" dirty="0" smtClean="0">
                <a:solidFill>
                  <a:schemeClr val="bg1">
                    <a:lumMod val="50000"/>
                  </a:schemeClr>
                </a:solidFill>
              </a:rPr>
              <a:t>Hybridization Strategies</a:t>
            </a:r>
          </a:p>
          <a:p>
            <a:r>
              <a:rPr lang="en-US" altLang="zh-CN" sz="1800" dirty="0" smtClean="0">
                <a:ln>
                  <a:prstDash val="solid"/>
                </a:ln>
                <a:solidFill>
                  <a:srgbClr val="002060"/>
                </a:solidFill>
              </a:rPr>
              <a:t>Recommendation with Next-generation Web</a:t>
            </a:r>
          </a:p>
          <a:p>
            <a:r>
              <a:rPr lang="en-US" altLang="zh-CN" sz="1800" dirty="0" smtClean="0"/>
              <a:t>Outlook</a:t>
            </a:r>
            <a:endParaRPr lang="en-US" altLang="en-US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hteck 6"/>
          <p:cNvSpPr>
            <a:spLocks noChangeArrowheads="1"/>
          </p:cNvSpPr>
          <p:nvPr/>
        </p:nvSpPr>
        <p:spPr bwMode="auto">
          <a:xfrm>
            <a:off x="323850" y="2852738"/>
            <a:ext cx="7429500" cy="17494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Problem domain</a:t>
            </a:r>
          </a:p>
        </p:txBody>
      </p:sp>
      <p:sp>
        <p:nvSpPr>
          <p:cNvPr id="9219" name="Inhaltsplatzhalt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 smtClean="0"/>
              <a:t>Recommendation systems (RS) help to match users with items</a:t>
            </a:r>
          </a:p>
          <a:p>
            <a:pPr lvl="1">
              <a:defRPr/>
            </a:pPr>
            <a:r>
              <a:rPr lang="en-US" dirty="0" smtClean="0"/>
              <a:t>Ease information overload</a:t>
            </a:r>
          </a:p>
          <a:p>
            <a:pPr lvl="1">
              <a:defRPr/>
            </a:pPr>
            <a:r>
              <a:rPr lang="en-US" dirty="0" smtClean="0"/>
              <a:t>Sales assistance (guidance, advisory, persuasion,…)</a:t>
            </a:r>
          </a:p>
          <a:p>
            <a:pPr marL="457200" lvl="1" indent="0">
              <a:buFontTx/>
              <a:buNone/>
              <a:defRPr/>
            </a:pPr>
            <a:endParaRPr lang="en-US" i="1" dirty="0" smtClean="0">
              <a:cs typeface="Calibri" pitchFamily="34" charset="0"/>
            </a:endParaRPr>
          </a:p>
          <a:p>
            <a:pPr marL="0" lvl="1" indent="0">
              <a:buFontTx/>
              <a:buNone/>
              <a:defRPr/>
            </a:pPr>
            <a:r>
              <a:rPr lang="en-US" i="1" dirty="0" smtClean="0">
                <a:cs typeface="Calibri" pitchFamily="34" charset="0"/>
              </a:rPr>
              <a:t>RS are software agents that elicit the interests and preferences of individual consumers […] and make recommendations accordingly. </a:t>
            </a:r>
          </a:p>
          <a:p>
            <a:pPr marL="0" lvl="1" indent="0">
              <a:buFontTx/>
              <a:buNone/>
              <a:defRPr/>
            </a:pPr>
            <a:r>
              <a:rPr lang="en-US" i="1" dirty="0" smtClean="0">
                <a:cs typeface="Calibri" pitchFamily="34" charset="0"/>
              </a:rPr>
              <a:t>They have the potential to support and improve the quality of the </a:t>
            </a:r>
            <a:br>
              <a:rPr lang="en-US" i="1" dirty="0" smtClean="0">
                <a:cs typeface="Calibri" pitchFamily="34" charset="0"/>
              </a:rPr>
            </a:br>
            <a:r>
              <a:rPr lang="en-US" i="1" dirty="0" smtClean="0">
                <a:cs typeface="Calibri" pitchFamily="34" charset="0"/>
              </a:rPr>
              <a:t>decisions consumers make while searching for and selecting products online</a:t>
            </a:r>
            <a:r>
              <a:rPr lang="en-US" dirty="0" smtClean="0">
                <a:cs typeface="Calibri" pitchFamily="34" charset="0"/>
              </a:rPr>
              <a:t>.</a:t>
            </a:r>
          </a:p>
          <a:p>
            <a:pPr lvl="8">
              <a:defRPr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(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Xiao &amp;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Benbasat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2007</a:t>
            </a:r>
            <a:r>
              <a:rPr lang="en-US" sz="1400" baseline="30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)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US" sz="600" dirty="0" smtClean="0"/>
          </a:p>
          <a:p>
            <a:pPr>
              <a:defRPr/>
            </a:pPr>
            <a:r>
              <a:rPr lang="en-US" dirty="0" smtClean="0"/>
              <a:t>Different system designs / paradigms(</a:t>
            </a:r>
            <a:r>
              <a:rPr lang="zh-CN" altLang="en-US" dirty="0" smtClean="0"/>
              <a:t>范式</a:t>
            </a:r>
            <a:r>
              <a:rPr lang="en-US" dirty="0" smtClean="0"/>
              <a:t>)</a:t>
            </a:r>
          </a:p>
          <a:p>
            <a:pPr lvl="1">
              <a:defRPr/>
            </a:pPr>
            <a:r>
              <a:rPr lang="en-US" dirty="0" smtClean="0"/>
              <a:t>Based on availability of exploitable data</a:t>
            </a:r>
          </a:p>
          <a:p>
            <a:pPr lvl="1">
              <a:defRPr/>
            </a:pPr>
            <a:r>
              <a:rPr lang="en-US" dirty="0" smtClean="0"/>
              <a:t>Implicit and explicit user feedback</a:t>
            </a:r>
          </a:p>
          <a:p>
            <a:pPr lvl="1">
              <a:defRPr/>
            </a:pPr>
            <a:r>
              <a:rPr lang="en-US" dirty="0" smtClean="0"/>
              <a:t>Domain characteristics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000" b="0" dirty="0" smtClean="0"/>
              <a:t>(1) Xiao </a:t>
            </a:r>
            <a:r>
              <a:rPr lang="en-US" sz="1000" b="0" dirty="0"/>
              <a:t>and </a:t>
            </a:r>
            <a:r>
              <a:rPr lang="en-US" sz="1000" b="0" dirty="0" err="1" smtClean="0"/>
              <a:t>Benbasat</a:t>
            </a:r>
            <a:r>
              <a:rPr lang="en-US" sz="1000" b="0" dirty="0"/>
              <a:t>, </a:t>
            </a:r>
            <a:r>
              <a:rPr lang="en-US" sz="1000" b="0" i="1" dirty="0"/>
              <a:t>E-commerce product recommendation agents: Use, </a:t>
            </a:r>
            <a:r>
              <a:rPr lang="en-US" sz="1000" b="0" i="1" dirty="0" smtClean="0"/>
              <a:t>characteristics, and </a:t>
            </a:r>
            <a:r>
              <a:rPr lang="en-US" sz="1000" b="0" i="1" dirty="0"/>
              <a:t>impact</a:t>
            </a:r>
            <a:r>
              <a:rPr lang="en-US" sz="1000" b="0" dirty="0"/>
              <a:t>, MIS Quarterly </a:t>
            </a:r>
            <a:r>
              <a:rPr lang="en-US" sz="1000" dirty="0"/>
              <a:t>31 </a:t>
            </a:r>
            <a:r>
              <a:rPr lang="en-US" sz="1000" b="0" dirty="0"/>
              <a:t>(2007), no. 1, 137–209</a:t>
            </a:r>
            <a:endParaRPr lang="en-US" sz="10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20485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209800"/>
            <a:ext cx="998537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6" name="Gruppieren 3"/>
          <p:cNvGrpSpPr>
            <a:grpSpLocks/>
          </p:cNvGrpSpPr>
          <p:nvPr/>
        </p:nvGrpSpPr>
        <p:grpSpPr bwMode="auto">
          <a:xfrm>
            <a:off x="7748588" y="3236913"/>
            <a:ext cx="693737" cy="1365250"/>
            <a:chOff x="7164288" y="3169940"/>
            <a:chExt cx="1225451" cy="2417465"/>
          </a:xfrm>
        </p:grpSpPr>
        <p:pic>
          <p:nvPicPr>
            <p:cNvPr id="20488" name="Grafik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164288" y="3169940"/>
              <a:ext cx="12192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9" name="Grafik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7170539" y="4368205"/>
              <a:ext cx="12192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87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724400"/>
            <a:ext cx="998537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When does a RS do its job well?</a:t>
            </a:r>
          </a:p>
        </p:txBody>
      </p:sp>
      <p:pic>
        <p:nvPicPr>
          <p:cNvPr id="4" name="Grafik 3" descr="long_tail_graph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3213100"/>
            <a:ext cx="496093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5940425" y="1628775"/>
            <a:ext cx="2627313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altLang="en-US" b="0" dirty="0">
                <a:solidFill>
                  <a:srgbClr val="003366"/>
                </a:solidFill>
                <a:latin typeface="Calibri" panose="020F0502020204030204" pitchFamily="34" charset="0"/>
              </a:rPr>
              <a:t>"Recommend widely unknown items that users might actually like!"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 altLang="en-US" b="0" dirty="0">
              <a:solidFill>
                <a:srgbClr val="003366"/>
              </a:solidFill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altLang="en-US" b="0" dirty="0">
                <a:solidFill>
                  <a:srgbClr val="003366"/>
                </a:solidFill>
                <a:latin typeface="Calibri" panose="020F0502020204030204" pitchFamily="34" charset="0"/>
              </a:rPr>
              <a:t>20% of items accumulate 74% of all positive ratings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 altLang="en-US" b="0" dirty="0">
              <a:solidFill>
                <a:srgbClr val="003366"/>
              </a:solidFill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altLang="en-US" b="0" dirty="0">
                <a:solidFill>
                  <a:srgbClr val="003366"/>
                </a:solidFill>
                <a:latin typeface="Calibri" panose="020F0502020204030204" pitchFamily="34" charset="0"/>
              </a:rPr>
              <a:t>Items rated &gt; 3 in </a:t>
            </a:r>
            <a:r>
              <a:rPr lang="en-US" altLang="en-US" b="0" dirty="0" err="1">
                <a:solidFill>
                  <a:srgbClr val="003366"/>
                </a:solidFill>
                <a:latin typeface="Calibri" panose="020F0502020204030204" pitchFamily="34" charset="0"/>
              </a:rPr>
              <a:t>MovieLens</a:t>
            </a:r>
            <a:r>
              <a:rPr lang="en-US" altLang="en-US" b="0" dirty="0">
                <a:solidFill>
                  <a:srgbClr val="003366"/>
                </a:solidFill>
                <a:latin typeface="Calibri" panose="020F0502020204030204" pitchFamily="34" charset="0"/>
              </a:rPr>
              <a:t> 100K dataset</a:t>
            </a:r>
          </a:p>
        </p:txBody>
      </p:sp>
      <p:grpSp>
        <p:nvGrpSpPr>
          <p:cNvPr id="6" name="Gruppieren 5"/>
          <p:cNvGrpSpPr>
            <a:grpSpLocks/>
          </p:cNvGrpSpPr>
          <p:nvPr/>
        </p:nvGrpSpPr>
        <p:grpSpPr bwMode="auto">
          <a:xfrm>
            <a:off x="1706563" y="2924175"/>
            <a:ext cx="3657600" cy="1944688"/>
            <a:chOff x="1709936" y="1642999"/>
            <a:chExt cx="3995936" cy="3730217"/>
          </a:xfrm>
        </p:grpSpPr>
        <p:sp>
          <p:nvSpPr>
            <p:cNvPr id="7" name="Inhaltsplatzhalter 2"/>
            <p:cNvSpPr txBox="1">
              <a:spLocks/>
            </p:cNvSpPr>
            <p:nvPr/>
          </p:nvSpPr>
          <p:spPr bwMode="auto">
            <a:xfrm>
              <a:off x="1709936" y="1642999"/>
              <a:ext cx="3995936" cy="10079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ts val="1200"/>
                </a:spcBef>
                <a:defRPr/>
              </a:pPr>
              <a:r>
                <a:rPr lang="en-US" sz="2000" dirty="0">
                  <a:solidFill>
                    <a:srgbClr val="003366"/>
                  </a:solidFill>
                  <a:latin typeface="Calibri" pitchFamily="34" charset="0"/>
                  <a:cs typeface="+mn-cs"/>
                </a:rPr>
                <a:t>	Recommend items </a:t>
              </a:r>
              <a:br>
                <a:rPr lang="en-US" sz="2000" dirty="0">
                  <a:solidFill>
                    <a:srgbClr val="003366"/>
                  </a:solidFill>
                  <a:latin typeface="Calibri" pitchFamily="34" charset="0"/>
                  <a:cs typeface="+mn-cs"/>
                </a:rPr>
              </a:br>
              <a:r>
                <a:rPr lang="en-US" sz="2000" dirty="0">
                  <a:solidFill>
                    <a:srgbClr val="003366"/>
                  </a:solidFill>
                  <a:latin typeface="Calibri" pitchFamily="34" charset="0"/>
                  <a:cs typeface="+mn-cs"/>
                </a:rPr>
                <a:t>	from the long tail</a:t>
              </a:r>
            </a:p>
            <a:p>
              <a:pPr marL="381000" indent="-381000" eaLnBrk="0" hangingPunct="0">
                <a:lnSpc>
                  <a:spcPct val="90000"/>
                </a:lnSpc>
                <a:spcBef>
                  <a:spcPts val="1200"/>
                </a:spcBef>
                <a:buFont typeface="Wingdings" pitchFamily="2" charset="2"/>
                <a:buChar char="§"/>
                <a:defRPr/>
              </a:pPr>
              <a:endParaRPr lang="en-US" sz="2000" dirty="0">
                <a:solidFill>
                  <a:srgbClr val="003366"/>
                </a:solidFill>
                <a:latin typeface="Calibri" pitchFamily="34" charset="0"/>
                <a:cs typeface="+mn-cs"/>
              </a:endParaRPr>
            </a:p>
          </p:txBody>
        </p:sp>
        <p:grpSp>
          <p:nvGrpSpPr>
            <p:cNvPr id="22535" name="Gruppieren 7"/>
            <p:cNvGrpSpPr>
              <a:grpSpLocks/>
            </p:cNvGrpSpPr>
            <p:nvPr/>
          </p:nvGrpSpPr>
          <p:grpSpPr bwMode="auto">
            <a:xfrm>
              <a:off x="2987824" y="5085184"/>
              <a:ext cx="2160240" cy="288032"/>
              <a:chOff x="2987824" y="5085184"/>
              <a:chExt cx="2160240" cy="288032"/>
            </a:xfrm>
          </p:grpSpPr>
          <p:sp>
            <p:nvSpPr>
              <p:cNvPr id="22536" name="Pfeil nach oben 8"/>
              <p:cNvSpPr>
                <a:spLocks noChangeArrowheads="1"/>
              </p:cNvSpPr>
              <p:nvPr/>
            </p:nvSpPr>
            <p:spPr bwMode="auto">
              <a:xfrm>
                <a:off x="2987824" y="5085184"/>
                <a:ext cx="144016" cy="216024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endParaRPr lang="en-US" altLang="en-US" sz="2400" b="0">
                  <a:latin typeface="Arial" panose="020B0604020202020204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22537" name="Pfeil nach oben 9"/>
              <p:cNvSpPr>
                <a:spLocks noChangeArrowheads="1"/>
              </p:cNvSpPr>
              <p:nvPr/>
            </p:nvSpPr>
            <p:spPr bwMode="auto">
              <a:xfrm>
                <a:off x="3707904" y="5157192"/>
                <a:ext cx="144016" cy="216024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endParaRPr lang="en-US" altLang="en-US" sz="2400" b="0">
                  <a:latin typeface="Arial" panose="020B0604020202020204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22538" name="Pfeil nach oben 10"/>
              <p:cNvSpPr>
                <a:spLocks noChangeArrowheads="1"/>
              </p:cNvSpPr>
              <p:nvPr/>
            </p:nvSpPr>
            <p:spPr bwMode="auto">
              <a:xfrm>
                <a:off x="4427984" y="5157192"/>
                <a:ext cx="144016" cy="216024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endParaRPr lang="en-US" altLang="en-US" sz="2400" b="0">
                  <a:latin typeface="Arial" panose="020B0604020202020204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22539" name="Pfeil nach oben 11"/>
              <p:cNvSpPr>
                <a:spLocks noChangeArrowheads="1"/>
              </p:cNvSpPr>
              <p:nvPr/>
            </p:nvSpPr>
            <p:spPr bwMode="auto">
              <a:xfrm>
                <a:off x="5004048" y="5157192"/>
                <a:ext cx="144016" cy="216024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endParaRPr lang="en-US" altLang="en-US" sz="2400" b="0">
                  <a:latin typeface="Arial" panose="020B0604020202020204" pitchFamily="34" charset="0"/>
                  <a:ea typeface="ＭＳ Ｐゴシック" pitchFamily="34" charset="-128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Recommender systems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 smtClean="0"/>
              <a:t>RS seen as a function</a:t>
            </a:r>
          </a:p>
          <a:p>
            <a:pPr>
              <a:defRPr/>
            </a:pPr>
            <a:r>
              <a:rPr lang="en-US" dirty="0" smtClean="0"/>
              <a:t>Given:</a:t>
            </a:r>
          </a:p>
          <a:p>
            <a:pPr lvl="1">
              <a:defRPr/>
            </a:pPr>
            <a:r>
              <a:rPr lang="en-US" dirty="0" smtClean="0"/>
              <a:t>User model (e.g. ratings, preferences, demographics, situational context)</a:t>
            </a:r>
          </a:p>
          <a:p>
            <a:pPr lvl="1">
              <a:defRPr/>
            </a:pPr>
            <a:r>
              <a:rPr lang="en-US" dirty="0" smtClean="0"/>
              <a:t>Items (with or without description of item characteristics)</a:t>
            </a:r>
          </a:p>
          <a:p>
            <a:pPr>
              <a:defRPr/>
            </a:pPr>
            <a:r>
              <a:rPr lang="en-US" dirty="0" smtClean="0"/>
              <a:t>Find:</a:t>
            </a:r>
          </a:p>
          <a:p>
            <a:pPr lvl="1">
              <a:defRPr/>
            </a:pPr>
            <a:r>
              <a:rPr lang="en-US" dirty="0" smtClean="0"/>
              <a:t>Relevance score. Used for ranking.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Relation to Information Retrieval: </a:t>
            </a:r>
          </a:p>
          <a:p>
            <a:pPr lvl="1">
              <a:defRPr/>
            </a:pPr>
            <a:r>
              <a:rPr lang="en-US" dirty="0" smtClean="0"/>
              <a:t>IR is finding material [..] of an unstructured nature [..] that satisfies an information need from within large collections [..].</a:t>
            </a:r>
          </a:p>
          <a:p>
            <a:pPr lvl="8">
              <a:defRPr/>
            </a:pPr>
            <a:r>
              <a:rPr lang="en-US" sz="1400" dirty="0" smtClean="0"/>
              <a:t>(Manning et al. 2008</a:t>
            </a:r>
            <a:r>
              <a:rPr lang="en-US" sz="1400" baseline="30000" dirty="0" smtClean="0"/>
              <a:t>1</a:t>
            </a:r>
            <a:r>
              <a:rPr lang="en-US" sz="1400" dirty="0" smtClean="0"/>
              <a:t>)</a:t>
            </a:r>
          </a:p>
          <a:p>
            <a:pPr lvl="8">
              <a:defRPr/>
            </a:pPr>
            <a:endParaRPr lang="en-US" sz="10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000" b="0" dirty="0" smtClean="0"/>
              <a:t>(1) Manning, </a:t>
            </a:r>
            <a:r>
              <a:rPr lang="en-US" sz="1000" b="0" dirty="0" err="1" smtClean="0"/>
              <a:t>Raghavan</a:t>
            </a:r>
            <a:r>
              <a:rPr lang="en-US" sz="1000" b="0" dirty="0" smtClean="0"/>
              <a:t>, and </a:t>
            </a:r>
            <a:r>
              <a:rPr lang="en-US" sz="1000" b="0" dirty="0" err="1" smtClean="0"/>
              <a:t>Schütze</a:t>
            </a:r>
            <a:r>
              <a:rPr lang="en-US" sz="1000" b="0" dirty="0" smtClean="0"/>
              <a:t>, </a:t>
            </a:r>
            <a:r>
              <a:rPr lang="en-US" sz="1000" b="0" i="1" dirty="0" smtClean="0"/>
              <a:t>Introduction to information retrieval</a:t>
            </a:r>
            <a:r>
              <a:rPr lang="en-US" sz="1000" b="0" dirty="0" smtClean="0"/>
              <a:t>, Cambridge University Press, 2008</a:t>
            </a:r>
            <a:endParaRPr lang="en-US" sz="1000" dirty="0" smtClean="0"/>
          </a:p>
        </p:txBody>
      </p:sp>
      <p:cxnSp>
        <p:nvCxnSpPr>
          <p:cNvPr id="24580" name="Gerade Verbindung 3"/>
          <p:cNvCxnSpPr>
            <a:cxnSpLocks noChangeShapeType="1"/>
          </p:cNvCxnSpPr>
          <p:nvPr/>
        </p:nvCxnSpPr>
        <p:spPr bwMode="auto">
          <a:xfrm>
            <a:off x="395288" y="4292600"/>
            <a:ext cx="8280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Paradigms of recommender systems</a:t>
            </a:r>
          </a:p>
        </p:txBody>
      </p:sp>
      <p:grpSp>
        <p:nvGrpSpPr>
          <p:cNvPr id="25603" name="Gruppieren 12"/>
          <p:cNvGrpSpPr>
            <a:grpSpLocks/>
          </p:cNvGrpSpPr>
          <p:nvPr/>
        </p:nvGrpSpPr>
        <p:grpSpPr bwMode="auto">
          <a:xfrm>
            <a:off x="4071938" y="3000375"/>
            <a:ext cx="4181475" cy="1547813"/>
            <a:chOff x="4786314" y="3071810"/>
            <a:chExt cx="4181496" cy="1547815"/>
          </a:xfrm>
        </p:grpSpPr>
        <p:pic>
          <p:nvPicPr>
            <p:cNvPr id="25605" name="Grafik 5" descr="Box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6314" y="3214686"/>
              <a:ext cx="1643074" cy="136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6" name="Grafik 6" descr="Outputarrow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5074" y="3500438"/>
              <a:ext cx="1129063" cy="219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7" name="Grafik 7" descr="Output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8082" y="3071810"/>
              <a:ext cx="1609728" cy="1547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04" name="Rechteck 31"/>
          <p:cNvSpPr>
            <a:spLocks noChangeArrowheads="1"/>
          </p:cNvSpPr>
          <p:nvPr/>
        </p:nvSpPr>
        <p:spPr bwMode="auto">
          <a:xfrm>
            <a:off x="4286250" y="1643063"/>
            <a:ext cx="457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3366"/>
                </a:solidFill>
                <a:latin typeface="Calibri" panose="020F0502020204030204" pitchFamily="34" charset="0"/>
              </a:rPr>
              <a:t>Recommender systems reduce information overload by estimating relevance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Paradigms of recommender systems</a:t>
            </a:r>
          </a:p>
        </p:txBody>
      </p:sp>
      <p:grpSp>
        <p:nvGrpSpPr>
          <p:cNvPr id="26627" name="Gruppieren 12"/>
          <p:cNvGrpSpPr>
            <a:grpSpLocks/>
          </p:cNvGrpSpPr>
          <p:nvPr/>
        </p:nvGrpSpPr>
        <p:grpSpPr bwMode="auto">
          <a:xfrm>
            <a:off x="4071938" y="3000375"/>
            <a:ext cx="4181475" cy="1547813"/>
            <a:chOff x="4786314" y="3071810"/>
            <a:chExt cx="4181496" cy="1547815"/>
          </a:xfrm>
        </p:grpSpPr>
        <p:pic>
          <p:nvPicPr>
            <p:cNvPr id="26632" name="Grafik 5" descr="Box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6314" y="3214686"/>
              <a:ext cx="1643074" cy="136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3" name="Grafik 6" descr="Outputarrow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5074" y="3500438"/>
              <a:ext cx="1129063" cy="219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4" name="Grafik 7" descr="Output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8082" y="3071810"/>
              <a:ext cx="1609728" cy="1547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628" name="Gruppieren 13"/>
          <p:cNvGrpSpPr>
            <a:grpSpLocks/>
          </p:cNvGrpSpPr>
          <p:nvPr/>
        </p:nvGrpSpPr>
        <p:grpSpPr bwMode="auto">
          <a:xfrm>
            <a:off x="698500" y="1643063"/>
            <a:ext cx="3659188" cy="1296987"/>
            <a:chOff x="699167" y="1643050"/>
            <a:chExt cx="3658519" cy="1297164"/>
          </a:xfrm>
        </p:grpSpPr>
        <p:pic>
          <p:nvPicPr>
            <p:cNvPr id="26630" name="Grafik 10" descr="UM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167" y="1643050"/>
              <a:ext cx="1801131" cy="967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1" name="Grafik 11" descr="UMarrow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1736" y="2071678"/>
              <a:ext cx="1785950" cy="868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29" name="Rechteck 14"/>
          <p:cNvSpPr>
            <a:spLocks noChangeArrowheads="1"/>
          </p:cNvSpPr>
          <p:nvPr/>
        </p:nvSpPr>
        <p:spPr bwMode="auto">
          <a:xfrm>
            <a:off x="4286250" y="1500188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3366"/>
                </a:solidFill>
                <a:latin typeface="Calibri" panose="020F0502020204030204" pitchFamily="34" charset="0"/>
              </a:rPr>
              <a:t>Personalized recommendations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7_habv">
  <a:themeElements>
    <a:clrScheme name="17_hab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7_habv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7_hab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17_habv</Template>
  <TotalTime>455</TotalTime>
  <Words>2367</Words>
  <Application>Microsoft Office PowerPoint</Application>
  <PresentationFormat>全屏显示(4:3)</PresentationFormat>
  <Paragraphs>574</Paragraphs>
  <Slides>38</Slides>
  <Notes>38</Notes>
  <HiddenSlides>1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50" baseType="lpstr">
      <vt:lpstr>ＭＳ Ｐゴシック</vt:lpstr>
      <vt:lpstr>宋体</vt:lpstr>
      <vt:lpstr>Arial</vt:lpstr>
      <vt:lpstr>Calibri</vt:lpstr>
      <vt:lpstr>Cambria Math</vt:lpstr>
      <vt:lpstr>Helvetica</vt:lpstr>
      <vt:lpstr>Times New Roman</vt:lpstr>
      <vt:lpstr>Verdana</vt:lpstr>
      <vt:lpstr>Wingdings</vt:lpstr>
      <vt:lpstr>17_habv</vt:lpstr>
      <vt:lpstr>Benutzerdefiniertes Design</vt:lpstr>
      <vt:lpstr>Formel</vt:lpstr>
      <vt:lpstr>Introduction &amp; outlook for Recommender Systems  Xiaoning Liu </vt:lpstr>
      <vt:lpstr>PowerPoint 演示文稿</vt:lpstr>
      <vt:lpstr>PowerPoint 演示文稿</vt:lpstr>
      <vt:lpstr>Agenda</vt:lpstr>
      <vt:lpstr>Problem domain</vt:lpstr>
      <vt:lpstr>When does a RS do its job well?</vt:lpstr>
      <vt:lpstr>Recommender systems </vt:lpstr>
      <vt:lpstr>Paradigms of recommender systems</vt:lpstr>
      <vt:lpstr>Paradigms of recommender systems</vt:lpstr>
      <vt:lpstr>Paradigms of recommender systems</vt:lpstr>
      <vt:lpstr>Paradigms of recommender systems</vt:lpstr>
      <vt:lpstr>Paradigms of recommender systems</vt:lpstr>
      <vt:lpstr>Paradigms of recommender systems</vt:lpstr>
      <vt:lpstr>PowerPoint 演示文稿</vt:lpstr>
      <vt:lpstr>Collaborative Filtering (CF)</vt:lpstr>
      <vt:lpstr>Pure CF Approaches</vt:lpstr>
      <vt:lpstr>User-based nearest-neighbor collaborative filtering (1)</vt:lpstr>
      <vt:lpstr>Measuring user similarity (1)</vt:lpstr>
      <vt:lpstr>Measuring user similarity (2)</vt:lpstr>
      <vt:lpstr>Making predictions</vt:lpstr>
      <vt:lpstr>Memory-based and model-based approaches</vt:lpstr>
      <vt:lpstr>Item-based collaborative filtering</vt:lpstr>
      <vt:lpstr>Graph-based methods</vt:lpstr>
      <vt:lpstr>More model-based approaches</vt:lpstr>
      <vt:lpstr>Example for SVD-based recommendation</vt:lpstr>
      <vt:lpstr>Recommendation based on Association Rule Mining</vt:lpstr>
      <vt:lpstr>Calculation of probabilities in simplistic approach</vt:lpstr>
      <vt:lpstr>PowerPoint 演示文稿</vt:lpstr>
      <vt:lpstr>New opportunities</vt:lpstr>
      <vt:lpstr>Web 2.0</vt:lpstr>
      <vt:lpstr>RS and the Social Web</vt:lpstr>
      <vt:lpstr>Trust-aware recommender systems (TARS) </vt:lpstr>
      <vt:lpstr>Folksonomies</vt:lpstr>
      <vt:lpstr>Folksonomies and content-based methods</vt:lpstr>
      <vt:lpstr>Tag-enhanced collaborative filtering</vt:lpstr>
      <vt:lpstr>Ontological filtering</vt:lpstr>
      <vt:lpstr>AllRight system (Jannach et al. 2009)</vt:lpstr>
      <vt:lpstr>Outlook on the next-generation recommenders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Recommender Systems</dc:title>
  <dc:creator>markus</dc:creator>
  <cp:lastModifiedBy>liuxiaoning</cp:lastModifiedBy>
  <cp:revision>1091</cp:revision>
  <cp:lastPrinted>2012-01-06T11:37:45Z</cp:lastPrinted>
  <dcterms:created xsi:type="dcterms:W3CDTF">2006-04-22T09:23:14Z</dcterms:created>
  <dcterms:modified xsi:type="dcterms:W3CDTF">2015-10-15T00:27:53Z</dcterms:modified>
</cp:coreProperties>
</file>