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60" r:id="rId3"/>
    <p:sldId id="294" r:id="rId4"/>
    <p:sldId id="393" r:id="rId5"/>
    <p:sldId id="397" r:id="rId6"/>
    <p:sldId id="394" r:id="rId7"/>
    <p:sldId id="398" r:id="rId8"/>
    <p:sldId id="399" r:id="rId9"/>
    <p:sldId id="400" r:id="rId10"/>
    <p:sldId id="401" r:id="rId11"/>
    <p:sldId id="395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24" r:id="rId22"/>
    <p:sldId id="413" r:id="rId23"/>
    <p:sldId id="414" r:id="rId24"/>
    <p:sldId id="415" r:id="rId25"/>
    <p:sldId id="416" r:id="rId26"/>
    <p:sldId id="425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02" r:id="rId35"/>
    <p:sldId id="299" r:id="rId36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97"/>
    <a:srgbClr val="3399FF"/>
    <a:srgbClr val="5B9BD5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1261" autoAdjust="0"/>
  </p:normalViewPr>
  <p:slideViewPr>
    <p:cSldViewPr>
      <p:cViewPr>
        <p:scale>
          <a:sx n="71" d="100"/>
          <a:sy n="71" d="100"/>
        </p:scale>
        <p:origin x="510" y="57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E49808-BDE5-40E5-9961-39A3679EF97D}" type="datetimeFigureOut">
              <a:rPr lang="zh-CN" altLang="en-US"/>
              <a:pPr>
                <a:defRPr/>
              </a:pPr>
              <a:t>2015/11/4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CD559C-E090-4F41-AED6-F9CF1B39F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5047CF-A1F3-409D-801C-150B1C0D5928}" type="datetimeFigureOut">
              <a:rPr lang="zh-CN" altLang="en-US"/>
              <a:pPr>
                <a:defRPr/>
              </a:pPr>
              <a:t>2015/11/4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9200" y="71913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31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58B38F-C56C-499F-A7D2-3E378ED2AE4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fld id="{1DAEBFA4-0E51-456E-86C8-B87C660ECE95}" type="slidenum">
              <a:rPr lang="zh-CN" altLang="en-US" sz="1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7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Anatomy </a:t>
            </a:r>
            <a:r>
              <a:rPr lang="zh-CN" altLang="en-US" dirty="0" smtClean="0"/>
              <a:t>剖析</a:t>
            </a:r>
            <a:endParaRPr lang="en-US" altLang="zh-CN" dirty="0" smtClean="0"/>
          </a:p>
          <a:p>
            <a:r>
              <a:rPr lang="zh-CN" altLang="en-US" dirty="0" smtClean="0"/>
              <a:t>谢尔盖布林 拉里佩奇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根据引用量最多的论文来做实验，第一行是</a:t>
            </a:r>
            <a:r>
              <a:rPr lang="en-US" altLang="zh-CN" dirty="0" err="1" smtClean="0"/>
              <a:t>rarefirst</a:t>
            </a:r>
            <a:r>
              <a:rPr lang="zh-CN" altLang="en-US" dirty="0" smtClean="0"/>
              <a:t>，第二行是</a:t>
            </a:r>
            <a:r>
              <a:rPr lang="en-US" altLang="zh-CN" dirty="0" err="1" smtClean="0"/>
              <a:t>steinertree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9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9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迈尔斯布里格斯类型指标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Affinity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喜好、亲和力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2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Conation </a:t>
            </a:r>
            <a:r>
              <a:rPr lang="zh-CN" altLang="en-US" dirty="0" smtClean="0"/>
              <a:t>意图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67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782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4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0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87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46184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744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70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76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03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7473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5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7989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8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61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770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8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74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7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125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3167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  <a:ea typeface="宋体" pitchFamily="2" charset="-122"/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 userDrawn="1"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 idx="4294967295"/>
          </p:nvPr>
        </p:nvSpPr>
        <p:spPr>
          <a:xfrm>
            <a:off x="0" y="2019424"/>
            <a:ext cx="9144000" cy="1625600"/>
          </a:xfrm>
        </p:spPr>
        <p:txBody>
          <a:bodyPr anchor="ctr" anchorCtr="1"/>
          <a:lstStyle/>
          <a:p>
            <a:pPr eaLnBrk="1" hangingPunct="1"/>
            <a:r>
              <a:rPr lang="en-US" altLang="zh-CN" sz="2800" b="1" dirty="0" smtClean="0">
                <a:solidFill>
                  <a:srgbClr val="16388A"/>
                </a:solidFill>
              </a:rPr>
              <a:t>Expert Team Formation</a:t>
            </a:r>
            <a:endParaRPr lang="zh-CN" altLang="zh-CN" sz="2800" b="1" dirty="0" smtClean="0">
              <a:solidFill>
                <a:srgbClr val="16388A"/>
              </a:solidFill>
            </a:endParaRPr>
          </a:p>
        </p:txBody>
      </p:sp>
      <p:sp>
        <p:nvSpPr>
          <p:cNvPr id="3077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2" name="矩形 1"/>
          <p:cNvSpPr/>
          <p:nvPr/>
        </p:nvSpPr>
        <p:spPr>
          <a:xfrm>
            <a:off x="1817948" y="4439015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zh-CN" sz="2000" b="0" kern="0" dirty="0" smtClean="0"/>
              <a:t>Social Network Data Analytics[M]</a:t>
            </a:r>
            <a:endParaRPr lang="zh-CN" altLang="en-US" sz="2000" b="0" kern="0" dirty="0"/>
          </a:p>
        </p:txBody>
      </p:sp>
      <p:sp>
        <p:nvSpPr>
          <p:cNvPr id="3" name="矩形 2"/>
          <p:cNvSpPr/>
          <p:nvPr/>
        </p:nvSpPr>
        <p:spPr>
          <a:xfrm>
            <a:off x="0" y="356430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 err="1"/>
              <a:t>Charu</a:t>
            </a:r>
            <a:r>
              <a:rPr lang="en-US" altLang="zh-CN" sz="1600" b="0" dirty="0"/>
              <a:t> C. Aggarwal</a:t>
            </a:r>
            <a:endParaRPr lang="zh-CN" altLang="en-US" sz="16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09290" y="1414144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Metrics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Forming Teams of Experts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76672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648071"/>
          </a:xfrm>
        </p:spPr>
        <p:txBody>
          <a:bodyPr/>
          <a:lstStyle/>
          <a:p>
            <a:r>
              <a:rPr lang="en-US" altLang="zh-CN" b="1" dirty="0">
                <a:solidFill>
                  <a:srgbClr val="304F97"/>
                </a:solidFill>
                <a:ea typeface="宋体" panose="02010600030101010101" pitchFamily="2" charset="-122"/>
              </a:rPr>
              <a:t>Motivation</a:t>
            </a:r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2133600" y="2438400"/>
            <a:ext cx="4724400" cy="1447800"/>
          </a:xfrm>
          <a:prstGeom prst="wedgeRoundRectCallout">
            <a:avLst>
              <a:gd name="adj1" fmla="val -43750"/>
              <a:gd name="adj2" fmla="val 67875"/>
              <a:gd name="adj3" fmla="val 16667"/>
            </a:avLst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000" baseline="0">
                <a:solidFill>
                  <a:srgbClr val="FFFF00"/>
                </a:solidFill>
                <a:ea typeface="宋体" panose="02010600030101010101" pitchFamily="2" charset="-122"/>
              </a:rPr>
              <a:t>“ How can I find a</a:t>
            </a:r>
            <a:r>
              <a:rPr lang="en-US" altLang="zh-CN" sz="2000" baseline="0">
                <a:ea typeface="宋体" panose="02010600030101010101" pitchFamily="2" charset="-122"/>
              </a:rPr>
              <a:t> </a:t>
            </a:r>
            <a:r>
              <a:rPr lang="en-US" altLang="zh-CN" sz="2000" b="1" baseline="0">
                <a:solidFill>
                  <a:srgbClr val="66FFFF"/>
                </a:solidFill>
                <a:ea typeface="宋体" panose="02010600030101010101" pitchFamily="2" charset="-122"/>
              </a:rPr>
              <a:t>team of experts</a:t>
            </a:r>
            <a:r>
              <a:rPr lang="en-US" altLang="zh-CN" sz="2000" baseline="0">
                <a:solidFill>
                  <a:srgbClr val="FFFF00"/>
                </a:solidFill>
                <a:ea typeface="宋体" panose="02010600030101010101" pitchFamily="2" charset="-122"/>
              </a:rPr>
              <a:t> that can</a:t>
            </a:r>
            <a:r>
              <a:rPr lang="en-US" altLang="zh-CN" sz="2000" baseline="0">
                <a:ea typeface="宋体" panose="02010600030101010101" pitchFamily="2" charset="-122"/>
              </a:rPr>
              <a:t> </a:t>
            </a:r>
            <a:r>
              <a:rPr lang="en-US" altLang="zh-CN" sz="2000" b="1" baseline="0">
                <a:solidFill>
                  <a:srgbClr val="66FFFF"/>
                </a:solidFill>
                <a:ea typeface="宋体" panose="02010600030101010101" pitchFamily="2" charset="-122"/>
              </a:rPr>
              <a:t>collaborate effectively </a:t>
            </a:r>
            <a:r>
              <a:rPr lang="en-US" altLang="zh-CN" sz="2000" b="1" baseline="0">
                <a:solidFill>
                  <a:srgbClr val="FFFF00"/>
                </a:solidFill>
                <a:ea typeface="宋体" panose="02010600030101010101" pitchFamily="2" charset="-122"/>
              </a:rPr>
              <a:t>in order to </a:t>
            </a:r>
            <a:r>
              <a:rPr lang="en-US" altLang="zh-CN" sz="2000" b="1" baseline="0">
                <a:solidFill>
                  <a:srgbClr val="66FFFF"/>
                </a:solidFill>
                <a:ea typeface="宋体" panose="02010600030101010101" pitchFamily="2" charset="-122"/>
              </a:rPr>
              <a:t>complete</a:t>
            </a:r>
            <a:r>
              <a:rPr lang="en-US" altLang="zh-CN" sz="2000" baseline="0">
                <a:solidFill>
                  <a:srgbClr val="FFFF00"/>
                </a:solidFill>
                <a:ea typeface="宋体" panose="02010600030101010101" pitchFamily="2" charset="-122"/>
              </a:rPr>
              <a:t> a given task? ”</a:t>
            </a:r>
          </a:p>
        </p:txBody>
      </p:sp>
    </p:spTree>
    <p:extLst>
      <p:ext uri="{BB962C8B-B14F-4D97-AF65-F5344CB8AC3E}">
        <p14:creationId xmlns:p14="http://schemas.microsoft.com/office/powerpoint/2010/main" val="588446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3999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Problem</a:t>
            </a:r>
            <a:r>
              <a:rPr lang="en-US" altLang="zh-CN" dirty="0"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72816"/>
            <a:ext cx="8229600" cy="5065712"/>
          </a:xfrm>
        </p:spPr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Given a </a:t>
            </a:r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task</a:t>
            </a:r>
            <a:r>
              <a:rPr lang="en-US" altLang="zh-CN" sz="2000" dirty="0">
                <a:ea typeface="宋体" panose="02010600030101010101" pitchFamily="2" charset="-122"/>
              </a:rPr>
              <a:t> and a set of </a:t>
            </a:r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experts</a:t>
            </a:r>
            <a:r>
              <a:rPr lang="en-US" altLang="zh-CN" sz="2000" dirty="0">
                <a:ea typeface="宋体" panose="02010600030101010101" pitchFamily="2" charset="-122"/>
              </a:rPr>
              <a:t> organized in a </a:t>
            </a:r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network, </a:t>
            </a:r>
            <a:r>
              <a:rPr lang="en-US" altLang="zh-CN" sz="2000" dirty="0">
                <a:ea typeface="宋体" panose="02010600030101010101" pitchFamily="2" charset="-122"/>
              </a:rPr>
              <a:t>find a subset of experts that can </a:t>
            </a:r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effectively</a:t>
            </a:r>
            <a:r>
              <a:rPr lang="en-US" altLang="zh-CN" sz="2000" dirty="0">
                <a:ea typeface="宋体" panose="02010600030101010101" pitchFamily="2" charset="-122"/>
              </a:rPr>
              <a:t> perform the task</a:t>
            </a: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Task</a:t>
            </a:r>
            <a:r>
              <a:rPr lang="en-US" altLang="zh-CN" sz="2000" dirty="0">
                <a:ea typeface="宋体" panose="02010600030101010101" pitchFamily="2" charset="-122"/>
              </a:rPr>
              <a:t>: set of required skills</a:t>
            </a: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Expert:</a:t>
            </a:r>
            <a:r>
              <a:rPr lang="en-US" altLang="zh-CN" sz="2000" dirty="0">
                <a:ea typeface="宋体" panose="02010600030101010101" pitchFamily="2" charset="-122"/>
              </a:rPr>
              <a:t> an individual with a specific skill-set</a:t>
            </a:r>
          </a:p>
          <a:p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en-US" altLang="zh-CN" sz="2000" dirty="0">
                <a:solidFill>
                  <a:schemeClr val="hlink"/>
                </a:solidFill>
                <a:ea typeface="宋体" panose="02010600030101010101" pitchFamily="2" charset="-122"/>
              </a:rPr>
              <a:t>Network:</a:t>
            </a:r>
            <a:r>
              <a:rPr lang="en-US" altLang="zh-CN" sz="2000" dirty="0">
                <a:ea typeface="宋体" panose="02010600030101010101" pitchFamily="2" charset="-122"/>
              </a:rPr>
              <a:t> represents strength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702259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6834"/>
            <a:ext cx="9144000" cy="92795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Expertise networks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1157"/>
            <a:ext cx="8229600" cy="506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Collaboration networks (e.g., DBLP graph, coauthor networks)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Organizational structure of companies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LinkedIn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Geographical (map) of experts</a:t>
            </a:r>
          </a:p>
        </p:txBody>
      </p:sp>
    </p:spTree>
    <p:extLst>
      <p:ext uri="{BB962C8B-B14F-4D97-AF65-F5344CB8AC3E}">
        <p14:creationId xmlns:p14="http://schemas.microsoft.com/office/powerpoint/2010/main" val="318656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573758"/>
            <a:ext cx="7197725" cy="688975"/>
          </a:xfrm>
        </p:spPr>
        <p:txBody>
          <a:bodyPr/>
          <a:lstStyle/>
          <a:p>
            <a:r>
              <a:rPr lang="en-US" altLang="zh-CN" sz="2800" dirty="0">
                <a:solidFill>
                  <a:srgbClr val="304F97"/>
                </a:solidFill>
                <a:ea typeface="宋体" panose="02010600030101010101" pitchFamily="2" charset="-122"/>
              </a:rPr>
              <a:t>What makes a team effective for a task?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2" y="1484784"/>
            <a:ext cx="8229600" cy="5065712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 = {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dirty="0">
                <a:ea typeface="宋体" panose="02010600030101010101" pitchFamily="2" charset="-122"/>
              </a:rPr>
              <a:t>, </a:t>
            </a:r>
            <a:r>
              <a:rPr lang="en-US" altLang="zh-CN" dirty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dirty="0">
                <a:ea typeface="宋体" panose="02010600030101010101" pitchFamily="2" charset="-122"/>
              </a:rPr>
              <a:t>, </a:t>
            </a:r>
            <a:r>
              <a:rPr lang="en-US" altLang="zh-CN" dirty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dirty="0">
                <a:ea typeface="宋体" panose="02010600030101010101" pitchFamily="2" charset="-122"/>
              </a:rPr>
              <a:t>,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0" baseline="0" dirty="0">
                <a:solidFill>
                  <a:srgbClr val="3399FF"/>
                </a:solidFill>
                <a:ea typeface="宋体" panose="02010600030101010101" pitchFamily="2" charset="-122"/>
              </a:rPr>
              <a:t>Coverage: </a:t>
            </a:r>
            <a:r>
              <a:rPr lang="en-US" altLang="zh-CN" sz="2400" b="0" baseline="0" dirty="0">
                <a:ea typeface="宋体" panose="02010600030101010101" pitchFamily="2" charset="-122"/>
              </a:rPr>
              <a:t>	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every required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skill in 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T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is included in the skill-set </a:t>
            </a:r>
          </a:p>
          <a:p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                     of 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at least one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team member</a:t>
            </a:r>
          </a:p>
        </p:txBody>
      </p:sp>
      <p:grpSp>
        <p:nvGrpSpPr>
          <p:cNvPr id="203803" name="Group 27"/>
          <p:cNvGrpSpPr>
            <a:grpSpLocks/>
          </p:cNvGrpSpPr>
          <p:nvPr/>
        </p:nvGrpSpPr>
        <p:grpSpPr bwMode="auto">
          <a:xfrm>
            <a:off x="76200" y="2514600"/>
            <a:ext cx="1600200" cy="823913"/>
            <a:chOff x="2832" y="2601"/>
            <a:chExt cx="1008" cy="519"/>
          </a:xfrm>
        </p:grpSpPr>
        <p:sp>
          <p:nvSpPr>
            <p:cNvPr id="203784" name="AutoShape 8"/>
            <p:cNvSpPr>
              <a:spLocks noChangeArrowheads="1"/>
            </p:cNvSpPr>
            <p:nvPr/>
          </p:nvSpPr>
          <p:spPr bwMode="auto">
            <a:xfrm>
              <a:off x="2832" y="2640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785" name="Text Box 9"/>
            <p:cNvSpPr txBox="1">
              <a:spLocks noChangeArrowheads="1"/>
            </p:cNvSpPr>
            <p:nvPr/>
          </p:nvSpPr>
          <p:spPr bwMode="auto">
            <a:xfrm>
              <a:off x="2880" y="2601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A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lice</a:t>
              </a:r>
            </a:p>
          </p:txBody>
        </p:sp>
        <p:sp>
          <p:nvSpPr>
            <p:cNvPr id="203786" name="Text Box 10"/>
            <p:cNvSpPr txBox="1">
              <a:spLocks noChangeArrowheads="1"/>
            </p:cNvSpPr>
            <p:nvPr/>
          </p:nvSpPr>
          <p:spPr bwMode="auto">
            <a:xfrm>
              <a:off x="2880" y="2860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FF0000"/>
                  </a:solidFill>
                  <a:ea typeface="宋体" panose="02010600030101010101" pitchFamily="2" charset="-122"/>
                </a:rPr>
                <a:t>algorithms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802" name="Group 26"/>
          <p:cNvGrpSpPr>
            <a:grpSpLocks/>
          </p:cNvGrpSpPr>
          <p:nvPr/>
        </p:nvGrpSpPr>
        <p:grpSpPr bwMode="auto">
          <a:xfrm>
            <a:off x="1752600" y="2514600"/>
            <a:ext cx="1600200" cy="823913"/>
            <a:chOff x="4128" y="2592"/>
            <a:chExt cx="1008" cy="519"/>
          </a:xfrm>
        </p:grpSpPr>
        <p:sp>
          <p:nvSpPr>
            <p:cNvPr id="203787" name="AutoShape 11"/>
            <p:cNvSpPr>
              <a:spLocks noChangeArrowheads="1"/>
            </p:cNvSpPr>
            <p:nvPr/>
          </p:nvSpPr>
          <p:spPr bwMode="auto">
            <a:xfrm>
              <a:off x="4128" y="2631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4128" y="2592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B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ob</a:t>
              </a:r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4176" y="2851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chemeClr val="hlink"/>
                  </a:solidFill>
                  <a:ea typeface="宋体" panose="02010600030101010101" pitchFamily="2" charset="-122"/>
                </a:rPr>
                <a:t>python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801" name="Group 25"/>
          <p:cNvGrpSpPr>
            <a:grpSpLocks/>
          </p:cNvGrpSpPr>
          <p:nvPr/>
        </p:nvGrpSpPr>
        <p:grpSpPr bwMode="auto">
          <a:xfrm>
            <a:off x="3429000" y="2514600"/>
            <a:ext cx="1600200" cy="823913"/>
            <a:chOff x="4080" y="1584"/>
            <a:chExt cx="1008" cy="519"/>
          </a:xfrm>
        </p:grpSpPr>
        <p:sp>
          <p:nvSpPr>
            <p:cNvPr id="203790" name="AutoShape 14"/>
            <p:cNvSpPr>
              <a:spLocks noChangeArrowheads="1"/>
            </p:cNvSpPr>
            <p:nvPr/>
          </p:nvSpPr>
          <p:spPr bwMode="auto">
            <a:xfrm>
              <a:off x="4080" y="1623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4080" y="158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C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ynthia</a:t>
              </a:r>
            </a:p>
          </p:txBody>
        </p:sp>
        <p:sp>
          <p:nvSpPr>
            <p:cNvPr id="203792" name="Text Box 16"/>
            <p:cNvSpPr txBox="1">
              <a:spLocks noChangeArrowheads="1"/>
            </p:cNvSpPr>
            <p:nvPr/>
          </p:nvSpPr>
          <p:spPr bwMode="auto">
            <a:xfrm>
              <a:off x="4080" y="1843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 dirty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 dirty="0">
                  <a:solidFill>
                    <a:srgbClr val="CC00FF"/>
                  </a:solidFill>
                  <a:ea typeface="宋体" panose="02010600030101010101" pitchFamily="2" charset="-122"/>
                </a:rPr>
                <a:t>graphics</a:t>
              </a:r>
              <a:r>
                <a:rPr lang="en-US" altLang="zh-CN" sz="1600" b="0" baseline="0" dirty="0">
                  <a:solidFill>
                    <a:schemeClr val="hlink"/>
                  </a:solidFill>
                  <a:ea typeface="宋体" panose="02010600030101010101" pitchFamily="2" charset="-122"/>
                </a:rPr>
                <a:t>, </a:t>
              </a:r>
              <a:r>
                <a:rPr lang="en-US" altLang="zh-CN" sz="1600" b="0" baseline="0" dirty="0">
                  <a:solidFill>
                    <a:srgbClr val="006600"/>
                  </a:solidFill>
                  <a:ea typeface="宋体" panose="02010600030101010101" pitchFamily="2" charset="-122"/>
                </a:rPr>
                <a:t>java</a:t>
              </a:r>
              <a:r>
                <a:rPr lang="en-US" altLang="zh-CN" sz="1600" b="0" baseline="0" dirty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800" name="Group 24"/>
          <p:cNvGrpSpPr>
            <a:grpSpLocks/>
          </p:cNvGrpSpPr>
          <p:nvPr/>
        </p:nvGrpSpPr>
        <p:grpSpPr bwMode="auto">
          <a:xfrm>
            <a:off x="5105400" y="2514600"/>
            <a:ext cx="1600200" cy="838200"/>
            <a:chOff x="2448" y="1584"/>
            <a:chExt cx="1008" cy="528"/>
          </a:xfrm>
        </p:grpSpPr>
        <p:sp>
          <p:nvSpPr>
            <p:cNvPr id="203793" name="AutoShape 17"/>
            <p:cNvSpPr>
              <a:spLocks noChangeArrowheads="1"/>
            </p:cNvSpPr>
            <p:nvPr/>
          </p:nvSpPr>
          <p:spPr bwMode="auto">
            <a:xfrm>
              <a:off x="2448" y="1632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794" name="Text Box 18"/>
            <p:cNvSpPr txBox="1">
              <a:spLocks noChangeArrowheads="1"/>
            </p:cNvSpPr>
            <p:nvPr/>
          </p:nvSpPr>
          <p:spPr bwMode="auto">
            <a:xfrm>
              <a:off x="2496" y="158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D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avid</a:t>
              </a:r>
            </a:p>
          </p:txBody>
        </p:sp>
        <p:sp>
          <p:nvSpPr>
            <p:cNvPr id="203795" name="Text Box 19"/>
            <p:cNvSpPr txBox="1">
              <a:spLocks noChangeArrowheads="1"/>
            </p:cNvSpPr>
            <p:nvPr/>
          </p:nvSpPr>
          <p:spPr bwMode="auto">
            <a:xfrm>
              <a:off x="2496" y="1843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 dirty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 dirty="0">
                  <a:solidFill>
                    <a:srgbClr val="CC00FF"/>
                  </a:solidFill>
                  <a:ea typeface="宋体" panose="02010600030101010101" pitchFamily="2" charset="-122"/>
                </a:rPr>
                <a:t>graphics</a:t>
              </a:r>
              <a:r>
                <a:rPr lang="en-US" altLang="zh-CN" sz="1600" b="0" baseline="0" dirty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799" name="Group 23"/>
          <p:cNvGrpSpPr>
            <a:grpSpLocks/>
          </p:cNvGrpSpPr>
          <p:nvPr/>
        </p:nvGrpSpPr>
        <p:grpSpPr bwMode="auto">
          <a:xfrm>
            <a:off x="6781800" y="2559050"/>
            <a:ext cx="2209800" cy="793750"/>
            <a:chOff x="912" y="1555"/>
            <a:chExt cx="1392" cy="500"/>
          </a:xfrm>
        </p:grpSpPr>
        <p:sp>
          <p:nvSpPr>
            <p:cNvPr id="203796" name="AutoShape 20"/>
            <p:cNvSpPr>
              <a:spLocks noChangeArrowheads="1"/>
            </p:cNvSpPr>
            <p:nvPr/>
          </p:nvSpPr>
          <p:spPr bwMode="auto">
            <a:xfrm>
              <a:off x="912" y="1575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797" name="Text Box 21"/>
            <p:cNvSpPr txBox="1">
              <a:spLocks noChangeArrowheads="1"/>
            </p:cNvSpPr>
            <p:nvPr/>
          </p:nvSpPr>
          <p:spPr bwMode="auto">
            <a:xfrm>
              <a:off x="1200" y="1555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E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leanor</a:t>
              </a:r>
            </a:p>
          </p:txBody>
        </p: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912" y="1795"/>
              <a:ext cx="1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graphics,</a:t>
              </a:r>
              <a:r>
                <a:rPr lang="en-US" altLang="zh-CN" sz="1600" b="0" baseline="0">
                  <a:solidFill>
                    <a:srgbClr val="006600"/>
                  </a:solidFill>
                  <a:ea typeface="宋体" panose="02010600030101010101" pitchFamily="2" charset="-122"/>
                </a:rPr>
                <a:t>java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sz="1600" b="0" baseline="0">
                  <a:solidFill>
                    <a:schemeClr val="hlink"/>
                  </a:solidFill>
                  <a:ea typeface="宋体" panose="02010600030101010101" pitchFamily="2" charset="-122"/>
                </a:rPr>
                <a:t>python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804" name="Group 28"/>
          <p:cNvGrpSpPr>
            <a:grpSpLocks/>
          </p:cNvGrpSpPr>
          <p:nvPr/>
        </p:nvGrpSpPr>
        <p:grpSpPr bwMode="auto">
          <a:xfrm>
            <a:off x="76200" y="2514600"/>
            <a:ext cx="1600200" cy="823913"/>
            <a:chOff x="2832" y="2601"/>
            <a:chExt cx="1008" cy="519"/>
          </a:xfrm>
        </p:grpSpPr>
        <p:sp>
          <p:nvSpPr>
            <p:cNvPr id="203805" name="AutoShape 29"/>
            <p:cNvSpPr>
              <a:spLocks noChangeArrowheads="1"/>
            </p:cNvSpPr>
            <p:nvPr/>
          </p:nvSpPr>
          <p:spPr bwMode="auto">
            <a:xfrm>
              <a:off x="2832" y="2640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806" name="Text Box 30"/>
            <p:cNvSpPr txBox="1">
              <a:spLocks noChangeArrowheads="1"/>
            </p:cNvSpPr>
            <p:nvPr/>
          </p:nvSpPr>
          <p:spPr bwMode="auto">
            <a:xfrm>
              <a:off x="2880" y="2601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A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lice</a:t>
              </a:r>
            </a:p>
          </p:txBody>
        </p:sp>
        <p:sp>
          <p:nvSpPr>
            <p:cNvPr id="203807" name="Text Box 31"/>
            <p:cNvSpPr txBox="1">
              <a:spLocks noChangeArrowheads="1"/>
            </p:cNvSpPr>
            <p:nvPr/>
          </p:nvSpPr>
          <p:spPr bwMode="auto">
            <a:xfrm>
              <a:off x="2880" y="2860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 dirty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 dirty="0">
                  <a:solidFill>
                    <a:srgbClr val="FF0000"/>
                  </a:solidFill>
                  <a:ea typeface="宋体" panose="02010600030101010101" pitchFamily="2" charset="-122"/>
                </a:rPr>
                <a:t>algorithms</a:t>
              </a:r>
              <a:r>
                <a:rPr lang="en-US" altLang="zh-CN" sz="1600" b="0" baseline="0" dirty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3808" name="Group 32"/>
          <p:cNvGrpSpPr>
            <a:grpSpLocks/>
          </p:cNvGrpSpPr>
          <p:nvPr/>
        </p:nvGrpSpPr>
        <p:grpSpPr bwMode="auto">
          <a:xfrm>
            <a:off x="6781800" y="2559050"/>
            <a:ext cx="2209800" cy="793750"/>
            <a:chOff x="912" y="1555"/>
            <a:chExt cx="1392" cy="500"/>
          </a:xfrm>
        </p:grpSpPr>
        <p:sp>
          <p:nvSpPr>
            <p:cNvPr id="203809" name="AutoShape 33"/>
            <p:cNvSpPr>
              <a:spLocks noChangeArrowheads="1"/>
            </p:cNvSpPr>
            <p:nvPr/>
          </p:nvSpPr>
          <p:spPr bwMode="auto">
            <a:xfrm>
              <a:off x="912" y="1575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3810" name="Text Box 34"/>
            <p:cNvSpPr txBox="1">
              <a:spLocks noChangeArrowheads="1"/>
            </p:cNvSpPr>
            <p:nvPr/>
          </p:nvSpPr>
          <p:spPr bwMode="auto">
            <a:xfrm>
              <a:off x="1200" y="1555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E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leanor</a:t>
              </a:r>
            </a:p>
          </p:txBody>
        </p:sp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912" y="1795"/>
              <a:ext cx="1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 dirty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 dirty="0" err="1">
                  <a:solidFill>
                    <a:srgbClr val="CC00FF"/>
                  </a:solidFill>
                  <a:ea typeface="宋体" panose="02010600030101010101" pitchFamily="2" charset="-122"/>
                </a:rPr>
                <a:t>graphics,</a:t>
              </a:r>
              <a:r>
                <a:rPr lang="en-US" altLang="zh-CN" sz="1600" b="0" baseline="0" dirty="0" err="1">
                  <a:solidFill>
                    <a:srgbClr val="006600"/>
                  </a:solidFill>
                  <a:ea typeface="宋体" panose="02010600030101010101" pitchFamily="2" charset="-122"/>
                </a:rPr>
                <a:t>java</a:t>
              </a:r>
              <a:r>
                <a:rPr lang="en-US" altLang="zh-CN" sz="1600" b="0" baseline="0" dirty="0" err="1">
                  <a:solidFill>
                    <a:srgbClr val="CC00FF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sz="1600" b="0" baseline="0" dirty="0" err="1">
                  <a:solidFill>
                    <a:schemeClr val="hlink"/>
                  </a:solidFill>
                  <a:ea typeface="宋体" panose="02010600030101010101" pitchFamily="2" charset="-122"/>
                </a:rPr>
                <a:t>python</a:t>
              </a:r>
              <a:r>
                <a:rPr lang="en-US" altLang="zh-CN" sz="1600" b="0" baseline="0" dirty="0">
                  <a:ea typeface="宋体" panose="02010600030101010101" pitchFamily="2" charset="-122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793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92181E-7 L -0.24583 0.26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13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1182E-6 L 0.27917 0.27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6707" y="637381"/>
            <a:ext cx="7197725" cy="688975"/>
          </a:xfrm>
        </p:spPr>
        <p:txBody>
          <a:bodyPr/>
          <a:lstStyle/>
          <a:p>
            <a:r>
              <a:rPr lang="en-US" altLang="zh-CN" sz="2800" dirty="0">
                <a:solidFill>
                  <a:srgbClr val="3399FF"/>
                </a:solidFill>
                <a:ea typeface="宋体" panose="02010600030101010101" pitchFamily="2" charset="-122"/>
              </a:rPr>
              <a:t>Is coverage enough?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0" baseline="0" dirty="0">
                <a:solidFill>
                  <a:srgbClr val="3399FF"/>
                </a:solidFill>
                <a:ea typeface="宋体" panose="02010600030101010101" pitchFamily="2" charset="-122"/>
              </a:rPr>
              <a:t>Communication: </a:t>
            </a:r>
            <a:r>
              <a:rPr lang="en-US" altLang="zh-CN" sz="2400" b="0" baseline="0" dirty="0">
                <a:ea typeface="宋体" panose="02010600030101010101" pitchFamily="2" charset="-122"/>
              </a:rPr>
              <a:t>	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the members of the team must be able to</a:t>
            </a:r>
          </a:p>
          <a:p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			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efficiently communicate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and 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work together</a:t>
            </a:r>
          </a:p>
        </p:txBody>
      </p:sp>
      <p:grpSp>
        <p:nvGrpSpPr>
          <p:cNvPr id="204805" name="Group 5"/>
          <p:cNvGrpSpPr>
            <a:grpSpLocks/>
          </p:cNvGrpSpPr>
          <p:nvPr/>
        </p:nvGrpSpPr>
        <p:grpSpPr bwMode="auto">
          <a:xfrm>
            <a:off x="1752600" y="1752600"/>
            <a:ext cx="1600200" cy="823913"/>
            <a:chOff x="4128" y="2592"/>
            <a:chExt cx="1008" cy="519"/>
          </a:xfrm>
        </p:grpSpPr>
        <p:sp>
          <p:nvSpPr>
            <p:cNvPr id="204806" name="AutoShape 6"/>
            <p:cNvSpPr>
              <a:spLocks noChangeArrowheads="1"/>
            </p:cNvSpPr>
            <p:nvPr/>
          </p:nvSpPr>
          <p:spPr bwMode="auto">
            <a:xfrm>
              <a:off x="4128" y="2631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4128" y="2592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B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ob</a:t>
              </a:r>
            </a:p>
          </p:txBody>
        </p:sp>
        <p:sp>
          <p:nvSpPr>
            <p:cNvPr id="204808" name="Text Box 8"/>
            <p:cNvSpPr txBox="1">
              <a:spLocks noChangeArrowheads="1"/>
            </p:cNvSpPr>
            <p:nvPr/>
          </p:nvSpPr>
          <p:spPr bwMode="auto">
            <a:xfrm>
              <a:off x="4176" y="2851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chemeClr val="hlink"/>
                  </a:solidFill>
                  <a:ea typeface="宋体" panose="02010600030101010101" pitchFamily="2" charset="-122"/>
                </a:rPr>
                <a:t>python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3429000" y="1752600"/>
            <a:ext cx="1600200" cy="823913"/>
            <a:chOff x="4080" y="1584"/>
            <a:chExt cx="1008" cy="519"/>
          </a:xfrm>
        </p:grpSpPr>
        <p:sp>
          <p:nvSpPr>
            <p:cNvPr id="204810" name="AutoShape 10"/>
            <p:cNvSpPr>
              <a:spLocks noChangeArrowheads="1"/>
            </p:cNvSpPr>
            <p:nvPr/>
          </p:nvSpPr>
          <p:spPr bwMode="auto">
            <a:xfrm>
              <a:off x="4080" y="1623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4811" name="Text Box 11"/>
            <p:cNvSpPr txBox="1">
              <a:spLocks noChangeArrowheads="1"/>
            </p:cNvSpPr>
            <p:nvPr/>
          </p:nvSpPr>
          <p:spPr bwMode="auto">
            <a:xfrm>
              <a:off x="4080" y="158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 dirty="0">
                  <a:ea typeface="宋体" panose="02010600030101010101" pitchFamily="2" charset="-122"/>
                </a:rPr>
                <a:t>C</a:t>
              </a:r>
              <a:r>
                <a:rPr lang="en-US" altLang="zh-CN" sz="1600" b="0" baseline="0" dirty="0">
                  <a:ea typeface="宋体" panose="02010600030101010101" pitchFamily="2" charset="-122"/>
                </a:rPr>
                <a:t>ynthia</a:t>
              </a:r>
            </a:p>
          </p:txBody>
        </p:sp>
        <p:sp>
          <p:nvSpPr>
            <p:cNvPr id="204812" name="Text Box 12"/>
            <p:cNvSpPr txBox="1">
              <a:spLocks noChangeArrowheads="1"/>
            </p:cNvSpPr>
            <p:nvPr/>
          </p:nvSpPr>
          <p:spPr bwMode="auto">
            <a:xfrm>
              <a:off x="4080" y="1843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graphics</a:t>
              </a:r>
              <a:r>
                <a:rPr lang="en-US" altLang="zh-CN" sz="1600" b="0" baseline="0">
                  <a:solidFill>
                    <a:schemeClr val="hlink"/>
                  </a:solidFill>
                  <a:ea typeface="宋体" panose="02010600030101010101" pitchFamily="2" charset="-122"/>
                </a:rPr>
                <a:t>, </a:t>
              </a:r>
              <a:r>
                <a:rPr lang="en-US" altLang="zh-CN" sz="1600" b="0" baseline="0">
                  <a:solidFill>
                    <a:srgbClr val="006600"/>
                  </a:solidFill>
                  <a:ea typeface="宋体" panose="02010600030101010101" pitchFamily="2" charset="-122"/>
                </a:rPr>
                <a:t>java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5105400" y="1752600"/>
            <a:ext cx="1600200" cy="838200"/>
            <a:chOff x="2448" y="1584"/>
            <a:chExt cx="1008" cy="528"/>
          </a:xfrm>
        </p:grpSpPr>
        <p:sp>
          <p:nvSpPr>
            <p:cNvPr id="204814" name="AutoShape 14"/>
            <p:cNvSpPr>
              <a:spLocks noChangeArrowheads="1"/>
            </p:cNvSpPr>
            <p:nvPr/>
          </p:nvSpPr>
          <p:spPr bwMode="auto">
            <a:xfrm>
              <a:off x="2448" y="1632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4815" name="Text Box 15"/>
            <p:cNvSpPr txBox="1">
              <a:spLocks noChangeArrowheads="1"/>
            </p:cNvSpPr>
            <p:nvPr/>
          </p:nvSpPr>
          <p:spPr bwMode="auto">
            <a:xfrm>
              <a:off x="2496" y="1584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D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avid</a:t>
              </a:r>
            </a:p>
          </p:txBody>
        </p:sp>
        <p:sp>
          <p:nvSpPr>
            <p:cNvPr id="204816" name="Text Box 16"/>
            <p:cNvSpPr txBox="1">
              <a:spLocks noChangeArrowheads="1"/>
            </p:cNvSpPr>
            <p:nvPr/>
          </p:nvSpPr>
          <p:spPr bwMode="auto">
            <a:xfrm>
              <a:off x="2496" y="1843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graphics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4817" name="Group 17"/>
          <p:cNvGrpSpPr>
            <a:grpSpLocks/>
          </p:cNvGrpSpPr>
          <p:nvPr/>
        </p:nvGrpSpPr>
        <p:grpSpPr bwMode="auto">
          <a:xfrm>
            <a:off x="76200" y="1752600"/>
            <a:ext cx="1600200" cy="823913"/>
            <a:chOff x="2832" y="2601"/>
            <a:chExt cx="1008" cy="519"/>
          </a:xfrm>
        </p:grpSpPr>
        <p:sp>
          <p:nvSpPr>
            <p:cNvPr id="204818" name="AutoShape 18"/>
            <p:cNvSpPr>
              <a:spLocks noChangeArrowheads="1"/>
            </p:cNvSpPr>
            <p:nvPr/>
          </p:nvSpPr>
          <p:spPr bwMode="auto">
            <a:xfrm>
              <a:off x="2832" y="2640"/>
              <a:ext cx="1008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4819" name="Text Box 19"/>
            <p:cNvSpPr txBox="1">
              <a:spLocks noChangeArrowheads="1"/>
            </p:cNvSpPr>
            <p:nvPr/>
          </p:nvSpPr>
          <p:spPr bwMode="auto">
            <a:xfrm>
              <a:off x="2880" y="2601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A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lice</a:t>
              </a:r>
            </a:p>
          </p:txBody>
        </p:sp>
        <p:sp>
          <p:nvSpPr>
            <p:cNvPr id="204820" name="Text Box 20"/>
            <p:cNvSpPr txBox="1">
              <a:spLocks noChangeArrowheads="1"/>
            </p:cNvSpPr>
            <p:nvPr/>
          </p:nvSpPr>
          <p:spPr bwMode="auto">
            <a:xfrm>
              <a:off x="2880" y="2860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FF0000"/>
                  </a:solidFill>
                  <a:ea typeface="宋体" panose="02010600030101010101" pitchFamily="2" charset="-122"/>
                </a:rPr>
                <a:t>algorithms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grpSp>
        <p:nvGrpSpPr>
          <p:cNvPr id="204821" name="Group 21"/>
          <p:cNvGrpSpPr>
            <a:grpSpLocks/>
          </p:cNvGrpSpPr>
          <p:nvPr/>
        </p:nvGrpSpPr>
        <p:grpSpPr bwMode="auto">
          <a:xfrm>
            <a:off x="6781800" y="1797050"/>
            <a:ext cx="2209800" cy="793750"/>
            <a:chOff x="912" y="1555"/>
            <a:chExt cx="1392" cy="500"/>
          </a:xfrm>
        </p:grpSpPr>
        <p:sp>
          <p:nvSpPr>
            <p:cNvPr id="204822" name="AutoShape 22"/>
            <p:cNvSpPr>
              <a:spLocks noChangeArrowheads="1"/>
            </p:cNvSpPr>
            <p:nvPr/>
          </p:nvSpPr>
          <p:spPr bwMode="auto">
            <a:xfrm>
              <a:off x="912" y="1575"/>
              <a:ext cx="1344" cy="48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0"/>
            </a:p>
          </p:txBody>
        </p:sp>
        <p:sp>
          <p:nvSpPr>
            <p:cNvPr id="204823" name="Text Box 23"/>
            <p:cNvSpPr txBox="1">
              <a:spLocks noChangeArrowheads="1"/>
            </p:cNvSpPr>
            <p:nvPr/>
          </p:nvSpPr>
          <p:spPr bwMode="auto">
            <a:xfrm>
              <a:off x="1200" y="1555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200" b="0" baseline="0">
                  <a:ea typeface="宋体" panose="02010600030101010101" pitchFamily="2" charset="-122"/>
                </a:rPr>
                <a:t>E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leanor</a:t>
              </a:r>
            </a:p>
          </p:txBody>
        </p:sp>
        <p:sp>
          <p:nvSpPr>
            <p:cNvPr id="204824" name="Text Box 24"/>
            <p:cNvSpPr txBox="1">
              <a:spLocks noChangeArrowheads="1"/>
            </p:cNvSpPr>
            <p:nvPr/>
          </p:nvSpPr>
          <p:spPr bwMode="auto">
            <a:xfrm>
              <a:off x="912" y="1795"/>
              <a:ext cx="1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0" baseline="0">
                  <a:ea typeface="宋体" panose="02010600030101010101" pitchFamily="2" charset="-122"/>
                </a:rPr>
                <a:t>{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graphics,</a:t>
              </a:r>
              <a:r>
                <a:rPr lang="en-US" altLang="zh-CN" sz="1600" b="0" baseline="0">
                  <a:solidFill>
                    <a:srgbClr val="006600"/>
                  </a:solidFill>
                  <a:ea typeface="宋体" panose="02010600030101010101" pitchFamily="2" charset="-122"/>
                </a:rPr>
                <a:t>java</a:t>
              </a:r>
              <a:r>
                <a:rPr lang="en-US" altLang="zh-CN" sz="1600" b="0" baseline="0">
                  <a:solidFill>
                    <a:srgbClr val="CC00FF"/>
                  </a:solidFill>
                  <a:ea typeface="宋体" panose="02010600030101010101" pitchFamily="2" charset="-122"/>
                </a:rPr>
                <a:t>,</a:t>
              </a:r>
              <a:r>
                <a:rPr lang="en-US" altLang="zh-CN" sz="1600" b="0" baseline="0">
                  <a:solidFill>
                    <a:schemeClr val="hlink"/>
                  </a:solidFill>
                  <a:ea typeface="宋体" panose="02010600030101010101" pitchFamily="2" charset="-122"/>
                </a:rPr>
                <a:t>python</a:t>
              </a:r>
              <a:r>
                <a:rPr lang="en-US" altLang="zh-CN" sz="1600" b="0" baseline="0">
                  <a:ea typeface="宋体" panose="02010600030101010101" pitchFamily="2" charset="-122"/>
                </a:rPr>
                <a:t>}</a:t>
              </a:r>
            </a:p>
          </p:txBody>
        </p:sp>
      </p:grp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4290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04826" name="Oval 26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04827" name="Oval 27"/>
          <p:cNvSpPr>
            <a:spLocks noChangeArrowheads="1"/>
          </p:cNvSpPr>
          <p:nvPr/>
        </p:nvSpPr>
        <p:spPr bwMode="auto">
          <a:xfrm>
            <a:off x="44196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04828" name="Line 28"/>
          <p:cNvSpPr>
            <a:spLocks noChangeShapeType="1"/>
          </p:cNvSpPr>
          <p:nvPr/>
        </p:nvSpPr>
        <p:spPr bwMode="auto">
          <a:xfrm>
            <a:off x="3048000" y="45720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27432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04830" name="Line 30"/>
          <p:cNvSpPr>
            <a:spLocks noChangeShapeType="1"/>
          </p:cNvSpPr>
          <p:nvPr/>
        </p:nvSpPr>
        <p:spPr bwMode="auto">
          <a:xfrm>
            <a:off x="39624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04831" name="Oval 31"/>
          <p:cNvSpPr>
            <a:spLocks noChangeArrowheads="1"/>
          </p:cNvSpPr>
          <p:nvPr/>
        </p:nvSpPr>
        <p:spPr bwMode="auto">
          <a:xfrm>
            <a:off x="59436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04832" name="Oval 32"/>
          <p:cNvSpPr>
            <a:spLocks noChangeArrowheads="1"/>
          </p:cNvSpPr>
          <p:nvPr/>
        </p:nvSpPr>
        <p:spPr bwMode="auto">
          <a:xfrm>
            <a:off x="59436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 dirty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04834" name="Line 34"/>
          <p:cNvSpPr>
            <a:spLocks noChangeShapeType="1"/>
          </p:cNvSpPr>
          <p:nvPr/>
        </p:nvSpPr>
        <p:spPr bwMode="auto">
          <a:xfrm flipV="1">
            <a:off x="6248400" y="3581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4038600" y="898525"/>
            <a:ext cx="487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0" baseline="0" dirty="0">
                <a:ea typeface="宋体" panose="02010600030101010101" pitchFamily="2" charset="-122"/>
              </a:rPr>
              <a:t>T={</a:t>
            </a:r>
            <a:r>
              <a:rPr lang="en-US" altLang="zh-CN" sz="20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2000" b="0" baseline="0" dirty="0">
                <a:ea typeface="宋体" panose="02010600030101010101" pitchFamily="2" charset="-122"/>
              </a:rPr>
              <a:t>}</a:t>
            </a:r>
            <a:endParaRPr lang="en-US" altLang="zh-CN" sz="2000" b="0" dirty="0">
              <a:ea typeface="宋体" panose="02010600030101010101" pitchFamily="2" charset="-122"/>
            </a:endParaRPr>
          </a:p>
        </p:txBody>
      </p:sp>
      <p:sp>
        <p:nvSpPr>
          <p:cNvPr id="204838" name="Oval 38"/>
          <p:cNvSpPr>
            <a:spLocks noChangeArrowheads="1"/>
          </p:cNvSpPr>
          <p:nvPr/>
        </p:nvSpPr>
        <p:spPr bwMode="auto">
          <a:xfrm>
            <a:off x="3429000" y="2971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04839" name="Oval 39"/>
          <p:cNvSpPr>
            <a:spLocks noChangeArrowheads="1"/>
          </p:cNvSpPr>
          <p:nvPr/>
        </p:nvSpPr>
        <p:spPr bwMode="auto">
          <a:xfrm>
            <a:off x="59436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04840" name="Oval 40"/>
          <p:cNvSpPr>
            <a:spLocks noChangeArrowheads="1"/>
          </p:cNvSpPr>
          <p:nvPr/>
        </p:nvSpPr>
        <p:spPr bwMode="auto">
          <a:xfrm>
            <a:off x="44196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04841" name="Oval 41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04842" name="Line 42"/>
          <p:cNvSpPr>
            <a:spLocks noChangeShapeType="1"/>
          </p:cNvSpPr>
          <p:nvPr/>
        </p:nvSpPr>
        <p:spPr bwMode="auto">
          <a:xfrm>
            <a:off x="4038600" y="3276600"/>
            <a:ext cx="1905000" cy="1143000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04844" name="AutoShape 44"/>
          <p:cNvSpPr>
            <a:spLocks noChangeArrowheads="1"/>
          </p:cNvSpPr>
          <p:nvPr/>
        </p:nvSpPr>
        <p:spPr bwMode="auto">
          <a:xfrm>
            <a:off x="6781800" y="2895600"/>
            <a:ext cx="2209800" cy="990600"/>
          </a:xfrm>
          <a:prstGeom prst="wedgeRoundRectCallout">
            <a:avLst>
              <a:gd name="adj1" fmla="val -95907"/>
              <a:gd name="adj2" fmla="val 8846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A,E could perform the task if they could communicate</a:t>
            </a:r>
          </a:p>
        </p:txBody>
      </p:sp>
      <p:sp>
        <p:nvSpPr>
          <p:cNvPr id="204845" name="AutoShape 45"/>
          <p:cNvSpPr>
            <a:spLocks noChangeArrowheads="1"/>
          </p:cNvSpPr>
          <p:nvPr/>
        </p:nvSpPr>
        <p:spPr bwMode="auto">
          <a:xfrm>
            <a:off x="152400" y="3048000"/>
            <a:ext cx="2286000" cy="1066800"/>
          </a:xfrm>
          <a:prstGeom prst="wedgeRoundRectCallout">
            <a:avLst>
              <a:gd name="adj1" fmla="val 69514"/>
              <a:gd name="adj2" fmla="val 4106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A,B,C form an effective group that can communicate</a:t>
            </a:r>
          </a:p>
        </p:txBody>
      </p:sp>
    </p:spTree>
    <p:extLst>
      <p:ext uri="{BB962C8B-B14F-4D97-AF65-F5344CB8AC3E}">
        <p14:creationId xmlns:p14="http://schemas.microsoft.com/office/powerpoint/2010/main" val="423894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  <p:bldP spid="204825" grpId="0" animBg="1"/>
      <p:bldP spid="204826" grpId="0" animBg="1"/>
      <p:bldP spid="204827" grpId="0" animBg="1"/>
      <p:bldP spid="204828" grpId="0" animBg="1"/>
      <p:bldP spid="204829" grpId="0" animBg="1"/>
      <p:bldP spid="204830" grpId="0" animBg="1"/>
      <p:bldP spid="204831" grpId="0" animBg="1"/>
      <p:bldP spid="204832" grpId="0" animBg="1"/>
      <p:bldP spid="204834" grpId="0" animBg="1"/>
      <p:bldP spid="204838" grpId="0" animBg="1"/>
      <p:bldP spid="204839" grpId="0" animBg="1"/>
      <p:bldP spid="204839" grpId="1" animBg="1"/>
      <p:bldP spid="204840" grpId="0" animBg="1"/>
      <p:bldP spid="204841" grpId="0" animBg="1"/>
      <p:bldP spid="204842" grpId="0" animBg="1"/>
      <p:bldP spid="204842" grpId="1" animBg="1"/>
      <p:bldP spid="204844" grpId="0" animBg="1"/>
      <p:bldP spid="204844" grpId="1" animBg="1"/>
      <p:bldP spid="2048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Problem definition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603648"/>
            <a:ext cx="8229600" cy="5065712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Given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task </a:t>
            </a:r>
            <a:r>
              <a:rPr lang="en-US" altLang="zh-CN" dirty="0">
                <a:ea typeface="宋体" panose="02010600030101010101" pitchFamily="2" charset="-122"/>
              </a:rPr>
              <a:t>and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social network of individuals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ea typeface="宋体" panose="02010600030101010101" pitchFamily="2" charset="-122"/>
              </a:rPr>
              <a:t>, find the subset (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team</a:t>
            </a:r>
            <a:r>
              <a:rPr lang="en-US" altLang="zh-CN" dirty="0">
                <a:ea typeface="宋体" panose="02010600030101010101" pitchFamily="2" charset="-122"/>
              </a:rPr>
              <a:t>) of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ea typeface="宋体" panose="02010600030101010101" pitchFamily="2" charset="-122"/>
              </a:rPr>
              <a:t> that can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effectively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perform the given task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Thesis:</a:t>
            </a:r>
            <a:r>
              <a:rPr lang="en-US" altLang="zh-CN" dirty="0">
                <a:ea typeface="宋体" panose="02010600030101010101" pitchFamily="2" charset="-122"/>
              </a:rPr>
              <a:t> Good teams are teams that have the necessary skills and can also communicate effectively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074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404664"/>
            <a:ext cx="9161463" cy="804862"/>
          </a:xfrm>
        </p:spPr>
        <p:txBody>
          <a:bodyPr/>
          <a:lstStyle/>
          <a:p>
            <a:r>
              <a:rPr lang="en-US" altLang="zh-CN" sz="2400" dirty="0">
                <a:solidFill>
                  <a:srgbClr val="304F97"/>
                </a:solidFill>
                <a:ea typeface="宋体" panose="02010600030101010101" pitchFamily="2" charset="-122"/>
              </a:rPr>
              <a:t>How to measure effective communication?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2233613"/>
            <a:ext cx="8766175" cy="814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hlink"/>
                </a:solidFill>
                <a:ea typeface="宋体" panose="02010600030101010101" pitchFamily="2" charset="-122"/>
              </a:rPr>
              <a:t>Diameter</a:t>
            </a:r>
            <a:r>
              <a:rPr lang="en-US" altLang="zh-CN" sz="2400" dirty="0">
                <a:ea typeface="宋体" panose="02010600030101010101" pitchFamily="2" charset="-122"/>
              </a:rPr>
              <a:t> of the </a:t>
            </a:r>
            <a:r>
              <a:rPr lang="en-US" altLang="zh-CN" sz="2400" dirty="0" err="1">
                <a:ea typeface="宋体" panose="02010600030101010101" pitchFamily="2" charset="-122"/>
              </a:rPr>
              <a:t>subgraph</a:t>
            </a:r>
            <a:r>
              <a:rPr lang="en-US" altLang="zh-CN" sz="2400" dirty="0">
                <a:ea typeface="宋体" panose="02010600030101010101" pitchFamily="2" charset="-122"/>
              </a:rPr>
              <a:t> defined by the </a:t>
            </a:r>
            <a:r>
              <a:rPr lang="en-US" altLang="zh-CN" sz="2400" dirty="0" smtClean="0">
                <a:ea typeface="宋体" panose="02010600030101010101" pitchFamily="2" charset="-122"/>
              </a:rPr>
              <a:t>group members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34290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44196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3048000" y="45720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 flipV="1">
            <a:off x="27432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3962400" y="34290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0954" name="Oval 10"/>
          <p:cNvSpPr>
            <a:spLocks noChangeArrowheads="1"/>
          </p:cNvSpPr>
          <p:nvPr/>
        </p:nvSpPr>
        <p:spPr bwMode="auto">
          <a:xfrm>
            <a:off x="5943600" y="4267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5943600" y="2971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6248400" y="3581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0957" name="Oval 13"/>
          <p:cNvSpPr>
            <a:spLocks noChangeArrowheads="1"/>
          </p:cNvSpPr>
          <p:nvPr/>
        </p:nvSpPr>
        <p:spPr bwMode="auto">
          <a:xfrm>
            <a:off x="3429000" y="2971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0958" name="Oval 14"/>
          <p:cNvSpPr>
            <a:spLocks noChangeArrowheads="1"/>
          </p:cNvSpPr>
          <p:nvPr/>
        </p:nvSpPr>
        <p:spPr bwMode="auto">
          <a:xfrm>
            <a:off x="59436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0959" name="Oval 15"/>
          <p:cNvSpPr>
            <a:spLocks noChangeArrowheads="1"/>
          </p:cNvSpPr>
          <p:nvPr/>
        </p:nvSpPr>
        <p:spPr bwMode="auto">
          <a:xfrm>
            <a:off x="44196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0960" name="Oval 16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>
            <a:off x="1752600" y="1447800"/>
            <a:ext cx="3657600" cy="762000"/>
          </a:xfrm>
          <a:prstGeom prst="wedgeRoundRectCallout">
            <a:avLst>
              <a:gd name="adj1" fmla="val -45574"/>
              <a:gd name="adj2" fmla="val 70000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aseline="0">
                <a:ea typeface="宋体" panose="02010600030101010101" pitchFamily="2" charset="-122"/>
              </a:rPr>
              <a:t>The longest shortest path between any two nodes in the subgraph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2590800" y="5638800"/>
            <a:ext cx="46482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aseline="0" dirty="0">
                <a:ea typeface="宋体" panose="02010600030101010101" pitchFamily="2" charset="-122"/>
              </a:rPr>
              <a:t>diameter = </a:t>
            </a:r>
            <a:r>
              <a:rPr lang="en-US" altLang="zh-CN" sz="2400" baseline="0" dirty="0" err="1">
                <a:ea typeface="宋体" panose="02010600030101010101" pitchFamily="2" charset="-122"/>
              </a:rPr>
              <a:t>infty</a:t>
            </a:r>
            <a:endParaRPr lang="en-US" altLang="zh-CN" sz="2400" baseline="0" dirty="0">
              <a:ea typeface="宋体" panose="02010600030101010101" pitchFamily="2" charset="-122"/>
            </a:endParaRPr>
          </a:p>
        </p:txBody>
      </p:sp>
      <p:sp>
        <p:nvSpPr>
          <p:cNvPr id="210963" name="Text Box 19"/>
          <p:cNvSpPr txBox="1">
            <a:spLocks noChangeArrowheads="1"/>
          </p:cNvSpPr>
          <p:nvPr/>
        </p:nvSpPr>
        <p:spPr bwMode="auto">
          <a:xfrm>
            <a:off x="2667000" y="5638800"/>
            <a:ext cx="46482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aseline="0" dirty="0">
                <a:ea typeface="宋体" panose="02010600030101010101" pitchFamily="2" charset="-122"/>
              </a:rPr>
              <a:t>diameter = 1</a:t>
            </a:r>
          </a:p>
        </p:txBody>
      </p:sp>
    </p:spTree>
    <p:extLst>
      <p:ext uri="{BB962C8B-B14F-4D97-AF65-F5344CB8AC3E}">
        <p14:creationId xmlns:p14="http://schemas.microsoft.com/office/powerpoint/2010/main" val="77455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49" grpId="0" animBg="1"/>
      <p:bldP spid="210950" grpId="0" animBg="1"/>
      <p:bldP spid="210951" grpId="0" animBg="1"/>
      <p:bldP spid="210952" grpId="0" animBg="1"/>
      <p:bldP spid="210953" grpId="0" animBg="1"/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8" grpId="1" animBg="1"/>
      <p:bldP spid="210959" grpId="0" animBg="1"/>
      <p:bldP spid="210960" grpId="0" animBg="1"/>
      <p:bldP spid="210961" grpId="0" animBg="1"/>
      <p:bldP spid="210962" grpId="0" animBg="1"/>
      <p:bldP spid="210962" grpId="1" animBg="1"/>
      <p:bldP spid="2109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938"/>
            <a:ext cx="9143999" cy="727075"/>
          </a:xfrm>
        </p:spPr>
        <p:txBody>
          <a:bodyPr/>
          <a:lstStyle/>
          <a:p>
            <a:r>
              <a:rPr lang="en-US" altLang="zh-CN" sz="2400" dirty="0">
                <a:solidFill>
                  <a:srgbClr val="304F97"/>
                </a:solidFill>
                <a:ea typeface="宋体" panose="02010600030101010101" pitchFamily="2" charset="-122"/>
              </a:rPr>
              <a:t>How to measure effective communication?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2233613"/>
            <a:ext cx="7775575" cy="814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dirty="0">
                <a:solidFill>
                  <a:schemeClr val="hlink"/>
                </a:solidFill>
                <a:ea typeface="宋体" panose="02010600030101010101" pitchFamily="2" charset="-122"/>
              </a:rPr>
              <a:t>MST (Minimum spanning tree)</a:t>
            </a:r>
            <a:r>
              <a:rPr lang="en-US" altLang="zh-CN" sz="2400" dirty="0">
                <a:ea typeface="宋体" panose="02010600030101010101" pitchFamily="2" charset="-122"/>
              </a:rPr>
              <a:t> of the </a:t>
            </a:r>
            <a:r>
              <a:rPr lang="en-US" altLang="zh-CN" sz="2400" dirty="0" err="1">
                <a:ea typeface="宋体" panose="02010600030101010101" pitchFamily="2" charset="-122"/>
              </a:rPr>
              <a:t>subgraph</a:t>
            </a:r>
            <a:r>
              <a:rPr lang="en-US" altLang="zh-CN" sz="2400" dirty="0">
                <a:ea typeface="宋体" panose="02010600030101010101" pitchFamily="2" charset="-122"/>
              </a:rPr>
              <a:t> defined by the group members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3352800" y="32004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1973" name="Oval 5"/>
          <p:cNvSpPr>
            <a:spLocks noChangeArrowheads="1"/>
          </p:cNvSpPr>
          <p:nvPr/>
        </p:nvSpPr>
        <p:spPr bwMode="auto">
          <a:xfrm>
            <a:off x="2362200" y="4495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4343400" y="4495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2971800" y="48006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2667000" y="36576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3886200" y="3657600"/>
            <a:ext cx="762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5867400" y="4495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5867400" y="32004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 flipV="1">
            <a:off x="6172200" y="3810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3352800" y="32004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1982" name="Oval 14"/>
          <p:cNvSpPr>
            <a:spLocks noChangeArrowheads="1"/>
          </p:cNvSpPr>
          <p:nvPr/>
        </p:nvSpPr>
        <p:spPr bwMode="auto">
          <a:xfrm>
            <a:off x="5867400" y="4495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1983" name="Oval 15"/>
          <p:cNvSpPr>
            <a:spLocks noChangeArrowheads="1"/>
          </p:cNvSpPr>
          <p:nvPr/>
        </p:nvSpPr>
        <p:spPr bwMode="auto">
          <a:xfrm>
            <a:off x="4343400" y="4495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1984" name="Oval 16"/>
          <p:cNvSpPr>
            <a:spLocks noChangeArrowheads="1"/>
          </p:cNvSpPr>
          <p:nvPr/>
        </p:nvSpPr>
        <p:spPr bwMode="auto">
          <a:xfrm>
            <a:off x="2362200" y="4495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1985" name="AutoShape 17"/>
          <p:cNvSpPr>
            <a:spLocks noChangeArrowheads="1"/>
          </p:cNvSpPr>
          <p:nvPr/>
        </p:nvSpPr>
        <p:spPr bwMode="auto">
          <a:xfrm>
            <a:off x="1752600" y="1447800"/>
            <a:ext cx="3657600" cy="762000"/>
          </a:xfrm>
          <a:prstGeom prst="wedgeRoundRectCallout">
            <a:avLst>
              <a:gd name="adj1" fmla="val -45574"/>
              <a:gd name="adj2" fmla="val 70000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1600" baseline="0">
                <a:ea typeface="宋体" panose="02010600030101010101" pitchFamily="2" charset="-122"/>
              </a:rPr>
              <a:t>The total weight of the edges of a tree that spans all the team nodes</a:t>
            </a:r>
          </a:p>
        </p:txBody>
      </p:sp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2514600" y="5867400"/>
            <a:ext cx="4648200" cy="4616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MST = infty</a:t>
            </a:r>
          </a:p>
        </p:txBody>
      </p:sp>
      <p:sp>
        <p:nvSpPr>
          <p:cNvPr id="211987" name="Text Box 19"/>
          <p:cNvSpPr txBox="1">
            <a:spLocks noChangeArrowheads="1"/>
          </p:cNvSpPr>
          <p:nvPr/>
        </p:nvSpPr>
        <p:spPr bwMode="auto">
          <a:xfrm>
            <a:off x="2514600" y="5867400"/>
            <a:ext cx="4648200" cy="4616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MST = 2</a:t>
            </a:r>
          </a:p>
        </p:txBody>
      </p:sp>
      <p:sp>
        <p:nvSpPr>
          <p:cNvPr id="211988" name="Line 20"/>
          <p:cNvSpPr>
            <a:spLocks noChangeShapeType="1"/>
          </p:cNvSpPr>
          <p:nvPr/>
        </p:nvSpPr>
        <p:spPr bwMode="auto">
          <a:xfrm>
            <a:off x="2971800" y="4800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 flipV="1">
            <a:off x="2667000" y="3657600"/>
            <a:ext cx="762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</p:spTree>
    <p:extLst>
      <p:ext uri="{BB962C8B-B14F-4D97-AF65-F5344CB8AC3E}">
        <p14:creationId xmlns:p14="http://schemas.microsoft.com/office/powerpoint/2010/main" val="865088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/>
      <p:bldP spid="211973" grpId="0" animBg="1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0" grpId="0" animBg="1"/>
      <p:bldP spid="211981" grpId="0" animBg="1"/>
      <p:bldP spid="211982" grpId="0" animBg="1"/>
      <p:bldP spid="211982" grpId="1" animBg="1"/>
      <p:bldP spid="211983" grpId="0" animBg="1"/>
      <p:bldP spid="211984" grpId="0" animBg="1"/>
      <p:bldP spid="211985" grpId="0" animBg="1"/>
      <p:bldP spid="211986" grpId="0" animBg="1"/>
      <p:bldP spid="211986" grpId="1" animBg="1"/>
      <p:bldP spid="211987" grpId="0" animBg="1"/>
      <p:bldP spid="211988" grpId="0" animBg="1"/>
      <p:bldP spid="2119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Problem definition – v.1.1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29600" cy="5065712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Given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task </a:t>
            </a:r>
            <a:r>
              <a:rPr lang="en-US" altLang="zh-CN" dirty="0">
                <a:ea typeface="宋体" panose="02010600030101010101" pitchFamily="2" charset="-122"/>
              </a:rPr>
              <a:t>and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social network </a:t>
            </a:r>
            <a:r>
              <a:rPr lang="en-US" altLang="zh-CN" dirty="0">
                <a:solidFill>
                  <a:srgbClr val="33CC33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of individuals</a:t>
            </a:r>
            <a:r>
              <a:rPr lang="en-US" altLang="zh-CN" dirty="0">
                <a:ea typeface="宋体" panose="02010600030101010101" pitchFamily="2" charset="-122"/>
              </a:rPr>
              <a:t>, find the subset (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team</a:t>
            </a:r>
            <a:r>
              <a:rPr lang="en-US" altLang="zh-CN" dirty="0">
                <a:ea typeface="宋体" panose="02010600030101010101" pitchFamily="2" charset="-122"/>
              </a:rPr>
              <a:t>) of individuals that can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perform the given task </a:t>
            </a:r>
            <a:r>
              <a:rPr lang="en-US" altLang="zh-CN" dirty="0">
                <a:ea typeface="宋体" panose="02010600030101010101" pitchFamily="2" charset="-122"/>
              </a:rPr>
              <a:t>and define a </a:t>
            </a:r>
            <a:r>
              <a:rPr lang="en-US" altLang="zh-CN" dirty="0" err="1">
                <a:ea typeface="宋体" panose="02010600030101010101" pitchFamily="2" charset="-122"/>
              </a:rPr>
              <a:t>subgraph</a:t>
            </a:r>
            <a:r>
              <a:rPr lang="en-US" altLang="zh-CN" dirty="0">
                <a:ea typeface="宋体" panose="02010600030101010101" pitchFamily="2" charset="-122"/>
              </a:rPr>
              <a:t> in </a:t>
            </a:r>
            <a:r>
              <a:rPr lang="en-US" altLang="zh-CN" dirty="0">
                <a:solidFill>
                  <a:srgbClr val="33CC33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with the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minimum diameter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Problem is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NP-hard</a:t>
            </a: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427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Metrics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Forming Teams of Experts</a:t>
            </a:r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793962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51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914400"/>
            <a:ext cx="8245475" cy="498475"/>
          </a:xfrm>
        </p:spPr>
        <p:txBody>
          <a:bodyPr/>
          <a:lstStyle/>
          <a:p>
            <a:r>
              <a:rPr lang="en-US" altLang="zh-CN" sz="2400" smtClean="0">
                <a:ea typeface="宋体" panose="02010600030101010101" pitchFamily="2" charset="-122"/>
              </a:rPr>
              <a:t>The </a:t>
            </a:r>
            <a:r>
              <a:rPr lang="en-US" altLang="zh-CN" sz="2400" smtClean="0">
                <a:solidFill>
                  <a:srgbClr val="33CC33"/>
                </a:solidFill>
                <a:ea typeface="宋体" panose="02010600030101010101" pitchFamily="2" charset="-122"/>
              </a:rPr>
              <a:t>RarestFirst</a:t>
            </a:r>
            <a:r>
              <a:rPr lang="en-US" altLang="zh-CN" sz="2400" smtClean="0">
                <a:ea typeface="宋体" panose="02010600030101010101" pitchFamily="2" charset="-122"/>
              </a:rPr>
              <a:t> algorithm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685800" y="2393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3200400" y="2393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685800" y="4146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 flipV="1">
            <a:off x="12192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>
            <a:off x="1219200" y="2927350"/>
            <a:ext cx="685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70" name="Oval 30"/>
          <p:cNvSpPr>
            <a:spLocks noChangeArrowheads="1"/>
          </p:cNvSpPr>
          <p:nvPr/>
        </p:nvSpPr>
        <p:spPr bwMode="auto">
          <a:xfrm>
            <a:off x="1905000" y="33083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5071" name="Oval 31"/>
          <p:cNvSpPr>
            <a:spLocks noChangeArrowheads="1"/>
          </p:cNvSpPr>
          <p:nvPr/>
        </p:nvSpPr>
        <p:spPr bwMode="auto">
          <a:xfrm>
            <a:off x="3200400" y="4146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5073" name="Text Box 33"/>
          <p:cNvSpPr txBox="1">
            <a:spLocks noChangeArrowheads="1"/>
          </p:cNvSpPr>
          <p:nvPr/>
        </p:nvSpPr>
        <p:spPr bwMode="auto">
          <a:xfrm>
            <a:off x="4762500" y="1539528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 dirty="0">
                <a:ea typeface="宋体" panose="02010600030101010101" pitchFamily="2" charset="-122"/>
              </a:rPr>
              <a:t>T={</a:t>
            </a:r>
            <a:r>
              <a:rPr lang="en-US" altLang="zh-CN" sz="16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2400" b="0" baseline="0" dirty="0">
                <a:ea typeface="宋体" panose="02010600030101010101" pitchFamily="2" charset="-122"/>
              </a:rPr>
              <a:t>}</a:t>
            </a:r>
            <a:endParaRPr lang="en-US" altLang="zh-CN" sz="2400" b="0" dirty="0">
              <a:ea typeface="宋体" panose="02010600030101010101" pitchFamily="2" charset="-122"/>
            </a:endParaRPr>
          </a:p>
        </p:txBody>
      </p:sp>
      <p:sp>
        <p:nvSpPr>
          <p:cNvPr id="215078" name="Line 38"/>
          <p:cNvSpPr>
            <a:spLocks noChangeShapeType="1"/>
          </p:cNvSpPr>
          <p:nvPr/>
        </p:nvSpPr>
        <p:spPr bwMode="auto">
          <a:xfrm>
            <a:off x="24384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79" name="Line 39"/>
          <p:cNvSpPr>
            <a:spLocks noChangeShapeType="1"/>
          </p:cNvSpPr>
          <p:nvPr/>
        </p:nvSpPr>
        <p:spPr bwMode="auto">
          <a:xfrm flipV="1">
            <a:off x="2438400" y="28511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>
            <a:off x="0" y="2057400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24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>
            <a:off x="2895600" y="208915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5082" name="Text Box 42"/>
          <p:cNvSpPr txBox="1">
            <a:spLocks noChangeArrowheads="1"/>
          </p:cNvSpPr>
          <p:nvPr/>
        </p:nvSpPr>
        <p:spPr bwMode="auto">
          <a:xfrm>
            <a:off x="2362200" y="338455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5085" name="Text Box 45"/>
          <p:cNvSpPr txBox="1">
            <a:spLocks noChangeArrowheads="1"/>
          </p:cNvSpPr>
          <p:nvPr/>
        </p:nvSpPr>
        <p:spPr bwMode="auto">
          <a:xfrm>
            <a:off x="670112" y="5706633"/>
            <a:ext cx="3124200" cy="83099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b="0" baseline="0" dirty="0"/>
              <a:t>α</a:t>
            </a:r>
            <a:r>
              <a:rPr lang="en-US" altLang="zh-CN" sz="1800" b="0" dirty="0" smtClean="0">
                <a:ea typeface="宋体" panose="02010600030101010101" pitchFamily="2" charset="-122"/>
              </a:rPr>
              <a:t>rare</a:t>
            </a:r>
            <a:r>
              <a:rPr lang="en-US" altLang="zh-CN" sz="2400" b="0" baseline="0" dirty="0" smtClean="0">
                <a:ea typeface="宋体" panose="02010600030101010101" pitchFamily="2" charset="-122"/>
              </a:rPr>
              <a:t>= </a:t>
            </a:r>
            <a:r>
              <a:rPr lang="en-US" altLang="zh-CN" sz="2400" b="0" baseline="0" dirty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</a:p>
          <a:p>
            <a:r>
              <a:rPr lang="en-US" altLang="zh-CN" sz="2400" b="0" baseline="0" dirty="0" err="1">
                <a:ea typeface="宋体" panose="02010600030101010101" pitchFamily="2" charset="-122"/>
              </a:rPr>
              <a:t>S</a:t>
            </a:r>
            <a:r>
              <a:rPr lang="en-US" altLang="zh-CN" sz="1800" b="0" dirty="0" err="1">
                <a:ea typeface="宋体" panose="02010600030101010101" pitchFamily="2" charset="-122"/>
              </a:rPr>
              <a:t>rare</a:t>
            </a:r>
            <a:r>
              <a:rPr lang="en-US" altLang="zh-CN" sz="2400" b="0" baseline="0" dirty="0">
                <a:ea typeface="宋体" panose="02010600030101010101" pitchFamily="2" charset="-122"/>
              </a:rPr>
              <a:t>={Bob, Eleanor}</a:t>
            </a:r>
            <a:endParaRPr lang="el-GR" sz="2400" b="0" baseline="0" dirty="0"/>
          </a:p>
        </p:txBody>
      </p:sp>
      <p:sp>
        <p:nvSpPr>
          <p:cNvPr id="215083" name="Text Box 43"/>
          <p:cNvSpPr txBox="1">
            <a:spLocks noChangeArrowheads="1"/>
          </p:cNvSpPr>
          <p:nvPr/>
        </p:nvSpPr>
        <p:spPr bwMode="auto">
          <a:xfrm>
            <a:off x="-228600" y="48006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{</a:t>
            </a:r>
            <a:r>
              <a:rPr lang="en-US" altLang="zh-CN" sz="16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>
                <a:ea typeface="宋体" panose="02010600030101010101" pitchFamily="2" charset="-122"/>
              </a:rPr>
              <a:t>,</a:t>
            </a:r>
            <a:r>
              <a:rPr lang="en-US" altLang="zh-CN" sz="16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2743200" y="48006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5086" name="Oval 46"/>
          <p:cNvSpPr>
            <a:spLocks noChangeArrowheads="1"/>
          </p:cNvSpPr>
          <p:nvPr/>
        </p:nvSpPr>
        <p:spPr bwMode="auto">
          <a:xfrm>
            <a:off x="3200400" y="2362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5087" name="Oval 47"/>
          <p:cNvSpPr>
            <a:spLocks noChangeArrowheads="1"/>
          </p:cNvSpPr>
          <p:nvPr/>
        </p:nvSpPr>
        <p:spPr bwMode="auto">
          <a:xfrm>
            <a:off x="1905000" y="32766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5088" name="Line 48"/>
          <p:cNvSpPr>
            <a:spLocks noChangeShapeType="1"/>
          </p:cNvSpPr>
          <p:nvPr/>
        </p:nvSpPr>
        <p:spPr bwMode="auto">
          <a:xfrm flipV="1">
            <a:off x="2438400" y="2819400"/>
            <a:ext cx="7620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89" name="Line 49"/>
          <p:cNvSpPr>
            <a:spLocks noChangeShapeType="1"/>
          </p:cNvSpPr>
          <p:nvPr/>
        </p:nvSpPr>
        <p:spPr bwMode="auto">
          <a:xfrm>
            <a:off x="1219200" y="2895600"/>
            <a:ext cx="6858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5090" name="Oval 50"/>
          <p:cNvSpPr>
            <a:spLocks noChangeArrowheads="1"/>
          </p:cNvSpPr>
          <p:nvPr/>
        </p:nvSpPr>
        <p:spPr bwMode="auto">
          <a:xfrm>
            <a:off x="685800" y="2362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5106" name="Text Box 66"/>
          <p:cNvSpPr txBox="1">
            <a:spLocks noChangeArrowheads="1"/>
          </p:cNvSpPr>
          <p:nvPr/>
        </p:nvSpPr>
        <p:spPr bwMode="auto">
          <a:xfrm>
            <a:off x="5486400" y="24384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0" baseline="0">
                <a:ea typeface="宋体" panose="02010600030101010101" pitchFamily="2" charset="-122"/>
              </a:rPr>
              <a:t>Skills: </a:t>
            </a:r>
          </a:p>
          <a:p>
            <a:r>
              <a:rPr lang="en-US" altLang="zh-CN" sz="2400" b="0" baseline="0">
                <a:ea typeface="宋体" panose="02010600030101010101" pitchFamily="2" charset="-122"/>
              </a:rPr>
              <a:t>	</a:t>
            </a:r>
            <a:r>
              <a:rPr lang="en-US" altLang="zh-CN" sz="2400" b="0" baseline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</a:p>
          <a:p>
            <a:r>
              <a:rPr lang="en-US" altLang="zh-CN" sz="2400" b="0" baseline="0">
                <a:ea typeface="宋体" panose="02010600030101010101" pitchFamily="2" charset="-122"/>
              </a:rPr>
              <a:t>	</a:t>
            </a:r>
            <a:r>
              <a:rPr lang="en-US" altLang="zh-CN" sz="2400" b="0" baseline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</a:p>
          <a:p>
            <a:r>
              <a:rPr lang="en-US" altLang="zh-CN" sz="2400" b="0" baseline="0">
                <a:ea typeface="宋体" panose="02010600030101010101" pitchFamily="2" charset="-122"/>
              </a:rPr>
              <a:t>	</a:t>
            </a:r>
            <a:r>
              <a:rPr lang="en-US" altLang="zh-CN" sz="24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</a:p>
          <a:p>
            <a:r>
              <a:rPr lang="en-US" altLang="zh-CN" sz="2400" b="0" baseline="0">
                <a:ea typeface="宋体" panose="02010600030101010101" pitchFamily="2" charset="-122"/>
              </a:rPr>
              <a:t>	</a:t>
            </a:r>
            <a:r>
              <a:rPr lang="en-US" altLang="zh-CN" sz="24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</a:p>
        </p:txBody>
      </p:sp>
      <p:sp>
        <p:nvSpPr>
          <p:cNvPr id="215107" name="Text Box 67"/>
          <p:cNvSpPr txBox="1">
            <a:spLocks noChangeArrowheads="1"/>
          </p:cNvSpPr>
          <p:nvPr/>
        </p:nvSpPr>
        <p:spPr bwMode="auto">
          <a:xfrm>
            <a:off x="5486400" y="5410200"/>
            <a:ext cx="3429000" cy="46166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Diameter = 2</a:t>
            </a:r>
            <a:endParaRPr lang="en-US" altLang="zh-CN" sz="2400" b="0" baseline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015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4" grpId="0" animBg="1"/>
      <p:bldP spid="215065" grpId="0" animBg="1"/>
      <p:bldP spid="215069" grpId="0" animBg="1"/>
      <p:bldP spid="215070" grpId="0" animBg="1"/>
      <p:bldP spid="215079" grpId="0" animBg="1"/>
      <p:bldP spid="215086" grpId="0" animBg="1"/>
      <p:bldP spid="215087" grpId="0" animBg="1"/>
      <p:bldP spid="215088" grpId="0" animBg="1"/>
      <p:bldP spid="215089" grpId="0" animBg="1"/>
      <p:bldP spid="215090" grpId="0" animBg="1"/>
      <p:bldP spid="2151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914400"/>
            <a:ext cx="8245475" cy="498475"/>
          </a:xfrm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The </a:t>
            </a:r>
            <a:r>
              <a:rPr lang="en-US" altLang="zh-CN" sz="2400">
                <a:solidFill>
                  <a:srgbClr val="33CC33"/>
                </a:solidFill>
                <a:ea typeface="宋体" panose="02010600030101010101" pitchFamily="2" charset="-122"/>
              </a:rPr>
              <a:t>RarestFirst</a:t>
            </a:r>
            <a:r>
              <a:rPr lang="en-US" altLang="zh-CN" sz="2400">
                <a:ea typeface="宋体" panose="02010600030101010101" pitchFamily="2" charset="-122"/>
              </a:rPr>
              <a:t> algorithm</a:t>
            </a:r>
          </a:p>
        </p:txBody>
      </p:sp>
      <p:sp>
        <p:nvSpPr>
          <p:cNvPr id="216067" name="Oval 3"/>
          <p:cNvSpPr>
            <a:spLocks noChangeArrowheads="1"/>
          </p:cNvSpPr>
          <p:nvPr/>
        </p:nvSpPr>
        <p:spPr bwMode="auto">
          <a:xfrm>
            <a:off x="685800" y="2393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3200400" y="2393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685800" y="4146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V="1">
            <a:off x="12192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219200" y="2927350"/>
            <a:ext cx="685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1905000" y="32766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3200400" y="41465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4572000" y="1569798"/>
            <a:ext cx="487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0" baseline="0" dirty="0">
                <a:ea typeface="宋体" panose="02010600030101010101" pitchFamily="2" charset="-122"/>
              </a:rPr>
              <a:t>T={</a:t>
            </a:r>
            <a:r>
              <a:rPr lang="en-US" altLang="zh-CN" sz="20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20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20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2000" b="0" baseline="0" dirty="0">
                <a:ea typeface="宋体" panose="02010600030101010101" pitchFamily="2" charset="-122"/>
              </a:rPr>
              <a:t>}</a:t>
            </a:r>
            <a:endParaRPr lang="en-US" altLang="zh-CN" sz="2000" b="0" dirty="0">
              <a:ea typeface="宋体" panose="02010600030101010101" pitchFamily="2" charset="-122"/>
            </a:endParaRPr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2438400" y="3765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V="1">
            <a:off x="2438400" y="28511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0" y="20574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2895600" y="208915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2362200" y="338455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-228600" y="48006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{</a:t>
            </a:r>
            <a:r>
              <a:rPr lang="en-US" altLang="zh-CN" sz="16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>
                <a:ea typeface="宋体" panose="02010600030101010101" pitchFamily="2" charset="-122"/>
              </a:rPr>
              <a:t>,</a:t>
            </a:r>
            <a:r>
              <a:rPr lang="en-US" altLang="zh-CN" sz="16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6081" name="Text Box 17"/>
          <p:cNvSpPr txBox="1">
            <a:spLocks noChangeArrowheads="1"/>
          </p:cNvSpPr>
          <p:nvPr/>
        </p:nvSpPr>
        <p:spPr bwMode="auto">
          <a:xfrm>
            <a:off x="2743200" y="48006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{</a:t>
            </a:r>
            <a:r>
              <a:rPr lang="en-US" altLang="zh-CN" sz="16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685800" y="5395913"/>
            <a:ext cx="2971800" cy="83099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0" baseline="0" dirty="0"/>
              <a:t>α</a:t>
            </a:r>
            <a:r>
              <a:rPr lang="en-US" altLang="zh-CN" sz="1800" b="0" dirty="0">
                <a:ea typeface="宋体" panose="02010600030101010101" pitchFamily="2" charset="-122"/>
              </a:rPr>
              <a:t>rare</a:t>
            </a:r>
            <a:r>
              <a:rPr lang="en-US" altLang="zh-CN" sz="2400" b="0" baseline="0" dirty="0">
                <a:ea typeface="宋体" panose="02010600030101010101" pitchFamily="2" charset="-122"/>
              </a:rPr>
              <a:t>= </a:t>
            </a:r>
            <a:r>
              <a:rPr lang="en-US" altLang="zh-CN" sz="2400" b="0" baseline="0" dirty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</a:p>
          <a:p>
            <a:r>
              <a:rPr lang="en-US" altLang="zh-CN" sz="2400" b="0" baseline="0" dirty="0" err="1">
                <a:ea typeface="宋体" panose="02010600030101010101" pitchFamily="2" charset="-122"/>
              </a:rPr>
              <a:t>S</a:t>
            </a:r>
            <a:r>
              <a:rPr lang="en-US" altLang="zh-CN" sz="1800" b="0" dirty="0" err="1">
                <a:ea typeface="宋体" panose="02010600030101010101" pitchFamily="2" charset="-122"/>
              </a:rPr>
              <a:t>rare</a:t>
            </a:r>
            <a:r>
              <a:rPr lang="en-US" altLang="zh-CN" sz="2400" b="0" baseline="0" dirty="0">
                <a:ea typeface="宋体" panose="02010600030101010101" pitchFamily="2" charset="-122"/>
              </a:rPr>
              <a:t>={Bob, Eleanor}</a:t>
            </a:r>
            <a:endParaRPr lang="el-GR" sz="2400" b="0" baseline="0" dirty="0"/>
          </a:p>
        </p:txBody>
      </p:sp>
      <p:sp>
        <p:nvSpPr>
          <p:cNvPr id="216084" name="Oval 20"/>
          <p:cNvSpPr>
            <a:spLocks noChangeArrowheads="1"/>
          </p:cNvSpPr>
          <p:nvPr/>
        </p:nvSpPr>
        <p:spPr bwMode="auto">
          <a:xfrm>
            <a:off x="1905000" y="32766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 flipV="1">
            <a:off x="1219200" y="3733800"/>
            <a:ext cx="76200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 b="0"/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5791200" y="2580154"/>
            <a:ext cx="3429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0" baseline="0" dirty="0">
                <a:ea typeface="宋体" panose="02010600030101010101" pitchFamily="2" charset="-122"/>
              </a:rPr>
              <a:t>Skills: </a:t>
            </a:r>
          </a:p>
          <a:p>
            <a:r>
              <a:rPr lang="en-US" altLang="zh-CN" sz="2000" b="0" baseline="0" dirty="0">
                <a:ea typeface="宋体" panose="02010600030101010101" pitchFamily="2" charset="-122"/>
              </a:rPr>
              <a:t>	</a:t>
            </a:r>
            <a:r>
              <a:rPr lang="en-US" altLang="zh-CN" sz="2000" b="0" baseline="0" dirty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</a:p>
          <a:p>
            <a:r>
              <a:rPr lang="en-US" altLang="zh-CN" sz="2000" b="0" baseline="0" dirty="0">
                <a:ea typeface="宋体" panose="02010600030101010101" pitchFamily="2" charset="-122"/>
              </a:rPr>
              <a:t>	</a:t>
            </a:r>
            <a:r>
              <a:rPr lang="en-US" altLang="zh-CN" sz="2000" b="0" baseline="0" dirty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</a:p>
          <a:p>
            <a:r>
              <a:rPr lang="en-US" altLang="zh-CN" sz="2000" b="0" baseline="0" dirty="0">
                <a:ea typeface="宋体" panose="02010600030101010101" pitchFamily="2" charset="-122"/>
              </a:rPr>
              <a:t>	</a:t>
            </a:r>
            <a:r>
              <a:rPr lang="en-US" altLang="zh-CN" sz="2000" b="0" baseline="0" dirty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</a:p>
          <a:p>
            <a:r>
              <a:rPr lang="en-US" altLang="zh-CN" sz="2000" b="0" baseline="0" dirty="0">
                <a:ea typeface="宋体" panose="02010600030101010101" pitchFamily="2" charset="-122"/>
              </a:rPr>
              <a:t>	</a:t>
            </a:r>
            <a:r>
              <a:rPr lang="en-US" altLang="zh-CN" sz="2000" b="0" baseline="0" dirty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5486400" y="5410200"/>
            <a:ext cx="34290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Diameter = 1</a:t>
            </a:r>
            <a:endParaRPr lang="en-US" altLang="zh-CN" sz="2400" b="0" baseline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216090" name="Oval 26"/>
          <p:cNvSpPr>
            <a:spLocks noChangeArrowheads="1"/>
          </p:cNvSpPr>
          <p:nvPr/>
        </p:nvSpPr>
        <p:spPr bwMode="auto">
          <a:xfrm>
            <a:off x="685800" y="41148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6091" name="Rectangle 27"/>
          <p:cNvSpPr>
            <a:spLocks noChangeArrowheads="1"/>
          </p:cNvSpPr>
          <p:nvPr/>
        </p:nvSpPr>
        <p:spPr bwMode="auto">
          <a:xfrm>
            <a:off x="271845" y="5370096"/>
            <a:ext cx="9144000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400" b="0" baseline="0" dirty="0">
                <a:solidFill>
                  <a:srgbClr val="3399FF"/>
                </a:solidFill>
                <a:ea typeface="宋体" panose="02010600030101010101" pitchFamily="2" charset="-122"/>
              </a:rPr>
              <a:t>Running time: 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Quadratic</a:t>
            </a:r>
            <a:r>
              <a:rPr lang="en-US" altLang="zh-CN" sz="2400" b="0" baseline="0" dirty="0">
                <a:solidFill>
                  <a:schemeClr val="bg1"/>
                </a:solidFill>
                <a:ea typeface="宋体" panose="02010600030101010101" pitchFamily="2" charset="-122"/>
              </a:rPr>
              <a:t> to the number of nodes</a:t>
            </a:r>
          </a:p>
          <a:p>
            <a:r>
              <a:rPr lang="en-US" altLang="zh-CN" sz="2400" b="0" baseline="0" dirty="0">
                <a:solidFill>
                  <a:srgbClr val="3399FF"/>
                </a:solidFill>
                <a:ea typeface="宋体" panose="02010600030101010101" pitchFamily="2" charset="-122"/>
              </a:rPr>
              <a:t>Approximation factor: </a:t>
            </a:r>
            <a:r>
              <a:rPr lang="en-US" altLang="zh-CN" sz="24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2xOPT</a:t>
            </a:r>
          </a:p>
        </p:txBody>
      </p:sp>
    </p:spTree>
    <p:extLst>
      <p:ext uri="{BB962C8B-B14F-4D97-AF65-F5344CB8AC3E}">
        <p14:creationId xmlns:p14="http://schemas.microsoft.com/office/powerpoint/2010/main" val="265980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nimBg="1"/>
      <p:bldP spid="216072" grpId="0" animBg="1"/>
      <p:bldP spid="216084" grpId="0" animBg="1"/>
      <p:bldP spid="216085" grpId="0" animBg="1"/>
      <p:bldP spid="216089" grpId="0" animBg="1"/>
      <p:bldP spid="216090" grpId="0" animBg="1"/>
      <p:bldP spid="2160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Problem definition – v.1.2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29600" cy="5065712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Given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task </a:t>
            </a:r>
            <a:r>
              <a:rPr lang="en-US" altLang="zh-CN" dirty="0">
                <a:ea typeface="宋体" panose="02010600030101010101" pitchFamily="2" charset="-122"/>
              </a:rPr>
              <a:t>and a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social network </a:t>
            </a:r>
            <a:r>
              <a:rPr lang="en-US" altLang="zh-CN" dirty="0">
                <a:solidFill>
                  <a:srgbClr val="33CC33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of individuals</a:t>
            </a:r>
            <a:r>
              <a:rPr lang="en-US" altLang="zh-CN" dirty="0">
                <a:ea typeface="宋体" panose="02010600030101010101" pitchFamily="2" charset="-122"/>
              </a:rPr>
              <a:t>, find the subset (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team</a:t>
            </a:r>
            <a:r>
              <a:rPr lang="en-US" altLang="zh-CN" dirty="0">
                <a:ea typeface="宋体" panose="02010600030101010101" pitchFamily="2" charset="-122"/>
              </a:rPr>
              <a:t>) of individuals that can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perform the given task </a:t>
            </a:r>
            <a:r>
              <a:rPr lang="en-US" altLang="zh-CN" dirty="0">
                <a:ea typeface="宋体" panose="02010600030101010101" pitchFamily="2" charset="-122"/>
              </a:rPr>
              <a:t>and define a </a:t>
            </a:r>
            <a:r>
              <a:rPr lang="en-US" altLang="zh-CN" dirty="0" err="1">
                <a:ea typeface="宋体" panose="02010600030101010101" pitchFamily="2" charset="-122"/>
              </a:rPr>
              <a:t>subgraph</a:t>
            </a:r>
            <a:r>
              <a:rPr lang="en-US" altLang="zh-CN" dirty="0">
                <a:ea typeface="宋体" panose="02010600030101010101" pitchFamily="2" charset="-122"/>
              </a:rPr>
              <a:t> in </a:t>
            </a:r>
            <a:r>
              <a:rPr lang="en-US" altLang="zh-CN" dirty="0">
                <a:solidFill>
                  <a:srgbClr val="33CC33"/>
                </a:solidFill>
                <a:ea typeface="宋体" panose="02010600030101010101" pitchFamily="2" charset="-122"/>
              </a:rPr>
              <a:t>G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with the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minimum MST </a:t>
            </a:r>
            <a:r>
              <a:rPr lang="en-US" altLang="zh-CN" dirty="0">
                <a:ea typeface="宋体" panose="02010600030101010101" pitchFamily="2" charset="-122"/>
              </a:rPr>
              <a:t>cost.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Problem is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NP-hard</a:t>
            </a: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9906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zh-CN" sz="2800" b="0" baseline="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r>
              <a:rPr lang="en-US" altLang="zh-CN" sz="2800" b="0" baseline="0" dirty="0">
                <a:solidFill>
                  <a:srgbClr val="3399FF"/>
                </a:solidFill>
                <a:ea typeface="宋体" panose="02010600030101010101" pitchFamily="2" charset="-122"/>
              </a:rPr>
              <a:t>Best known Approximation factor: </a:t>
            </a:r>
            <a:r>
              <a:rPr lang="en-US" altLang="zh-CN" sz="28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O(log</a:t>
            </a:r>
            <a:r>
              <a:rPr lang="en-US" altLang="zh-CN" sz="2800" b="0" baseline="30000" dirty="0">
                <a:solidFill>
                  <a:srgbClr val="FFFF00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800" b="0" baseline="0" dirty="0">
                <a:solidFill>
                  <a:srgbClr val="FFFF00"/>
                </a:solidFill>
                <a:ea typeface="宋体" panose="02010600030101010101" pitchFamily="2" charset="-122"/>
              </a:rPr>
              <a:t>n log k)</a:t>
            </a:r>
          </a:p>
        </p:txBody>
      </p:sp>
    </p:spTree>
    <p:extLst>
      <p:ext uri="{BB962C8B-B14F-4D97-AF65-F5344CB8AC3E}">
        <p14:creationId xmlns:p14="http://schemas.microsoft.com/office/powerpoint/2010/main" val="4084186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53480"/>
            <a:ext cx="7197725" cy="6889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The </a:t>
            </a:r>
            <a:r>
              <a:rPr lang="en-US" altLang="zh-CN" dirty="0" err="1">
                <a:solidFill>
                  <a:srgbClr val="FF0000"/>
                </a:solidFill>
                <a:ea typeface="宋体" panose="02010600030101010101" pitchFamily="2" charset="-122"/>
              </a:rPr>
              <a:t>SteinerTree</a:t>
            </a:r>
            <a:r>
              <a:rPr lang="en-US" altLang="zh-CN" dirty="0">
                <a:ea typeface="宋体" panose="02010600030101010101" pitchFamily="2" charset="-122"/>
              </a:rPr>
              <a:t> problem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229600" cy="506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Graph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G(V,E)</a:t>
            </a: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Set of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Required </a:t>
            </a:r>
            <a:r>
              <a:rPr lang="en-US" altLang="zh-CN" dirty="0">
                <a:ea typeface="宋体" panose="02010600030101010101" pitchFamily="2" charset="-122"/>
              </a:rPr>
              <a:t>Vertices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R</a:t>
            </a: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hlink"/>
              </a:solidFill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Find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G’ </a:t>
            </a:r>
            <a:r>
              <a:rPr lang="en-US" altLang="zh-CN" dirty="0" err="1">
                <a:ea typeface="宋体" panose="02010600030101010101" pitchFamily="2" charset="-122"/>
              </a:rPr>
              <a:t>subgraph</a:t>
            </a:r>
            <a:r>
              <a:rPr lang="en-US" altLang="zh-CN" dirty="0">
                <a:ea typeface="宋体" panose="02010600030101010101" pitchFamily="2" charset="-122"/>
              </a:rPr>
              <a:t> of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G </a:t>
            </a:r>
            <a:r>
              <a:rPr lang="en-US" altLang="zh-CN" dirty="0">
                <a:ea typeface="宋体" panose="02010600030101010101" pitchFamily="2" charset="-122"/>
              </a:rPr>
              <a:t>such that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G’ </a:t>
            </a:r>
            <a:r>
              <a:rPr lang="en-US" altLang="zh-CN" dirty="0">
                <a:ea typeface="宋体" panose="02010600030101010101" pitchFamily="2" charset="-122"/>
              </a:rPr>
              <a:t>contains all the required vertices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 (R) </a:t>
            </a:r>
            <a:r>
              <a:rPr lang="en-US" altLang="zh-CN" dirty="0">
                <a:ea typeface="宋体" panose="02010600030101010101" pitchFamily="2" charset="-122"/>
              </a:rPr>
              <a:t>and </a:t>
            </a: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MST(G’)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is minimized</a:t>
            </a:r>
          </a:p>
        </p:txBody>
      </p:sp>
      <p:sp>
        <p:nvSpPr>
          <p:cNvPr id="240644" name="AutoShape 4"/>
          <p:cNvSpPr>
            <a:spLocks noChangeArrowheads="1"/>
          </p:cNvSpPr>
          <p:nvPr/>
        </p:nvSpPr>
        <p:spPr bwMode="auto">
          <a:xfrm>
            <a:off x="4283968" y="1916832"/>
            <a:ext cx="1752600" cy="609600"/>
          </a:xfrm>
          <a:prstGeom prst="wedgeRoundRectCallout">
            <a:avLst>
              <a:gd name="adj1" fmla="val -45741"/>
              <a:gd name="adj2" fmla="val 8880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1600" baseline="0" dirty="0">
                <a:ea typeface="宋体" panose="02010600030101010101" pitchFamily="2" charset="-122"/>
              </a:rPr>
              <a:t>Required vertices</a:t>
            </a:r>
          </a:p>
        </p:txBody>
      </p:sp>
    </p:spTree>
    <p:extLst>
      <p:ext uri="{BB962C8B-B14F-4D97-AF65-F5344CB8AC3E}">
        <p14:creationId xmlns:p14="http://schemas.microsoft.com/office/powerpoint/2010/main" val="3192883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739217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8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914400"/>
            <a:ext cx="8245475" cy="4984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</a:t>
            </a:r>
            <a:r>
              <a:rPr lang="en-US" altLang="zh-CN">
                <a:solidFill>
                  <a:srgbClr val="33CC33"/>
                </a:solidFill>
                <a:ea typeface="宋体" panose="02010600030101010101" pitchFamily="2" charset="-122"/>
              </a:rPr>
              <a:t>EnhancedSteiner</a:t>
            </a:r>
            <a:r>
              <a:rPr lang="en-US" altLang="zh-CN">
                <a:ea typeface="宋体" panose="02010600030101010101" pitchFamily="2" charset="-122"/>
              </a:rPr>
              <a:t> algorithm</a:t>
            </a:r>
          </a:p>
        </p:txBody>
      </p:sp>
      <p:sp>
        <p:nvSpPr>
          <p:cNvPr id="238595" name="Oval 3"/>
          <p:cNvSpPr>
            <a:spLocks noChangeArrowheads="1"/>
          </p:cNvSpPr>
          <p:nvPr/>
        </p:nvSpPr>
        <p:spPr bwMode="auto">
          <a:xfrm>
            <a:off x="2743200" y="29273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38596" name="Oval 4"/>
          <p:cNvSpPr>
            <a:spLocks noChangeArrowheads="1"/>
          </p:cNvSpPr>
          <p:nvPr/>
        </p:nvSpPr>
        <p:spPr bwMode="auto">
          <a:xfrm>
            <a:off x="5257800" y="29273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2743200" y="4679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 flipV="1">
            <a:off x="32766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3962400" y="38417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38601" name="Oval 9"/>
          <p:cNvSpPr>
            <a:spLocks noChangeArrowheads="1"/>
          </p:cNvSpPr>
          <p:nvPr/>
        </p:nvSpPr>
        <p:spPr bwMode="auto">
          <a:xfrm>
            <a:off x="5257800" y="467995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4038600" y="1371600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T={</a:t>
            </a:r>
            <a:r>
              <a:rPr lang="en-US" altLang="zh-CN" sz="1800" b="0" baseline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800" b="0" baseline="0">
                <a:ea typeface="宋体" panose="02010600030101010101" pitchFamily="2" charset="-122"/>
              </a:rPr>
              <a:t>,</a:t>
            </a:r>
            <a:r>
              <a:rPr lang="en-US" altLang="zh-CN" sz="18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800" b="0" baseline="0">
                <a:ea typeface="宋体" panose="02010600030101010101" pitchFamily="2" charset="-122"/>
              </a:rPr>
              <a:t>,</a:t>
            </a:r>
            <a:r>
              <a:rPr lang="en-US" altLang="zh-CN" sz="1800" b="0" baseline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800" b="0" baseline="0">
                <a:ea typeface="宋体" panose="02010600030101010101" pitchFamily="2" charset="-122"/>
              </a:rPr>
              <a:t>,</a:t>
            </a:r>
            <a:r>
              <a:rPr lang="en-US" altLang="zh-CN" sz="18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800" b="0" baseline="0">
                <a:ea typeface="宋体" panose="02010600030101010101" pitchFamily="2" charset="-122"/>
              </a:rPr>
              <a:t>}</a:t>
            </a:r>
            <a:endParaRPr lang="en-US" altLang="zh-CN" sz="1800" b="0">
              <a:ea typeface="宋体" panose="02010600030101010101" pitchFamily="2" charset="-122"/>
            </a:endParaRPr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4495800" y="42989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 flipV="1">
            <a:off x="4495800" y="338455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2057400" y="25908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 dirty="0">
                <a:ea typeface="宋体" panose="02010600030101010101" pitchFamily="2" charset="-122"/>
              </a:rPr>
              <a:t>{</a:t>
            </a:r>
            <a:r>
              <a:rPr lang="en-US" altLang="zh-CN" sz="16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6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6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6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4953000" y="262255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0" baseline="0">
                <a:ea typeface="宋体" panose="02010600030101010101" pitchFamily="2" charset="-122"/>
              </a:rPr>
              <a:t>{</a:t>
            </a:r>
            <a:r>
              <a:rPr lang="en-US" altLang="zh-CN" sz="1600" b="0" baseline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600" b="0" baseline="0">
                <a:ea typeface="宋体" panose="02010600030101010101" pitchFamily="2" charset="-122"/>
              </a:rPr>
              <a:t>,</a:t>
            </a:r>
            <a:r>
              <a:rPr lang="en-US" altLang="zh-CN" sz="1600" b="0" baseline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6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4419600" y="3917951"/>
            <a:ext cx="288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800" b="0" baseline="0" dirty="0">
                <a:ea typeface="宋体" panose="02010600030101010101" pitchFamily="2" charset="-122"/>
              </a:rPr>
              <a:t>{</a:t>
            </a:r>
            <a:r>
              <a:rPr lang="en-US" altLang="zh-CN" sz="1800" b="0" baseline="0" dirty="0" err="1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  <a:r>
              <a:rPr lang="en-US" altLang="zh-CN" sz="18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800" b="0" baseline="0" dirty="0" err="1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  <a:r>
              <a:rPr lang="en-US" altLang="zh-CN" sz="1800" b="0" baseline="0" dirty="0" err="1">
                <a:ea typeface="宋体" panose="02010600030101010101" pitchFamily="2" charset="-122"/>
              </a:rPr>
              <a:t>,</a:t>
            </a:r>
            <a:r>
              <a:rPr lang="en-US" altLang="zh-CN" sz="1800" b="0" baseline="0" dirty="0" err="1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800" b="0" baseline="0" dirty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1828800" y="53340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{</a:t>
            </a:r>
            <a:r>
              <a:rPr lang="en-US" altLang="zh-CN" sz="18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800" b="0" baseline="0">
                <a:ea typeface="宋体" panose="02010600030101010101" pitchFamily="2" charset="-122"/>
              </a:rPr>
              <a:t>,</a:t>
            </a:r>
            <a:r>
              <a:rPr lang="en-US" altLang="zh-CN" sz="18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  <a:r>
              <a:rPr lang="en-US" altLang="zh-CN" sz="18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4800600" y="53340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{</a:t>
            </a:r>
            <a:r>
              <a:rPr lang="en-US" altLang="zh-CN" sz="18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  <a:r>
              <a:rPr lang="en-US" altLang="zh-CN" sz="1800" b="0" baseline="0">
                <a:ea typeface="宋体" panose="02010600030101010101" pitchFamily="2" charset="-122"/>
              </a:rPr>
              <a:t>}</a:t>
            </a:r>
          </a:p>
        </p:txBody>
      </p:sp>
      <p:sp>
        <p:nvSpPr>
          <p:cNvPr id="238618" name="Line 26"/>
          <p:cNvSpPr>
            <a:spLocks noChangeShapeType="1"/>
          </p:cNvSpPr>
          <p:nvPr/>
        </p:nvSpPr>
        <p:spPr bwMode="auto">
          <a:xfrm flipH="1" flipV="1">
            <a:off x="3276600" y="34290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19" name="Rectangle 27"/>
          <p:cNvSpPr>
            <a:spLocks noChangeArrowheads="1"/>
          </p:cNvSpPr>
          <p:nvPr/>
        </p:nvSpPr>
        <p:spPr bwMode="auto">
          <a:xfrm>
            <a:off x="914400" y="48006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solidFill>
                  <a:schemeClr val="hlink"/>
                </a:solidFill>
                <a:ea typeface="宋体" panose="02010600030101010101" pitchFamily="2" charset="-122"/>
              </a:rPr>
              <a:t>python</a:t>
            </a:r>
          </a:p>
        </p:txBody>
      </p:sp>
      <p:sp>
        <p:nvSpPr>
          <p:cNvPr id="238620" name="Rectangle 28"/>
          <p:cNvSpPr>
            <a:spLocks noChangeArrowheads="1"/>
          </p:cNvSpPr>
          <p:nvPr/>
        </p:nvSpPr>
        <p:spPr bwMode="auto">
          <a:xfrm>
            <a:off x="914400" y="29718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solidFill>
                  <a:srgbClr val="006600"/>
                </a:solidFill>
                <a:ea typeface="宋体" panose="02010600030101010101" pitchFamily="2" charset="-122"/>
              </a:rPr>
              <a:t>java</a:t>
            </a:r>
          </a:p>
        </p:txBody>
      </p:sp>
      <p:sp>
        <p:nvSpPr>
          <p:cNvPr id="238621" name="Rectangle 29"/>
          <p:cNvSpPr>
            <a:spLocks noChangeArrowheads="1"/>
          </p:cNvSpPr>
          <p:nvPr/>
        </p:nvSpPr>
        <p:spPr bwMode="auto">
          <a:xfrm>
            <a:off x="3733800" y="19812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solidFill>
                  <a:srgbClr val="CC00FF"/>
                </a:solidFill>
                <a:ea typeface="宋体" panose="02010600030101010101" pitchFamily="2" charset="-122"/>
              </a:rPr>
              <a:t>graphics</a:t>
            </a:r>
          </a:p>
        </p:txBody>
      </p:sp>
      <p:sp>
        <p:nvSpPr>
          <p:cNvPr id="238622" name="Rectangle 30"/>
          <p:cNvSpPr>
            <a:spLocks noChangeArrowheads="1"/>
          </p:cNvSpPr>
          <p:nvPr/>
        </p:nvSpPr>
        <p:spPr bwMode="auto">
          <a:xfrm>
            <a:off x="7467600" y="38100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solidFill>
                  <a:srgbClr val="FF0000"/>
                </a:solidFill>
                <a:ea typeface="宋体" panose="02010600030101010101" pitchFamily="2" charset="-122"/>
              </a:rPr>
              <a:t>algorithms</a:t>
            </a:r>
          </a:p>
        </p:txBody>
      </p:sp>
      <p:sp>
        <p:nvSpPr>
          <p:cNvPr id="238623" name="Line 31"/>
          <p:cNvSpPr>
            <a:spLocks noChangeShapeType="1"/>
          </p:cNvSpPr>
          <p:nvPr/>
        </p:nvSpPr>
        <p:spPr bwMode="auto">
          <a:xfrm>
            <a:off x="1905000" y="50292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4" name="Line 32"/>
          <p:cNvSpPr>
            <a:spLocks noChangeShapeType="1"/>
          </p:cNvSpPr>
          <p:nvPr/>
        </p:nvSpPr>
        <p:spPr bwMode="auto">
          <a:xfrm flipV="1">
            <a:off x="1905000" y="3429000"/>
            <a:ext cx="914400" cy="1371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5" name="Freeform 33"/>
          <p:cNvSpPr>
            <a:spLocks/>
          </p:cNvSpPr>
          <p:nvPr/>
        </p:nvSpPr>
        <p:spPr bwMode="auto">
          <a:xfrm>
            <a:off x="1905000" y="5257800"/>
            <a:ext cx="3505200" cy="698500"/>
          </a:xfrm>
          <a:custGeom>
            <a:avLst/>
            <a:gdLst>
              <a:gd name="T0" fmla="*/ 0 w 2208"/>
              <a:gd name="T1" fmla="*/ 48 h 440"/>
              <a:gd name="T2" fmla="*/ 1200 w 2208"/>
              <a:gd name="T3" fmla="*/ 432 h 440"/>
              <a:gd name="T4" fmla="*/ 2208 w 2208"/>
              <a:gd name="T5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8" h="440">
                <a:moveTo>
                  <a:pt x="0" y="48"/>
                </a:moveTo>
                <a:cubicBezTo>
                  <a:pt x="416" y="244"/>
                  <a:pt x="832" y="440"/>
                  <a:pt x="1200" y="432"/>
                </a:cubicBezTo>
                <a:cubicBezTo>
                  <a:pt x="1568" y="424"/>
                  <a:pt x="1888" y="212"/>
                  <a:pt x="2208" y="0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6" name="Line 34"/>
          <p:cNvSpPr>
            <a:spLocks noChangeShapeType="1"/>
          </p:cNvSpPr>
          <p:nvPr/>
        </p:nvSpPr>
        <p:spPr bwMode="auto">
          <a:xfrm>
            <a:off x="1905000" y="32004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7" name="Line 35"/>
          <p:cNvSpPr>
            <a:spLocks noChangeShapeType="1"/>
          </p:cNvSpPr>
          <p:nvPr/>
        </p:nvSpPr>
        <p:spPr bwMode="auto">
          <a:xfrm flipV="1">
            <a:off x="3200400" y="2514600"/>
            <a:ext cx="76200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8" name="Line 36"/>
          <p:cNvSpPr>
            <a:spLocks noChangeShapeType="1"/>
          </p:cNvSpPr>
          <p:nvPr/>
        </p:nvSpPr>
        <p:spPr bwMode="auto">
          <a:xfrm flipH="1" flipV="1">
            <a:off x="4267200" y="2514600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29" name="Line 37"/>
          <p:cNvSpPr>
            <a:spLocks noChangeShapeType="1"/>
          </p:cNvSpPr>
          <p:nvPr/>
        </p:nvSpPr>
        <p:spPr bwMode="auto">
          <a:xfrm flipH="1" flipV="1">
            <a:off x="4495800" y="2514600"/>
            <a:ext cx="83820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30" name="Line 38"/>
          <p:cNvSpPr>
            <a:spLocks noChangeShapeType="1"/>
          </p:cNvSpPr>
          <p:nvPr/>
        </p:nvSpPr>
        <p:spPr bwMode="auto">
          <a:xfrm>
            <a:off x="4572000" y="4114800"/>
            <a:ext cx="3024336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 b="0"/>
          </a:p>
        </p:txBody>
      </p:sp>
      <p:sp>
        <p:nvSpPr>
          <p:cNvPr id="238631" name="Line 39"/>
          <p:cNvSpPr>
            <a:spLocks noChangeShapeType="1"/>
          </p:cNvSpPr>
          <p:nvPr/>
        </p:nvSpPr>
        <p:spPr bwMode="auto">
          <a:xfrm>
            <a:off x="5867400" y="3352800"/>
            <a:ext cx="1600200" cy="457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32" name="Line 40"/>
          <p:cNvSpPr>
            <a:spLocks noChangeShapeType="1"/>
          </p:cNvSpPr>
          <p:nvPr/>
        </p:nvSpPr>
        <p:spPr bwMode="auto">
          <a:xfrm>
            <a:off x="1905000" y="3505200"/>
            <a:ext cx="2057400" cy="6096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33" name="Oval 41"/>
          <p:cNvSpPr>
            <a:spLocks noChangeArrowheads="1"/>
          </p:cNvSpPr>
          <p:nvPr/>
        </p:nvSpPr>
        <p:spPr bwMode="auto">
          <a:xfrm>
            <a:off x="3962400" y="3886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38634" name="Oval 42"/>
          <p:cNvSpPr>
            <a:spLocks noChangeArrowheads="1"/>
          </p:cNvSpPr>
          <p:nvPr/>
        </p:nvSpPr>
        <p:spPr bwMode="auto">
          <a:xfrm>
            <a:off x="5257800" y="4648200"/>
            <a:ext cx="609600" cy="609600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800" b="0" baseline="0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38635" name="Line 43"/>
          <p:cNvSpPr>
            <a:spLocks noChangeShapeType="1"/>
          </p:cNvSpPr>
          <p:nvPr/>
        </p:nvSpPr>
        <p:spPr bwMode="auto">
          <a:xfrm>
            <a:off x="4495800" y="4343400"/>
            <a:ext cx="762000" cy="533400"/>
          </a:xfrm>
          <a:prstGeom prst="line">
            <a:avLst/>
          </a:prstGeom>
          <a:noFill/>
          <a:ln w="41275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 b="0"/>
          </a:p>
        </p:txBody>
      </p:sp>
      <p:sp>
        <p:nvSpPr>
          <p:cNvPr id="238636" name="Text Box 44"/>
          <p:cNvSpPr txBox="1">
            <a:spLocks noChangeArrowheads="1"/>
          </p:cNvSpPr>
          <p:nvPr/>
        </p:nvSpPr>
        <p:spPr bwMode="auto">
          <a:xfrm>
            <a:off x="5486400" y="5791200"/>
            <a:ext cx="3429000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800" b="0" baseline="0" dirty="0">
                <a:ea typeface="宋体" panose="02010600030101010101" pitchFamily="2" charset="-122"/>
              </a:rPr>
              <a:t>MST Cost = 1</a:t>
            </a:r>
            <a:endParaRPr lang="en-US" altLang="zh-CN" sz="1800" b="0" baseline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864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3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3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3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3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3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3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3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3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3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3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0" grpId="0" animBg="1"/>
      <p:bldP spid="238601" grpId="0" animBg="1"/>
      <p:bldP spid="238603" grpId="0" animBg="1"/>
      <p:bldP spid="238605" grpId="0"/>
      <p:bldP spid="238606" grpId="0"/>
      <p:bldP spid="238607" grpId="0"/>
      <p:bldP spid="238608" grpId="0"/>
      <p:bldP spid="238609" grpId="0"/>
      <p:bldP spid="238619" grpId="0" animBg="1"/>
      <p:bldP spid="238620" grpId="0" animBg="1"/>
      <p:bldP spid="238621" grpId="0" animBg="1"/>
      <p:bldP spid="238622" grpId="0" animBg="1"/>
      <p:bldP spid="238623" grpId="0" animBg="1"/>
      <p:bldP spid="238623" grpId="1" animBg="1"/>
      <p:bldP spid="238623" grpId="2" animBg="1"/>
      <p:bldP spid="238624" grpId="0" animBg="1"/>
      <p:bldP spid="238624" grpId="1" animBg="1"/>
      <p:bldP spid="238624" grpId="2" animBg="1"/>
      <p:bldP spid="238625" grpId="0" animBg="1"/>
      <p:bldP spid="238625" grpId="1" animBg="1"/>
      <p:bldP spid="238626" grpId="0" animBg="1"/>
      <p:bldP spid="238626" grpId="1" animBg="1"/>
      <p:bldP spid="238626" grpId="2" animBg="1"/>
      <p:bldP spid="238627" grpId="0" animBg="1"/>
      <p:bldP spid="238627" grpId="1" animBg="1"/>
      <p:bldP spid="238628" grpId="0" animBg="1"/>
      <p:bldP spid="238628" grpId="1" animBg="1"/>
      <p:bldP spid="238629" grpId="0" animBg="1"/>
      <p:bldP spid="238629" grpId="1" animBg="1"/>
      <p:bldP spid="238630" grpId="0" animBg="1"/>
      <p:bldP spid="238630" grpId="1" animBg="1"/>
      <p:bldP spid="238631" grpId="0" animBg="1"/>
      <p:bldP spid="238631" grpId="1" animBg="1"/>
      <p:bldP spid="238631" grpId="2" animBg="1"/>
      <p:bldP spid="238632" grpId="0" animBg="1"/>
      <p:bldP spid="238632" grpId="1" animBg="1"/>
      <p:bldP spid="238633" grpId="0" animBg="1"/>
      <p:bldP spid="238634" grpId="0" animBg="1"/>
      <p:bldP spid="238635" grpId="0" animBg="1"/>
      <p:bldP spid="2386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200400"/>
            <a:ext cx="2743200" cy="498475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304F97"/>
                </a:solidFill>
                <a:ea typeface="宋体" panose="02010600030101010101" pitchFamily="2" charset="-122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282954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3999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Dataset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395536" y="1676400"/>
            <a:ext cx="85198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aseline="0" dirty="0">
                <a:ea typeface="宋体" panose="02010600030101010101" pitchFamily="2" charset="-122"/>
              </a:rPr>
              <a:t>DBLP Dataset ( DM, AI, </a:t>
            </a:r>
            <a:r>
              <a:rPr lang="en-US" altLang="zh-CN" sz="2800" baseline="0" dirty="0" smtClean="0">
                <a:ea typeface="宋体" panose="02010600030101010101" pitchFamily="2" charset="-122"/>
              </a:rPr>
              <a:t>DB </a:t>
            </a:r>
            <a:r>
              <a:rPr lang="en-US" altLang="zh-CN" sz="2800" baseline="0" dirty="0">
                <a:ea typeface="宋体" panose="02010600030101010101" pitchFamily="2" charset="-122"/>
              </a:rPr>
              <a:t>)</a:t>
            </a:r>
          </a:p>
          <a:p>
            <a:r>
              <a:rPr lang="en-US" altLang="zh-CN" sz="2800" b="0" baseline="0" dirty="0">
                <a:ea typeface="宋体" panose="02010600030101010101" pitchFamily="2" charset="-122"/>
              </a:rPr>
              <a:t>~6000 authors</a:t>
            </a:r>
          </a:p>
          <a:p>
            <a:endParaRPr lang="en-US" altLang="zh-CN" sz="2800" b="0" baseline="0" dirty="0">
              <a:ea typeface="宋体" panose="02010600030101010101" pitchFamily="2" charset="-122"/>
            </a:endParaRPr>
          </a:p>
          <a:p>
            <a:r>
              <a:rPr lang="en-US" altLang="zh-CN" sz="2800" baseline="0" dirty="0">
                <a:ea typeface="宋体" panose="02010600030101010101" pitchFamily="2" charset="-122"/>
              </a:rPr>
              <a:t>Skills: </a:t>
            </a:r>
            <a:r>
              <a:rPr lang="en-US" altLang="zh-CN" sz="2800" b="0" baseline="0" dirty="0">
                <a:ea typeface="宋体" panose="02010600030101010101" pitchFamily="2" charset="-122"/>
              </a:rPr>
              <a:t>keywords appearing in paper titles</a:t>
            </a:r>
            <a:endParaRPr lang="en-US" altLang="zh-CN" sz="2800" b="0" dirty="0">
              <a:ea typeface="宋体" panose="02010600030101010101" pitchFamily="2" charset="-122"/>
            </a:endParaRPr>
          </a:p>
          <a:p>
            <a:r>
              <a:rPr lang="en-US" altLang="zh-CN" sz="2800" b="0" baseline="0" dirty="0">
                <a:ea typeface="宋体" panose="02010600030101010101" pitchFamily="2" charset="-122"/>
              </a:rPr>
              <a:t>~2000 features</a:t>
            </a:r>
          </a:p>
          <a:p>
            <a:endParaRPr lang="en-US" altLang="zh-CN" sz="2800" b="0" baseline="0" dirty="0">
              <a:ea typeface="宋体" panose="02010600030101010101" pitchFamily="2" charset="-122"/>
            </a:endParaRPr>
          </a:p>
          <a:p>
            <a:r>
              <a:rPr lang="en-US" altLang="zh-CN" sz="2800" baseline="0" dirty="0">
                <a:ea typeface="宋体" panose="02010600030101010101" pitchFamily="2" charset="-122"/>
              </a:rPr>
              <a:t>Social Network: Co-Authorship Graph</a:t>
            </a:r>
          </a:p>
          <a:p>
            <a:endParaRPr lang="en-US" altLang="zh-CN" sz="2800" b="0" baseline="0" dirty="0">
              <a:ea typeface="宋体" panose="02010600030101010101" pitchFamily="2" charset="-122"/>
            </a:endParaRPr>
          </a:p>
          <a:p>
            <a:r>
              <a:rPr lang="en-US" altLang="zh-CN" sz="2800" baseline="0" dirty="0">
                <a:ea typeface="宋体" panose="02010600030101010101" pitchFamily="2" charset="-122"/>
              </a:rPr>
              <a:t>Tasks</a:t>
            </a:r>
            <a:r>
              <a:rPr lang="en-US" altLang="zh-CN" sz="2800" b="0" baseline="0" dirty="0">
                <a:ea typeface="宋体" panose="02010600030101010101" pitchFamily="2" charset="-122"/>
              </a:rPr>
              <a:t>: Subsets of keywords with different cardinality</a:t>
            </a:r>
          </a:p>
          <a:p>
            <a:endParaRPr lang="en-US" altLang="zh-CN" sz="2800" b="0" baseline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275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792088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Cardinality of teams</a:t>
            </a:r>
          </a:p>
        </p:txBody>
      </p:sp>
      <p:pic>
        <p:nvPicPr>
          <p:cNvPr id="21709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838" y="1776413"/>
            <a:ext cx="5397500" cy="39020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73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Introduction</a:t>
            </a:r>
            <a:endParaRPr lang="en-US" altLang="zh-CN" sz="2200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Metrics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Forming Teams of Experts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726878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48072"/>
          </a:xfrm>
        </p:spPr>
        <p:txBody>
          <a:bodyPr/>
          <a:lstStyle/>
          <a:p>
            <a:r>
              <a:rPr lang="en-US" altLang="zh-CN">
                <a:solidFill>
                  <a:srgbClr val="304F97"/>
                </a:solidFill>
                <a:ea typeface="宋体" panose="02010600030101010101" pitchFamily="2" charset="-122"/>
              </a:rPr>
              <a:t>Example teams (I)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229600" cy="50657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S. </a:t>
            </a:r>
            <a:r>
              <a:rPr lang="en-US" altLang="zh-CN" sz="2000" dirty="0" err="1">
                <a:ea typeface="宋体" panose="02010600030101010101" pitchFamily="2" charset="-122"/>
              </a:rPr>
              <a:t>Brin</a:t>
            </a:r>
            <a:r>
              <a:rPr lang="en-US" altLang="zh-CN" sz="2000" dirty="0">
                <a:ea typeface="宋体" panose="02010600030101010101" pitchFamily="2" charset="-122"/>
              </a:rPr>
              <a:t>, L. Page: The anatomy of a large-scale </a:t>
            </a:r>
            <a:r>
              <a:rPr lang="en-US" altLang="zh-CN" sz="2000" dirty="0" err="1">
                <a:ea typeface="宋体" panose="02010600030101010101" pitchFamily="2" charset="-122"/>
              </a:rPr>
              <a:t>hypertextual</a:t>
            </a:r>
            <a:r>
              <a:rPr lang="en-US" altLang="zh-CN" sz="2000" dirty="0">
                <a:ea typeface="宋体" panose="02010600030101010101" pitchFamily="2" charset="-122"/>
              </a:rPr>
              <a:t> Web search engine</a:t>
            </a:r>
          </a:p>
          <a:p>
            <a:pPr marL="342900" indent="-342900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Paolo </a:t>
            </a:r>
            <a:r>
              <a:rPr lang="en-US" altLang="zh-CN" sz="2000" b="1" dirty="0" err="1">
                <a:ea typeface="宋体" panose="02010600030101010101" pitchFamily="2" charset="-122"/>
              </a:rPr>
              <a:t>Ferragina</a:t>
            </a:r>
            <a:r>
              <a:rPr lang="en-US" altLang="zh-CN" sz="2000" b="1" dirty="0">
                <a:ea typeface="宋体" panose="02010600030101010101" pitchFamily="2" charset="-122"/>
              </a:rPr>
              <a:t>, Patrick </a:t>
            </a:r>
            <a:r>
              <a:rPr lang="en-US" altLang="zh-CN" sz="2000" b="1" dirty="0" err="1">
                <a:ea typeface="宋体" panose="02010600030101010101" pitchFamily="2" charset="-122"/>
              </a:rPr>
              <a:t>Valduriez</a:t>
            </a:r>
            <a:r>
              <a:rPr lang="en-US" altLang="zh-CN" sz="2000" b="1" dirty="0">
                <a:ea typeface="宋体" panose="02010600030101010101" pitchFamily="2" charset="-122"/>
              </a:rPr>
              <a:t>, H. V. </a:t>
            </a:r>
            <a:r>
              <a:rPr lang="en-US" altLang="zh-CN" sz="2000" b="1" dirty="0" err="1">
                <a:ea typeface="宋体" panose="02010600030101010101" pitchFamily="2" charset="-122"/>
              </a:rPr>
              <a:t>Jagadish</a:t>
            </a:r>
            <a:r>
              <a:rPr lang="en-US" altLang="zh-CN" sz="2000" b="1" dirty="0">
                <a:ea typeface="宋体" panose="02010600030101010101" pitchFamily="2" charset="-122"/>
              </a:rPr>
              <a:t>, </a:t>
            </a:r>
            <a:r>
              <a:rPr lang="en-US" altLang="zh-CN" sz="2000" b="1" dirty="0" err="1">
                <a:ea typeface="宋体" panose="02010600030101010101" pitchFamily="2" charset="-122"/>
              </a:rPr>
              <a:t>Alon</a:t>
            </a:r>
            <a:r>
              <a:rPr lang="en-US" altLang="zh-CN" sz="2000" b="1" dirty="0">
                <a:ea typeface="宋体" panose="02010600030101010101" pitchFamily="2" charset="-122"/>
              </a:rPr>
              <a:t> Y. Levy, Daniela </a:t>
            </a:r>
            <a:r>
              <a:rPr lang="en-US" altLang="zh-CN" sz="2000" b="1" dirty="0" err="1">
                <a:ea typeface="宋体" panose="02010600030101010101" pitchFamily="2" charset="-122"/>
              </a:rPr>
              <a:t>Florescu</a:t>
            </a:r>
            <a:r>
              <a:rPr lang="en-US" altLang="zh-CN" sz="2000" b="1" dirty="0">
                <a:ea typeface="宋体" panose="02010600030101010101" pitchFamily="2" charset="-122"/>
              </a:rPr>
              <a:t>,</a:t>
            </a:r>
            <a:r>
              <a:rPr lang="en-US" altLang="zh-CN" sz="2000" dirty="0">
                <a:ea typeface="宋体" panose="02010600030101010101" pitchFamily="2" charset="-122"/>
              </a:rPr>
              <a:t> </a:t>
            </a:r>
            <a:r>
              <a:rPr lang="en-US" altLang="zh-CN" sz="2000" dirty="0" err="1">
                <a:ea typeface="宋体" panose="02010600030101010101" pitchFamily="2" charset="-122"/>
              </a:rPr>
              <a:t>Divesh</a:t>
            </a:r>
            <a:r>
              <a:rPr lang="en-US" altLang="zh-CN" sz="2000" dirty="0">
                <a:ea typeface="宋体" panose="02010600030101010101" pitchFamily="2" charset="-122"/>
              </a:rPr>
              <a:t> Srivastava, S. </a:t>
            </a:r>
            <a:r>
              <a:rPr lang="en-US" altLang="zh-CN" sz="2000" dirty="0" err="1">
                <a:ea typeface="宋体" panose="02010600030101010101" pitchFamily="2" charset="-122"/>
              </a:rPr>
              <a:t>Muthukrishnan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marL="742950" lvl="1" indent="-285750">
              <a:lnSpc>
                <a:spcPct val="90000"/>
              </a:lnSpc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zh-CN" sz="2000" b="1" dirty="0">
                <a:ea typeface="宋体" panose="02010600030101010101" pitchFamily="2" charset="-122"/>
              </a:rPr>
              <a:t>P. </a:t>
            </a:r>
            <a:r>
              <a:rPr lang="en-US" altLang="zh-CN" sz="2000" b="1" dirty="0" err="1">
                <a:ea typeface="宋体" panose="02010600030101010101" pitchFamily="2" charset="-122"/>
              </a:rPr>
              <a:t>Ferragina</a:t>
            </a:r>
            <a:r>
              <a:rPr lang="en-US" altLang="zh-CN" sz="2000" b="1" dirty="0">
                <a:ea typeface="宋体" panose="02010600030101010101" pitchFamily="2" charset="-122"/>
              </a:rPr>
              <a:t> ,J. Han, H. </a:t>
            </a:r>
            <a:r>
              <a:rPr lang="en-US" altLang="zh-CN" sz="2000" b="1" dirty="0" err="1">
                <a:ea typeface="宋体" panose="02010600030101010101" pitchFamily="2" charset="-122"/>
              </a:rPr>
              <a:t>V.Jagadish</a:t>
            </a:r>
            <a:r>
              <a:rPr lang="en-US" altLang="zh-CN" sz="2000" b="1" dirty="0">
                <a:ea typeface="宋体" panose="02010600030101010101" pitchFamily="2" charset="-122"/>
              </a:rPr>
              <a:t>, Kevin Chen-</a:t>
            </a:r>
            <a:r>
              <a:rPr lang="en-US" altLang="zh-CN" sz="2000" b="1" dirty="0" err="1">
                <a:ea typeface="宋体" panose="02010600030101010101" pitchFamily="2" charset="-122"/>
              </a:rPr>
              <a:t>Chuan</a:t>
            </a:r>
            <a:r>
              <a:rPr lang="en-US" altLang="zh-CN" sz="2000" b="1" dirty="0">
                <a:ea typeface="宋体" panose="02010600030101010101" pitchFamily="2" charset="-122"/>
              </a:rPr>
              <a:t> Chang, A. </a:t>
            </a:r>
            <a:r>
              <a:rPr lang="en-US" altLang="zh-CN" sz="2000" b="1" dirty="0" err="1">
                <a:ea typeface="宋体" panose="02010600030101010101" pitchFamily="2" charset="-122"/>
              </a:rPr>
              <a:t>Gulli</a:t>
            </a:r>
            <a:r>
              <a:rPr lang="en-US" altLang="zh-CN" sz="2000" dirty="0">
                <a:ea typeface="宋体" panose="02010600030101010101" pitchFamily="2" charset="-122"/>
              </a:rPr>
              <a:t>, S. </a:t>
            </a:r>
            <a:r>
              <a:rPr lang="en-US" altLang="zh-CN" sz="2000" dirty="0" err="1">
                <a:ea typeface="宋体" panose="02010600030101010101" pitchFamily="2" charset="-122"/>
              </a:rPr>
              <a:t>Muthukrishnan</a:t>
            </a:r>
            <a:r>
              <a:rPr lang="en-US" altLang="zh-CN" sz="2000" dirty="0">
                <a:ea typeface="宋体" panose="02010600030101010101" pitchFamily="2" charset="-122"/>
              </a:rPr>
              <a:t>, </a:t>
            </a:r>
            <a:r>
              <a:rPr lang="en-US" altLang="zh-CN" sz="2000" dirty="0" err="1">
                <a:ea typeface="宋体" panose="02010600030101010101" pitchFamily="2" charset="-122"/>
              </a:rPr>
              <a:t>Laks</a:t>
            </a:r>
            <a:r>
              <a:rPr lang="en-US" altLang="zh-CN" sz="2000" dirty="0">
                <a:ea typeface="宋体" panose="02010600030101010101" pitchFamily="2" charset="-122"/>
              </a:rPr>
              <a:t> V. S. </a:t>
            </a:r>
            <a:r>
              <a:rPr lang="en-US" altLang="zh-CN" sz="2000" dirty="0" err="1">
                <a:ea typeface="宋体" panose="02010600030101010101" pitchFamily="2" charset="-122"/>
              </a:rPr>
              <a:t>Lakshmanan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396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/>
          <a:lstStyle/>
          <a:p>
            <a:r>
              <a:rPr lang="en-US" altLang="zh-CN" dirty="0">
                <a:solidFill>
                  <a:srgbClr val="304F97"/>
                </a:solidFill>
                <a:ea typeface="宋体" panose="02010600030101010101" pitchFamily="2" charset="-122"/>
              </a:rPr>
              <a:t>Example teams (II)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29600" cy="5065712"/>
          </a:xfrm>
        </p:spPr>
        <p:txBody>
          <a:bodyPr/>
          <a:lstStyle/>
          <a:p>
            <a:pPr marL="342900" indent="-342900"/>
            <a:r>
              <a:rPr lang="en-US" altLang="zh-CN" dirty="0">
                <a:ea typeface="宋体" panose="02010600030101010101" pitchFamily="2" charset="-122"/>
              </a:rPr>
              <a:t>J. Han, J. Pei, Y. Yin: Mining frequent patterns without candidate generation</a:t>
            </a:r>
          </a:p>
          <a:p>
            <a:pPr marL="342900" indent="-342900"/>
            <a:endParaRPr lang="en-US" altLang="zh-CN" dirty="0">
              <a:ea typeface="宋体" panose="02010600030101010101" pitchFamily="2" charset="-122"/>
            </a:endParaRPr>
          </a:p>
          <a:p>
            <a:pPr marL="742950" lvl="1" indent="-285750"/>
            <a:r>
              <a:rPr lang="en-US" altLang="zh-CN" b="1" dirty="0">
                <a:ea typeface="宋体" panose="02010600030101010101" pitchFamily="2" charset="-122"/>
              </a:rPr>
              <a:t>F. </a:t>
            </a:r>
            <a:r>
              <a:rPr lang="en-US" altLang="zh-CN" b="1" dirty="0" err="1">
                <a:ea typeface="宋体" panose="02010600030101010101" pitchFamily="2" charset="-122"/>
              </a:rPr>
              <a:t>Bonchi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742950" lvl="1" indent="-285750"/>
            <a:endParaRPr lang="en-US" altLang="zh-CN" b="1" dirty="0">
              <a:ea typeface="宋体" panose="02010600030101010101" pitchFamily="2" charset="-122"/>
            </a:endParaRPr>
          </a:p>
          <a:p>
            <a:pPr marL="742950" lvl="1" indent="-285750"/>
            <a:r>
              <a:rPr lang="en-US" altLang="zh-CN" b="1" dirty="0">
                <a:ea typeface="宋体" panose="02010600030101010101" pitchFamily="2" charset="-122"/>
              </a:rPr>
              <a:t>A. </a:t>
            </a:r>
            <a:r>
              <a:rPr lang="en-US" altLang="zh-CN" b="1" dirty="0" err="1">
                <a:ea typeface="宋体" panose="02010600030101010101" pitchFamily="2" charset="-122"/>
              </a:rPr>
              <a:t>Gionis</a:t>
            </a:r>
            <a:r>
              <a:rPr lang="en-US" altLang="zh-CN" b="1" dirty="0">
                <a:ea typeface="宋体" panose="02010600030101010101" pitchFamily="2" charset="-122"/>
              </a:rPr>
              <a:t>, H. </a:t>
            </a:r>
            <a:r>
              <a:rPr lang="en-US" altLang="zh-CN" b="1" dirty="0" err="1">
                <a:ea typeface="宋体" panose="02010600030101010101" pitchFamily="2" charset="-122"/>
              </a:rPr>
              <a:t>Mannila</a:t>
            </a:r>
            <a:r>
              <a:rPr lang="en-US" altLang="zh-CN" b="1" dirty="0">
                <a:ea typeface="宋体" panose="02010600030101010101" pitchFamily="2" charset="-122"/>
              </a:rPr>
              <a:t>, R. </a:t>
            </a:r>
            <a:r>
              <a:rPr lang="en-US" altLang="zh-CN" b="1" dirty="0" err="1">
                <a:ea typeface="宋体" panose="02010600030101010101" pitchFamily="2" charset="-122"/>
              </a:rPr>
              <a:t>Motwani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010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3999" cy="720080"/>
          </a:xfrm>
        </p:spPr>
        <p:txBody>
          <a:bodyPr/>
          <a:lstStyle/>
          <a:p>
            <a:r>
              <a:rPr lang="en-US" altLang="zh-CN">
                <a:solidFill>
                  <a:srgbClr val="304F97"/>
                </a:solidFill>
                <a:ea typeface="宋体" panose="02010600030101010101" pitchFamily="2" charset="-122"/>
              </a:rPr>
              <a:t>Extensions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92288"/>
            <a:ext cx="8229600" cy="5065712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Other measures of effective communication</a:t>
            </a:r>
          </a:p>
          <a:p>
            <a:r>
              <a:rPr lang="en-US" altLang="zh-CN">
                <a:ea typeface="宋体" panose="02010600030101010101" pitchFamily="2" charset="-122"/>
              </a:rPr>
              <a:t>Other practical restrictions</a:t>
            </a:r>
          </a:p>
          <a:p>
            <a:pPr lvl="1"/>
            <a:r>
              <a:rPr lang="en-US" altLang="zh-CN">
                <a:ea typeface="宋体" panose="02010600030101010101" pitchFamily="2" charset="-122"/>
              </a:rPr>
              <a:t> Incorporate ability levels</a:t>
            </a:r>
          </a:p>
        </p:txBody>
      </p:sp>
    </p:spTree>
    <p:extLst>
      <p:ext uri="{BB962C8B-B14F-4D97-AF65-F5344CB8AC3E}">
        <p14:creationId xmlns:p14="http://schemas.microsoft.com/office/powerpoint/2010/main" val="64652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 smtClean="0"/>
              <a:t>Reference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1420813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1400" b="0" dirty="0" smtClean="0"/>
              <a:t>[1] </a:t>
            </a:r>
            <a:r>
              <a:rPr lang="en-US" altLang="zh-CN" sz="1400" b="0" dirty="0"/>
              <a:t>Shi-</a:t>
            </a:r>
            <a:r>
              <a:rPr lang="en-US" altLang="zh-CN" sz="1400" b="0" dirty="0" err="1"/>
              <a:t>Jie</a:t>
            </a:r>
            <a:r>
              <a:rPr lang="en-US" altLang="zh-CN" sz="1400" b="0" dirty="0"/>
              <a:t> Chen and Li Lin. Modeling team member characteristics </a:t>
            </a:r>
            <a:r>
              <a:rPr lang="en-US" altLang="zh-CN" sz="1400" b="0" dirty="0" smtClean="0"/>
              <a:t>for the </a:t>
            </a:r>
            <a:r>
              <a:rPr lang="en-US" altLang="zh-CN" sz="1400" b="0" dirty="0"/>
              <a:t>formation of a multifunctional team in concurrent engineering. </a:t>
            </a:r>
            <a:r>
              <a:rPr lang="en-US" altLang="zh-CN" sz="1400" b="0" i="1" dirty="0" smtClean="0"/>
              <a:t>IEEE Transactions </a:t>
            </a:r>
            <a:r>
              <a:rPr lang="en-US" altLang="zh-CN" sz="1400" b="0" i="1" dirty="0"/>
              <a:t>on Engineering Management</a:t>
            </a:r>
            <a:r>
              <a:rPr lang="en-US" altLang="zh-CN" sz="1400" b="0" dirty="0"/>
              <a:t>, 51(2):111–124, 2004.</a:t>
            </a:r>
            <a:r>
              <a:rPr lang="en-US" altLang="zh-CN" sz="1400" b="0" dirty="0" smtClean="0"/>
              <a:t> </a:t>
            </a:r>
          </a:p>
          <a:p>
            <a:endParaRPr lang="en-US" altLang="zh-CN" sz="1400" b="0" dirty="0" smtClean="0"/>
          </a:p>
          <a:p>
            <a:r>
              <a:rPr lang="en-US" altLang="zh-CN" sz="1400" b="0" dirty="0" smtClean="0"/>
              <a:t>[2] </a:t>
            </a:r>
            <a:r>
              <a:rPr lang="en-US" altLang="zh-CN" sz="1400" b="0" dirty="0"/>
              <a:t>A.L. Hammer and G.E. </a:t>
            </a:r>
            <a:r>
              <a:rPr lang="en-US" altLang="zh-CN" sz="1400" b="0" dirty="0" err="1"/>
              <a:t>Huszczo</a:t>
            </a:r>
            <a:r>
              <a:rPr lang="en-US" altLang="zh-CN" sz="1400" b="0" dirty="0"/>
              <a:t>. </a:t>
            </a:r>
            <a:r>
              <a:rPr lang="en-US" altLang="zh-CN" sz="1400" b="0" i="1" dirty="0"/>
              <a:t>Teams</a:t>
            </a:r>
            <a:r>
              <a:rPr lang="en-US" altLang="zh-CN" sz="1400" b="0" dirty="0"/>
              <a:t>. Consulting Psychologists </a:t>
            </a:r>
            <a:r>
              <a:rPr lang="en-US" altLang="zh-CN" sz="1400" b="0" dirty="0" smtClean="0"/>
              <a:t>Press,1996.</a:t>
            </a:r>
          </a:p>
          <a:p>
            <a:endParaRPr lang="en-US" altLang="zh-CN" sz="1400" b="0" dirty="0" smtClean="0"/>
          </a:p>
          <a:p>
            <a:r>
              <a:rPr lang="en-US" altLang="zh-CN" sz="1400" b="0" dirty="0" smtClean="0"/>
              <a:t>[3] </a:t>
            </a:r>
            <a:r>
              <a:rPr lang="en-US" altLang="zh-CN" sz="1400" b="0" dirty="0" err="1"/>
              <a:t>Theodoros</a:t>
            </a:r>
            <a:r>
              <a:rPr lang="en-US" altLang="zh-CN" sz="1400" b="0" dirty="0"/>
              <a:t> </a:t>
            </a:r>
            <a:r>
              <a:rPr lang="en-US" altLang="zh-CN" sz="1400" b="0" dirty="0" err="1"/>
              <a:t>Lappas</a:t>
            </a:r>
            <a:r>
              <a:rPr lang="en-US" altLang="zh-CN" sz="1400" b="0" dirty="0"/>
              <a:t>, Kun Liu, and </a:t>
            </a:r>
            <a:r>
              <a:rPr lang="en-US" altLang="zh-CN" sz="1400" b="0" dirty="0" err="1"/>
              <a:t>Evimaria</a:t>
            </a:r>
            <a:r>
              <a:rPr lang="en-US" altLang="zh-CN" sz="1400" b="0" dirty="0"/>
              <a:t> </a:t>
            </a:r>
            <a:r>
              <a:rPr lang="en-US" altLang="zh-CN" sz="1400" b="0" dirty="0" err="1"/>
              <a:t>Terzi</a:t>
            </a:r>
            <a:r>
              <a:rPr lang="en-US" altLang="zh-CN" sz="1400" b="0" dirty="0"/>
              <a:t>. Finding a team </a:t>
            </a:r>
            <a:r>
              <a:rPr lang="en-US" altLang="zh-CN" sz="1400" b="0" dirty="0" smtClean="0"/>
              <a:t>of experts </a:t>
            </a:r>
            <a:r>
              <a:rPr lang="en-US" altLang="zh-CN" sz="1400" b="0" dirty="0"/>
              <a:t>in social networks. In </a:t>
            </a:r>
            <a:r>
              <a:rPr lang="en-US" altLang="zh-CN" sz="1400" b="0" i="1" dirty="0"/>
              <a:t>Proceedings of the 15th ACM </a:t>
            </a:r>
            <a:r>
              <a:rPr lang="en-US" altLang="zh-CN" sz="1400" b="0" i="1" dirty="0" smtClean="0"/>
              <a:t>SIGKDD International </a:t>
            </a:r>
            <a:r>
              <a:rPr lang="en-US" altLang="zh-CN" sz="1400" b="0" i="1" dirty="0"/>
              <a:t>Conference on Knowledge Discovery and Data </a:t>
            </a:r>
            <a:r>
              <a:rPr lang="en-US" altLang="zh-CN" sz="1400" b="0" i="1" dirty="0" smtClean="0"/>
              <a:t>Mining </a:t>
            </a:r>
            <a:r>
              <a:rPr lang="fr-FR" altLang="zh-CN" sz="1400" b="0" i="1" dirty="0" smtClean="0"/>
              <a:t>(KDD’09</a:t>
            </a:r>
            <a:r>
              <a:rPr lang="fr-FR" altLang="zh-CN" sz="1400" b="0" i="1" dirty="0"/>
              <a:t>)</a:t>
            </a:r>
            <a:r>
              <a:rPr lang="fr-FR" altLang="zh-CN" sz="1400" b="0" dirty="0"/>
              <a:t>, pages 467–476, Paris, France, 2009.</a:t>
            </a:r>
            <a:endParaRPr lang="en-US" altLang="zh-CN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125892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Jonathenzc-PC\AppData\Local\Microsoft\Windows\Temporary Internet Files\Content.IE5\3CDTXAM6\MC9004344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459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Introduction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objective is to find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a group of experts </a:t>
            </a:r>
            <a:r>
              <a:rPr lang="en-US" altLang="zh-CN" sz="2000" b="0" dirty="0" smtClean="0"/>
              <a:t>in the network who can collectively perform a task in an effective manner.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Skills are the most parts discussed. Apart from skills, the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communication</a:t>
            </a:r>
            <a:r>
              <a:rPr lang="en-US" altLang="zh-CN" sz="2000" b="0" dirty="0" smtClean="0"/>
              <a:t> or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collaboration</a:t>
            </a:r>
            <a:r>
              <a:rPr lang="en-US" altLang="zh-CN" sz="2000" b="0" dirty="0" smtClean="0"/>
              <a:t> cost(the overhead of team members workin</a:t>
            </a:r>
            <a:r>
              <a:rPr lang="en-US" altLang="zh-CN" sz="2000" b="0" dirty="0" smtClean="0"/>
              <a:t>g together</a:t>
            </a:r>
            <a:r>
              <a:rPr lang="en-US" altLang="zh-CN" sz="2000" b="0" dirty="0" smtClean="0"/>
              <a:t>) also plays an important role in the overall performance of the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cost is influenced by various factors including the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personality</a:t>
            </a:r>
            <a:r>
              <a:rPr lang="en-US" altLang="zh-CN" sz="2000" b="0" dirty="0" smtClean="0"/>
              <a:t> of individual team members and their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social connections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Introduction</a:t>
            </a:r>
            <a:endParaRPr lang="en-US" altLang="zh-CN" sz="2200" b="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Metrics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Forming Teams of Experts</a:t>
            </a:r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85020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 smtClean="0"/>
              <a:t>Metrics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Many methodologies have been developed to measure the personality of an individual and social connection.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Personality: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Myers-Briggs Type Indicator (MBTI)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Herrmann Brain Dominance Instrument (HBDI</a:t>
            </a:r>
            <a:r>
              <a:rPr lang="en-US" altLang="zh-CN" sz="2000" b="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0" dirty="0"/>
              <a:t>Kolbe Conative Index (KCI)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Social metrics: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Diameter of the graph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The cost of the minimum spanning tree of the graph</a:t>
            </a:r>
            <a:endParaRPr lang="en-US" altLang="zh-CN" sz="2000" b="0" dirty="0"/>
          </a:p>
        </p:txBody>
      </p:sp>
    </p:spTree>
    <p:extLst>
      <p:ext uri="{BB962C8B-B14F-4D97-AF65-F5344CB8AC3E}">
        <p14:creationId xmlns:p14="http://schemas.microsoft.com/office/powerpoint/2010/main" val="239279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The Myers-Briggs Type Indicator (MBTI)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MBTI is a frequently-employed personality assessment tool.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It can help people to identify the sort of jobs where they would be most comfortable and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This metric can be used improving and predicting team performance[1] and evaluate candidates’ interpersonal relationships as team members[2]. </a:t>
            </a:r>
            <a:endParaRPr lang="en-US" altLang="zh-CN" sz="2000" b="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20640"/>
            <a:ext cx="67532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20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Herrmann Brain Dominance Instrument (HBDI)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HBDI is another index that reflects individual’s affinity for creativity, facts, form, and feelings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1026" name="Picture 2" descr="http://www.wholebrain.com.cn/Public/Uploads/image/HBDI/wholebrain%20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176464" cy="36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2800" b="0" dirty="0"/>
              <a:t>Kolbe Conative Index (KCI)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KCI is a psychometric system that measures conation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/>
              <a:t>i.e. the way an individual instinctively approaches problem solving, arranges ideas or objects, and uses time or 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The personality metrics are great but they are more suitable for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survey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or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questionnaire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</a:p>
          <a:p>
            <a:endParaRPr lang="en-US" altLang="zh-CN" sz="2000" b="0" dirty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Social metrics have also been studied. </a:t>
            </a:r>
            <a:r>
              <a:rPr lang="en-US" altLang="zh-CN" sz="2000" b="0" dirty="0" err="1" smtClean="0">
                <a:solidFill>
                  <a:srgbClr val="304F97"/>
                </a:solidFill>
              </a:rPr>
              <a:t>Lappas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et al. [3] focused on social graph by means of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diameter of the graph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and the </a:t>
            </a:r>
            <a:r>
              <a:rPr lang="en-US" altLang="zh-CN" sz="2000" b="0" dirty="0" smtClean="0">
                <a:solidFill>
                  <a:srgbClr val="FF0000"/>
                </a:solidFill>
              </a:rPr>
              <a:t>cost of minimum spanning tree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to measure the communication overhead of the team.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Pages>0</Pages>
  <Words>1332</Words>
  <Characters>0</Characters>
  <Application>Microsoft Office PowerPoint</Application>
  <DocSecurity>0</DocSecurity>
  <PresentationFormat>全屏显示(4:3)</PresentationFormat>
  <Lines>0</Lines>
  <Paragraphs>316</Paragraphs>
  <Slides>34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黑体</vt:lpstr>
      <vt:lpstr>宋体</vt:lpstr>
      <vt:lpstr>微软雅黑</vt:lpstr>
      <vt:lpstr>Arial</vt:lpstr>
      <vt:lpstr>Calibri</vt:lpstr>
      <vt:lpstr>Wingdings</vt:lpstr>
      <vt:lpstr>1_自定义设计方案</vt:lpstr>
      <vt:lpstr>2_自定义设计方案</vt:lpstr>
      <vt:lpstr>Expert Team Formation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Motivation</vt:lpstr>
      <vt:lpstr>Problem </vt:lpstr>
      <vt:lpstr>Expertise networks</vt:lpstr>
      <vt:lpstr>What makes a team effective for a task?</vt:lpstr>
      <vt:lpstr>Is coverage enough?</vt:lpstr>
      <vt:lpstr>Problem definition</vt:lpstr>
      <vt:lpstr>How to measure effective communication?</vt:lpstr>
      <vt:lpstr>How to measure effective communication?</vt:lpstr>
      <vt:lpstr>Problem definition – v.1.1</vt:lpstr>
      <vt:lpstr>PowerPoint 演示文稿</vt:lpstr>
      <vt:lpstr>The RarestFirst algorithm</vt:lpstr>
      <vt:lpstr>The RarestFirst algorithm</vt:lpstr>
      <vt:lpstr>Problem definition – v.1.2</vt:lpstr>
      <vt:lpstr>The SteinerTree problem</vt:lpstr>
      <vt:lpstr>PowerPoint 演示文稿</vt:lpstr>
      <vt:lpstr>The EnhancedSteiner algorithm</vt:lpstr>
      <vt:lpstr>Experiments</vt:lpstr>
      <vt:lpstr>Dataset</vt:lpstr>
      <vt:lpstr>Cardinality of teams</vt:lpstr>
      <vt:lpstr>Example teams (I)</vt:lpstr>
      <vt:lpstr>Example teams (II)</vt:lpstr>
      <vt:lpstr>Extensions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张程</cp:lastModifiedBy>
  <cp:revision>1689</cp:revision>
  <cp:lastPrinted>1899-12-30T00:00:00Z</cp:lastPrinted>
  <dcterms:created xsi:type="dcterms:W3CDTF">2010-12-07T13:16:01Z</dcterms:created>
  <dcterms:modified xsi:type="dcterms:W3CDTF">2015-11-04T13:34:31Z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