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6" r:id="rId3"/>
    <p:sldId id="316" r:id="rId4"/>
    <p:sldId id="257" r:id="rId5"/>
    <p:sldId id="315" r:id="rId6"/>
    <p:sldId id="309" r:id="rId7"/>
    <p:sldId id="297" r:id="rId8"/>
    <p:sldId id="289" r:id="rId9"/>
    <p:sldId id="299" r:id="rId10"/>
    <p:sldId id="302" r:id="rId11"/>
    <p:sldId id="303" r:id="rId12"/>
    <p:sldId id="326" r:id="rId13"/>
    <p:sldId id="295" r:id="rId14"/>
    <p:sldId id="307" r:id="rId15"/>
    <p:sldId id="294" r:id="rId16"/>
    <p:sldId id="290" r:id="rId17"/>
    <p:sldId id="325" r:id="rId18"/>
    <p:sldId id="291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7" autoAdjust="0"/>
    <p:restoredTop sz="95853" autoAdjust="0"/>
  </p:normalViewPr>
  <p:slideViewPr>
    <p:cSldViewPr>
      <p:cViewPr varScale="1">
        <p:scale>
          <a:sx n="109" d="100"/>
          <a:sy n="109" d="100"/>
        </p:scale>
        <p:origin x="-16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6D754-9060-4CD1-8238-F01809D04542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3AC2C-6958-4A9A-A297-10A762A253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7750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5203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153743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560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55087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114874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354516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977905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977905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90724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46091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46091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46091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86021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91775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52201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34649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F3AC2C-6958-4A9A-A297-10A762A2530A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560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3432" y="1340768"/>
            <a:ext cx="7314781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Annual Meeting of the Association for Computational Linguistics</a:t>
            </a:r>
          </a:p>
          <a:p>
            <a:pPr algn="ctr"/>
            <a:r>
              <a:rPr lang="en-US" altLang="zh-CN" sz="3200" b="1" dirty="0" smtClean="0"/>
              <a:t>Learning Semantic Hierarchies via </a:t>
            </a:r>
          </a:p>
          <a:p>
            <a:pPr algn="ctr"/>
            <a:r>
              <a:rPr lang="en-US" altLang="zh-CN" sz="3200" b="1" dirty="0" smtClean="0">
                <a:solidFill>
                  <a:srgbClr val="FF0000"/>
                </a:solidFill>
              </a:rPr>
              <a:t>Word Embeddings</a:t>
            </a:r>
            <a:endParaRPr lang="en-US" altLang="zh-CN" sz="3200" b="1" dirty="0" smtClean="0">
              <a:solidFill>
                <a:srgbClr val="FF0000"/>
              </a:solidFill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pPr algn="ctr"/>
            <a:endParaRPr lang="en-US" altLang="zh-CN" sz="3200" b="1" dirty="0" smtClean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  <a:p>
            <a:r>
              <a:rPr lang="en-US" altLang="zh-CN" dirty="0" err="1" smtClean="0"/>
              <a:t>Ruiji</a:t>
            </a:r>
            <a:r>
              <a:rPr lang="en-US" altLang="zh-CN" dirty="0" smtClean="0"/>
              <a:t> Fu†, Jiang </a:t>
            </a:r>
            <a:r>
              <a:rPr lang="en-US" altLang="zh-CN" dirty="0" err="1" smtClean="0"/>
              <a:t>Guo</a:t>
            </a:r>
            <a:r>
              <a:rPr lang="en-US" altLang="zh-CN" dirty="0" smtClean="0"/>
              <a:t>†, Bing Qin†, </a:t>
            </a:r>
            <a:r>
              <a:rPr lang="en-US" altLang="zh-CN" dirty="0" err="1" smtClean="0"/>
              <a:t>Wanxiang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Che</a:t>
            </a:r>
            <a:r>
              <a:rPr lang="en-US" altLang="zh-CN" dirty="0" smtClean="0"/>
              <a:t>†, </a:t>
            </a:r>
            <a:r>
              <a:rPr lang="en-US" altLang="zh-CN" dirty="0" err="1" smtClean="0"/>
              <a:t>Haifeng</a:t>
            </a:r>
            <a:r>
              <a:rPr lang="en-US" altLang="zh-CN" dirty="0" smtClean="0"/>
              <a:t> Wang‡, Ting Liu†</a:t>
            </a:r>
          </a:p>
          <a:p>
            <a:pPr algn="ctr"/>
            <a:r>
              <a:rPr lang="en-US" altLang="zh-CN" dirty="0" smtClean="0"/>
              <a:t>†Research Center for Social Computing and Information Retrieval</a:t>
            </a:r>
          </a:p>
          <a:p>
            <a:pPr algn="ctr"/>
            <a:r>
              <a:rPr lang="en-US" altLang="zh-CN" dirty="0" smtClean="0"/>
              <a:t>Harbin Institute of Technology, China</a:t>
            </a:r>
          </a:p>
          <a:p>
            <a:pPr algn="ctr"/>
            <a:r>
              <a:rPr lang="en-US" altLang="zh-CN" dirty="0" smtClean="0"/>
              <a:t>‡</a:t>
            </a:r>
            <a:r>
              <a:rPr lang="en-US" altLang="zh-CN" dirty="0" err="1" smtClean="0"/>
              <a:t>Baidu</a:t>
            </a:r>
            <a:r>
              <a:rPr lang="en-US" altLang="zh-CN" dirty="0" smtClean="0"/>
              <a:t> Inc., Beijing, China</a:t>
            </a:r>
            <a:endParaRPr lang="zh-CN" altLang="en-US" dirty="0">
              <a:latin typeface="+mj-lt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981003" y="5446965"/>
            <a:ext cx="11192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CN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Kai Chen</a:t>
            </a:r>
          </a:p>
          <a:p>
            <a:pPr algn="r"/>
            <a:r>
              <a:rPr lang="en-US" altLang="zh-CN" dirty="0" smtClean="0">
                <a:latin typeface="+mj-lt"/>
                <a:ea typeface="Arial Unicode MS" panose="020B0604020202020204" pitchFamily="34" charset="-122"/>
                <a:cs typeface="Arial Unicode MS" panose="020B0604020202020204" pitchFamily="34" charset="-122"/>
              </a:rPr>
              <a:t>2015.11.9</a:t>
            </a:r>
          </a:p>
        </p:txBody>
      </p:sp>
    </p:spTree>
    <p:extLst>
      <p:ext uri="{BB962C8B-B14F-4D97-AF65-F5344CB8AC3E}">
        <p14:creationId xmlns:p14="http://schemas.microsoft.com/office/powerpoint/2010/main" xmlns="" val="360751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user\AppData\Roaming\Tencent\Users\402806091\QQ\WinTemp\RichOle\O1Y9D)5ML}YKK6L_L}~WK(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9050" y="357166"/>
            <a:ext cx="9163050" cy="4076700"/>
          </a:xfrm>
          <a:prstGeom prst="rect">
            <a:avLst/>
          </a:prstGeom>
          <a:noFill/>
        </p:spPr>
      </p:pic>
      <p:sp>
        <p:nvSpPr>
          <p:cNvPr id="11" name="矩形 10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34817" name="Picture 1" descr="C:\Users\user\AppData\Roaming\Tencent\Users\402806091\QQ\WinTemp\RichOle\$YKD]A)6~EWHB5NLIVFCH@P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5072074"/>
            <a:ext cx="4953000" cy="10287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57224" y="450057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K-means Algorithm for Clustering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7801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32769" name="Picture 1" descr="C:\Users\user\AppData\Roaming\Tencent\Users\402806091\QQ\WinTemp\RichOle\IO96@DJ{_F{`13VFP%[16_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1785926"/>
            <a:ext cx="3790950" cy="2200275"/>
          </a:xfrm>
          <a:prstGeom prst="rect">
            <a:avLst/>
          </a:prstGeom>
          <a:noFill/>
        </p:spPr>
      </p:pic>
      <p:pic>
        <p:nvPicPr>
          <p:cNvPr id="14337" name="Picture 1" descr="C:\Users\user\AppData\Roaming\Tencent\Users\402806091\QQ\WinTemp\RichOle\FFSR~110Q7XZKTO9UDR7(0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4500570"/>
            <a:ext cx="4638675" cy="923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2835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6" name="Picture 2" descr="C:\Users\user\AppData\Roaming\Tencent\Users\402806091\QQ\WinTemp\RichOle\{ZHUK0{MOGRQVYA(H_JBUC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643050"/>
            <a:ext cx="6524625" cy="2314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801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92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altLang="zh-CN" sz="4000" dirty="0" smtClean="0"/>
              <a:t> Evaluation</a:t>
            </a:r>
            <a:endParaRPr lang="en-US" altLang="zh-CN" sz="4000" dirty="0" smtClean="0"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1500174"/>
            <a:ext cx="621510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5"/>
                </a:solidFill>
              </a:rPr>
              <a:t>Skip-gram Method</a:t>
            </a:r>
          </a:p>
          <a:p>
            <a:r>
              <a:rPr lang="en-US" altLang="zh-CN" sz="2400" dirty="0" smtClean="0"/>
              <a:t>0.56 million words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>
                <a:solidFill>
                  <a:schemeClr val="accent5"/>
                </a:solidFill>
              </a:rPr>
              <a:t>Training Set </a:t>
            </a:r>
          </a:p>
          <a:p>
            <a:r>
              <a:rPr lang="en-US" altLang="zh-CN" sz="2400" dirty="0" smtClean="0"/>
              <a:t>15,247 </a:t>
            </a:r>
            <a:r>
              <a:rPr lang="en-US" altLang="zh-CN" sz="2400" dirty="0" smtClean="0"/>
              <a:t>word pairs of </a:t>
            </a:r>
            <a:r>
              <a:rPr lang="en-US" altLang="zh-CN" sz="2400" dirty="0" err="1" smtClean="0"/>
              <a:t>hypernym</a:t>
            </a:r>
            <a:r>
              <a:rPr lang="en-US" altLang="zh-CN" sz="2400" dirty="0" smtClean="0"/>
              <a:t>-hyponym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65251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/>
              <a:t>Evaluation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28673" name="Picture 1" descr="C:\Users\user\AppData\Roaming\Tencent\Users\402806091\QQ\WinTemp\RichOle\_WC$`O}FTUP(8}G_`KCB7K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357298"/>
            <a:ext cx="5724525" cy="382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6001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/>
              <a:t>Evaluation</a:t>
            </a:r>
            <a:endParaRPr lang="zh-CN" altLang="en-US" sz="4000" dirty="0"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24577" name="Picture 1" descr="C:\Users\user\AppData\Roaming\Tencent\Users\402806091\QQ\WinTemp\RichOle\0(0Z(${18(@WOR@%O[C]$W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714356"/>
            <a:ext cx="5810250" cy="58769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678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4106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Our Related Work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1500174"/>
            <a:ext cx="37147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Link Open Data</a:t>
            </a:r>
          </a:p>
          <a:p>
            <a:endParaRPr lang="en-US" altLang="zh-CN" sz="2400" dirty="0" smtClean="0">
              <a:solidFill>
                <a:srgbClr val="FF0000"/>
              </a:solidFill>
            </a:endParaRPr>
          </a:p>
          <a:p>
            <a:r>
              <a:rPr lang="en-US" altLang="zh-CN" sz="2400" dirty="0" smtClean="0"/>
              <a:t>Concepts &amp; Relationship</a:t>
            </a:r>
          </a:p>
          <a:p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err="1" smtClean="0"/>
              <a:t>EqualTo</a:t>
            </a:r>
            <a:endParaRPr lang="en-US" altLang="zh-CN" sz="2400" dirty="0" smtClean="0"/>
          </a:p>
          <a:p>
            <a:r>
              <a:rPr lang="en-US" altLang="zh-CN" sz="2400" dirty="0" err="1" smtClean="0"/>
              <a:t>SubClassOf</a:t>
            </a:r>
            <a:endParaRPr lang="en-US" altLang="zh-CN" sz="2400" dirty="0" smtClean="0"/>
          </a:p>
          <a:p>
            <a:r>
              <a:rPr lang="en-US" altLang="zh-CN" sz="2400" dirty="0" err="1" smtClean="0"/>
              <a:t>InstanceOf</a:t>
            </a:r>
            <a:endParaRPr lang="en-US" altLang="zh-CN" sz="2400" dirty="0" smtClean="0"/>
          </a:p>
          <a:p>
            <a:r>
              <a:rPr lang="en-US" altLang="zh-CN" sz="2400" dirty="0" err="1" smtClean="0"/>
              <a:t>RelateTo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9289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4106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How Can We Do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1643050"/>
            <a:ext cx="778674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 smtClean="0"/>
              <a:t>1. Patten Method</a:t>
            </a:r>
          </a:p>
          <a:p>
            <a:pPr marL="514350" indent="-514350"/>
            <a:endParaRPr lang="en-US" altLang="zh-CN" sz="2800" dirty="0" smtClean="0"/>
          </a:p>
          <a:p>
            <a:r>
              <a:rPr lang="en-US" altLang="zh-CN" sz="2800" dirty="0" smtClean="0"/>
              <a:t>2. Wikipedia Taxonomy </a:t>
            </a:r>
          </a:p>
          <a:p>
            <a:endParaRPr lang="en-US" altLang="zh-CN" sz="2800" dirty="0" smtClean="0"/>
          </a:p>
          <a:p>
            <a:r>
              <a:rPr lang="en-US" altLang="zh-CN" sz="2800" dirty="0" smtClean="0"/>
              <a:t>3.</a:t>
            </a:r>
            <a:r>
              <a:rPr lang="en-US" altLang="zh-CN" sz="2800" dirty="0" smtClean="0">
                <a:solidFill>
                  <a:srgbClr val="FF0000"/>
                </a:solidFill>
              </a:rPr>
              <a:t> Machine Learning</a:t>
            </a:r>
            <a:endParaRPr lang="en-US" altLang="zh-CN" sz="2800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289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54726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Some </a:t>
            </a:r>
            <a:r>
              <a:rPr lang="en-US" altLang="zh-CN" sz="4000" b="1" dirty="0" smtClean="0">
                <a:solidFill>
                  <a:srgbClr val="FF0000"/>
                </a:solidFill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Advices</a:t>
            </a:r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 for US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131840" y="2465601"/>
            <a:ext cx="28083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800" b="1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Thanks</a:t>
            </a:r>
          </a:p>
          <a:p>
            <a:pPr algn="ctr"/>
            <a:r>
              <a:rPr lang="en-US" altLang="zh-CN" sz="4800" b="1" dirty="0" smtClean="0">
                <a:latin typeface="Arial Unicode MS" panose="020B0604020202020204" pitchFamily="34" charset="-122"/>
                <a:ea typeface="Arial Unicode MS" panose="020B0604020202020204" pitchFamily="34" charset="-122"/>
                <a:cs typeface="Arial Unicode MS" panose="020B0604020202020204" pitchFamily="34" charset="-122"/>
              </a:rPr>
              <a:t>Q&amp;A</a:t>
            </a:r>
            <a:endParaRPr lang="en-US" altLang="zh-CN" sz="4800" b="1" dirty="0">
              <a:latin typeface="Arial Unicode MS" panose="020B0604020202020204" pitchFamily="34" charset="-122"/>
              <a:ea typeface="Arial Unicode MS" panose="020B0604020202020204" pitchFamily="34" charset="-122"/>
              <a:cs typeface="Arial Unicode MS" panose="020B0604020202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517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Outline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1484784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Introduction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Approach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/>
              <a:t>Evaluation</a:t>
            </a:r>
            <a:endParaRPr lang="en-US" altLang="zh-CN" sz="2800" dirty="0" smtClean="0">
              <a:latin typeface="+mj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j-lt"/>
                <a:cs typeface="Arial" panose="020B0604020202020204" pitchFamily="34" charset="0"/>
              </a:rPr>
              <a:t>Our related work</a:t>
            </a:r>
          </a:p>
        </p:txBody>
      </p:sp>
    </p:spTree>
    <p:extLst>
      <p:ext uri="{BB962C8B-B14F-4D97-AF65-F5344CB8AC3E}">
        <p14:creationId xmlns:p14="http://schemas.microsoft.com/office/powerpoint/2010/main" xmlns="" val="32815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1142985"/>
            <a:ext cx="81439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/>
              <a:t>Hierarchies </a:t>
            </a:r>
            <a:r>
              <a:rPr lang="en-US" altLang="zh-CN" sz="3200" dirty="0" smtClean="0"/>
              <a:t>:</a:t>
            </a:r>
          </a:p>
          <a:p>
            <a:endParaRPr lang="zh-CN" altLang="en-US" sz="3200" dirty="0" smtClean="0"/>
          </a:p>
          <a:p>
            <a:endParaRPr lang="zh-CN" altLang="en-US" sz="3200" dirty="0" smtClean="0"/>
          </a:p>
          <a:p>
            <a:endParaRPr lang="en-US" altLang="zh-CN" sz="3200" dirty="0" smtClean="0"/>
          </a:p>
          <a:p>
            <a:endParaRPr lang="zh-CN" altLang="en-US" sz="3200" dirty="0"/>
          </a:p>
        </p:txBody>
      </p:sp>
      <p:pic>
        <p:nvPicPr>
          <p:cNvPr id="57345" name="Picture 1" descr="C:\Users\user\AppData\Roaming\Tencent\Users\402806091\QQ\WinTemp\RichOle\01QE}EEOABB7I[7$XN32(IY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357430"/>
            <a:ext cx="6256842" cy="2928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106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142984"/>
            <a:ext cx="74295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Word Embeddings:</a:t>
            </a:r>
          </a:p>
          <a:p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en-US" altLang="zh-CN" sz="2800" dirty="0" smtClean="0"/>
              <a:t>NLP -&gt; Machine Learning</a:t>
            </a:r>
          </a:p>
          <a:p>
            <a:endParaRPr lang="en-US" altLang="zh-CN" sz="2800" dirty="0" smtClean="0"/>
          </a:p>
          <a:p>
            <a:r>
              <a:rPr lang="en-US" sz="2800" dirty="0" smtClean="0"/>
              <a:t>Word -&gt; Vector</a:t>
            </a:r>
          </a:p>
          <a:p>
            <a:endParaRPr lang="en-US" altLang="zh-CN" sz="2800" dirty="0" smtClean="0"/>
          </a:p>
          <a:p>
            <a:r>
              <a:rPr lang="en-US" sz="2800" dirty="0" smtClean="0"/>
              <a:t> Method:   </a:t>
            </a:r>
            <a:r>
              <a:rPr lang="en-US" sz="2800" dirty="0" smtClean="0">
                <a:solidFill>
                  <a:srgbClr val="002060"/>
                </a:solidFill>
              </a:rPr>
              <a:t>One-hot Representation</a:t>
            </a:r>
          </a:p>
          <a:p>
            <a:endParaRPr lang="en-US" altLang="zh-CN" sz="2800" dirty="0" smtClean="0">
              <a:solidFill>
                <a:srgbClr val="002060"/>
              </a:solidFill>
            </a:endParaRPr>
          </a:p>
          <a:p>
            <a:endParaRPr lang="zh-CN" altLang="en-US" sz="2800" dirty="0" smtClean="0"/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zh-CN" altLang="en-US" sz="2800" dirty="0"/>
          </a:p>
        </p:txBody>
      </p:sp>
      <p:pic>
        <p:nvPicPr>
          <p:cNvPr id="55297" name="Picture 1" descr="C:\Users\user\AppData\Roaming\Tencent\Users\402806091\QQ\WinTemp\RichOle\V]N0UW7TT~7H8MQ@5G{(1AL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572008"/>
            <a:ext cx="6801189" cy="10715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106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071546"/>
            <a:ext cx="75724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Word Embeddings:</a:t>
            </a:r>
          </a:p>
          <a:p>
            <a:r>
              <a:rPr lang="en-US" altLang="zh-CN" sz="2800" dirty="0" smtClean="0"/>
              <a:t>[0.792, −0.177, −0.107, 0.109, −0.542, ...]</a:t>
            </a:r>
          </a:p>
          <a:p>
            <a:endParaRPr lang="en-US" altLang="zh-CN" sz="2800" dirty="0" smtClean="0"/>
          </a:p>
          <a:p>
            <a:endParaRPr lang="en-US" altLang="zh-CN" sz="2800" dirty="0" smtClean="0"/>
          </a:p>
          <a:p>
            <a:endParaRPr lang="en-US" altLang="zh-CN" sz="2800" b="1" dirty="0" smtClean="0">
              <a:solidFill>
                <a:srgbClr val="FF0000"/>
              </a:solidFill>
            </a:endParaRPr>
          </a:p>
          <a:p>
            <a:endParaRPr lang="en-US" altLang="zh-CN" sz="2800" b="1" dirty="0" smtClean="0">
              <a:solidFill>
                <a:srgbClr val="FF0000"/>
              </a:solidFill>
            </a:endParaRPr>
          </a:p>
          <a:p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pic>
        <p:nvPicPr>
          <p:cNvPr id="53250" name="Picture 2" descr="http://licstar.net/wp-content/uploads/2013/07/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2214554"/>
            <a:ext cx="5640818" cy="42541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1067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Introduction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8662" y="1071546"/>
            <a:ext cx="800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3200" dirty="0" smtClean="0">
              <a:solidFill>
                <a:srgbClr val="FF0000"/>
              </a:solidFill>
            </a:endParaRPr>
          </a:p>
          <a:p>
            <a:endParaRPr lang="zh-CN" altLang="en-US" sz="3200" dirty="0">
              <a:solidFill>
                <a:srgbClr val="FF0000"/>
              </a:solidFill>
            </a:endParaRPr>
          </a:p>
        </p:txBody>
      </p:sp>
      <p:pic>
        <p:nvPicPr>
          <p:cNvPr id="51201" name="Picture 1" descr="C:\Users\user\AppData\Roaming\Tencent\Users\402806091\QQ\WinTemp\RichOle\]N)ZW{(15ZUH[@A${BHBEN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285860"/>
            <a:ext cx="6667500" cy="4314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8304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1357298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v(king) − v(queen)     v(man) −v(woman)</a:t>
            </a:r>
            <a:endParaRPr lang="zh-CN" altLang="en-US" sz="2000" dirty="0"/>
          </a:p>
        </p:txBody>
      </p:sp>
      <p:pic>
        <p:nvPicPr>
          <p:cNvPr id="47105" name="Picture 1" descr="C:\Users\user\AppData\Roaming\Tencent\Users\402806091\QQ\WinTemp\RichOle\U~S4MU%){%YDF4LI2NLIDE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543469"/>
            <a:ext cx="285752" cy="242457"/>
          </a:xfrm>
          <a:prstGeom prst="rect">
            <a:avLst/>
          </a:prstGeom>
          <a:noFill/>
        </p:spPr>
      </p:pic>
      <p:pic>
        <p:nvPicPr>
          <p:cNvPr id="47106" name="Picture 2" descr="C:\Users\user\AppData\Roaming\Tencent\Users\402806091\QQ\WinTemp\RichOle\]Z~`]%)EH[`I@6@%PL$~OD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2500306"/>
            <a:ext cx="6067425" cy="2819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2103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latin typeface="+mj-lt"/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latin typeface="+mj-lt"/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45057" name="Picture 1" descr="C:\Users\user\AppData\Roaming\Tencent\Users\402806091\QQ\WinTemp\RichOle\O1Y9D)5ML}YKK6L_L}~WK(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57364"/>
            <a:ext cx="9163050" cy="40767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1472" y="928670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Training Set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1041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79512" y="116632"/>
            <a:ext cx="3312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b="1" dirty="0" smtClean="0">
                <a:ea typeface="Arial Unicode MS" panose="020B0604020202020204" pitchFamily="34" charset="-122"/>
                <a:cs typeface="Arial" panose="020B0604020202020204" pitchFamily="34" charset="0"/>
              </a:rPr>
              <a:t>Approach</a:t>
            </a:r>
            <a:endParaRPr lang="zh-CN" altLang="en-US" sz="4000" dirty="0">
              <a:ea typeface="Arial Unicode MS" panose="020B0604020202020204" pitchFamily="34" charset="-122"/>
              <a:cs typeface="Arial" panose="020B0604020202020204" pitchFamily="34" charset="0"/>
            </a:endParaRPr>
          </a:p>
        </p:txBody>
      </p:sp>
      <p:pic>
        <p:nvPicPr>
          <p:cNvPr id="6" name="Picture 1" descr="C:\Users\user\AppData\Roaming\Tencent\Users\402806091\QQ\WinTemp\RichOle\O1Y9D)5ML}YKK6L_L}~WK(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14356"/>
            <a:ext cx="9163050" cy="4076700"/>
          </a:xfrm>
          <a:prstGeom prst="rect">
            <a:avLst/>
          </a:prstGeom>
          <a:noFill/>
        </p:spPr>
      </p:pic>
      <p:pic>
        <p:nvPicPr>
          <p:cNvPr id="38913" name="Picture 1" descr="C:\Users\user\AppData\Roaming\Tencent\Users\402806091\QQ\WinTemp\RichOle\GU4]M{]KV{`5MJVDKPWE6@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5000636"/>
            <a:ext cx="1357322" cy="461489"/>
          </a:xfrm>
          <a:prstGeom prst="rect">
            <a:avLst/>
          </a:prstGeom>
          <a:noFill/>
        </p:spPr>
      </p:pic>
      <p:pic>
        <p:nvPicPr>
          <p:cNvPr id="38914" name="Picture 2" descr="C:\Users\user\AppData\Roaming\Tencent\Users\402806091\QQ\WinTemp\RichOle\OAGGQ@EOXG7PUM$`FN1Q}8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4786322"/>
            <a:ext cx="4305300" cy="933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0221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188</Words>
  <Application>Microsoft Office PowerPoint</Application>
  <PresentationFormat>全屏显示(4:3)</PresentationFormat>
  <Paragraphs>90</Paragraphs>
  <Slides>18</Slides>
  <Notes>17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BakerCxy</dc:creator>
  <cp:lastModifiedBy>user</cp:lastModifiedBy>
  <cp:revision>200</cp:revision>
  <dcterms:created xsi:type="dcterms:W3CDTF">2015-04-26T03:07:05Z</dcterms:created>
  <dcterms:modified xsi:type="dcterms:W3CDTF">2015-11-11T12:04:03Z</dcterms:modified>
</cp:coreProperties>
</file>