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60" r:id="rId3"/>
    <p:sldId id="459" r:id="rId4"/>
    <p:sldId id="460" r:id="rId5"/>
    <p:sldId id="453" r:id="rId6"/>
    <p:sldId id="454" r:id="rId7"/>
    <p:sldId id="461" r:id="rId8"/>
    <p:sldId id="458" r:id="rId9"/>
    <p:sldId id="462" r:id="rId10"/>
    <p:sldId id="463" r:id="rId11"/>
    <p:sldId id="464" r:id="rId12"/>
    <p:sldId id="466" r:id="rId13"/>
    <p:sldId id="465" r:id="rId14"/>
    <p:sldId id="467" r:id="rId15"/>
    <p:sldId id="468" r:id="rId16"/>
    <p:sldId id="469" r:id="rId17"/>
    <p:sldId id="472" r:id="rId18"/>
    <p:sldId id="470" r:id="rId19"/>
    <p:sldId id="471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299" r:id="rId32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97"/>
    <a:srgbClr val="3399FF"/>
    <a:srgbClr val="5B9BD5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1261" autoAdjust="0"/>
  </p:normalViewPr>
  <p:slideViewPr>
    <p:cSldViewPr>
      <p:cViewPr varScale="1">
        <p:scale>
          <a:sx n="60" d="100"/>
          <a:sy n="60" d="100"/>
        </p:scale>
        <p:origin x="1818" y="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E49808-BDE5-40E5-9961-39A3679EF97D}" type="datetimeFigureOut">
              <a:rPr lang="zh-CN" altLang="en-US"/>
              <a:pPr>
                <a:defRPr/>
              </a:pPr>
              <a:t>2016/2/27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CD559C-E090-4F41-AED6-F9CF1B39F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5047CF-A1F3-409D-801C-150B1C0D5928}" type="datetimeFigureOut">
              <a:rPr lang="zh-CN" altLang="en-US"/>
              <a:pPr>
                <a:defRPr/>
              </a:pPr>
              <a:t>2016/2/27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9200" y="71913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31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58B38F-C56C-499F-A7D2-3E378ED2AE4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fld id="{1DAEBFA4-0E51-456E-86C8-B87C660ECE95}" type="slidenum">
              <a:rPr lang="zh-CN" altLang="en-US" sz="1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Tokenize all actions in all requirement documents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Do the stem operation for each word to get the root of it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Select high-frequency bigrams (appearing at least 8 times)</a:t>
            </a:r>
          </a:p>
          <a:p>
            <a:r>
              <a:rPr lang="en-US" altLang="zh-CN" dirty="0" smtClean="0"/>
              <a:t>Remove </a:t>
            </a:r>
            <a:r>
              <a:rPr lang="en-US" altLang="zh-CN" dirty="0" err="1" smtClean="0"/>
              <a:t>stopwords</a:t>
            </a:r>
            <a:r>
              <a:rPr lang="en-US" altLang="zh-CN" dirty="0" smtClean="0"/>
              <a:t> and replace all low-frequency unigrams (appearing less than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3 times)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When doing the regression, because of the </a:t>
            </a:r>
            <a:r>
              <a:rPr lang="en-US" altLang="zh-CN" dirty="0" err="1" smtClean="0"/>
              <a:t>sparsity</a:t>
            </a:r>
            <a:r>
              <a:rPr lang="en-US" altLang="zh-CN" dirty="0" smtClean="0"/>
              <a:t>,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contribution of features extracted from Action fields will be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decreased.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1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8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5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4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0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7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0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89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0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According to the Standish Chaos Report, 65% of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software projects are delivered over budget or after the delivery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deadline.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6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9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67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782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4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0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87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46184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744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70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76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03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7473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5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7989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8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61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770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8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74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7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125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3167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  <a:ea typeface="宋体" pitchFamily="2" charset="-122"/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 userDrawn="1"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 idx="4294967295"/>
          </p:nvPr>
        </p:nvSpPr>
        <p:spPr>
          <a:xfrm>
            <a:off x="0" y="2019424"/>
            <a:ext cx="9144000" cy="1625600"/>
          </a:xfrm>
        </p:spPr>
        <p:txBody>
          <a:bodyPr anchor="ctr" anchorCtr="1"/>
          <a:lstStyle/>
          <a:p>
            <a:pPr eaLnBrk="1" hangingPunct="1"/>
            <a:r>
              <a:rPr lang="en-US" altLang="zh-CN" sz="2800" b="1" dirty="0">
                <a:solidFill>
                  <a:srgbClr val="16388A"/>
                </a:solidFill>
              </a:rPr>
              <a:t>SEES: A Unified Method for Semi-Automatic Early Effort Estimation</a:t>
            </a:r>
            <a:endParaRPr lang="zh-CN" altLang="zh-CN" sz="2800" b="1" dirty="0" smtClean="0">
              <a:solidFill>
                <a:srgbClr val="16388A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1490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i="1" dirty="0"/>
              <a:t>School of Electronic Information and Electrical Engineering, Shanghai Jiao Tong University, Shanghai, China</a:t>
            </a:r>
            <a:endParaRPr lang="zh-CN" altLang="en-US" sz="1600" b="0" kern="0" dirty="0"/>
          </a:p>
        </p:txBody>
      </p:sp>
      <p:sp>
        <p:nvSpPr>
          <p:cNvPr id="3" name="矩形 2"/>
          <p:cNvSpPr/>
          <p:nvPr/>
        </p:nvSpPr>
        <p:spPr>
          <a:xfrm>
            <a:off x="0" y="356430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 err="1"/>
              <a:t>Wenkai</a:t>
            </a:r>
            <a:r>
              <a:rPr lang="en-US" altLang="zh-CN" sz="1600" b="0" dirty="0"/>
              <a:t> </a:t>
            </a:r>
            <a:r>
              <a:rPr lang="en-US" altLang="zh-CN" sz="1600" b="0" dirty="0" smtClean="0"/>
              <a:t>Mo, </a:t>
            </a:r>
            <a:r>
              <a:rPr lang="en-US" altLang="zh-CN" sz="1600" b="0" dirty="0"/>
              <a:t>Yang </a:t>
            </a:r>
            <a:r>
              <a:rPr lang="en-US" altLang="zh-CN" sz="1600" b="0" dirty="0" smtClean="0"/>
              <a:t>Zhou, </a:t>
            </a:r>
            <a:r>
              <a:rPr lang="en-US" altLang="zh-CN" sz="1600" b="0" dirty="0"/>
              <a:t>Shensi </a:t>
            </a:r>
            <a:r>
              <a:rPr lang="en-US" altLang="zh-CN" sz="1600" b="0" dirty="0" smtClean="0"/>
              <a:t>Tong, </a:t>
            </a:r>
            <a:r>
              <a:rPr lang="en-US" altLang="zh-CN" sz="1600" b="0" dirty="0" err="1"/>
              <a:t>Beijun</a:t>
            </a:r>
            <a:r>
              <a:rPr lang="en-US" altLang="zh-CN" sz="1600" b="0" dirty="0"/>
              <a:t> </a:t>
            </a:r>
            <a:r>
              <a:rPr lang="en-US" altLang="zh-CN" sz="1600" b="0" dirty="0" smtClean="0"/>
              <a:t>Shen, </a:t>
            </a:r>
            <a:r>
              <a:rPr lang="en-US" altLang="zh-CN" sz="1600" b="0" dirty="0"/>
              <a:t>Yong Xia</a:t>
            </a:r>
            <a:endParaRPr lang="zh-CN" altLang="en-US" sz="1600" b="0" dirty="0"/>
          </a:p>
        </p:txBody>
      </p:sp>
    </p:spTree>
  </p:cSld>
  <p:clrMapOvr>
    <a:masterClrMapping/>
  </p:clrMapOvr>
  <p:transition advTm="15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Entity Extraction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Sequential </a:t>
            </a:r>
            <a:r>
              <a:rPr lang="en-US" altLang="zh-CN" sz="2000" b="0" dirty="0"/>
              <a:t>labeling </a:t>
            </a:r>
            <a:r>
              <a:rPr lang="en-US" altLang="zh-CN" sz="2000" b="0" dirty="0" smtClean="0"/>
              <a:t>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Conditional Random Fields (CRFs)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CRFs toolkit CRF</a:t>
            </a:r>
            <a:r>
              <a:rPr lang="en-US" altLang="zh-CN" sz="2000" b="0" dirty="0" smtClean="0"/>
              <a:t>++</a:t>
            </a: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Input features (Define in the template of CRF++)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Word sequences of a requirement 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Corresponding Part-Of-Speech (POS) tagging sequences of the word </a:t>
            </a:r>
            <a:r>
              <a:rPr lang="en-US" altLang="zh-CN" sz="2000" b="0" dirty="0" smtClean="0"/>
              <a:t>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Performance depends </a:t>
            </a:r>
            <a:r>
              <a:rPr lang="en-US" altLang="zh-CN" sz="2000" b="0" dirty="0"/>
              <a:t>on labeled data</a:t>
            </a:r>
            <a:endParaRPr lang="en-US" altLang="zh-CN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042227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Approach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00808"/>
            <a:ext cx="843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Feature Extraction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Global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requirement </a:t>
            </a:r>
            <a:r>
              <a:rPr lang="en-US" altLang="zh-CN" sz="2000" b="0" dirty="0" smtClean="0"/>
              <a:t>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</a:t>
            </a:r>
            <a:r>
              <a:rPr lang="en-US" altLang="zh-CN" sz="2000" b="0" dirty="0" smtClean="0"/>
              <a:t>unique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nouns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in all requirement </a:t>
            </a:r>
            <a:r>
              <a:rPr lang="en-US" altLang="zh-CN" sz="2000" b="0" dirty="0" smtClean="0"/>
              <a:t>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unique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nouns</a:t>
            </a:r>
            <a:r>
              <a:rPr lang="en-US" altLang="zh-CN" sz="2000" b="0" dirty="0" smtClean="0"/>
              <a:t> in </a:t>
            </a:r>
            <a:r>
              <a:rPr lang="en-US" altLang="zh-CN" sz="2000" b="0" dirty="0">
                <a:solidFill>
                  <a:srgbClr val="FF0000"/>
                </a:solidFill>
              </a:rPr>
              <a:t>Object</a:t>
            </a:r>
            <a:r>
              <a:rPr lang="en-US" altLang="zh-CN" sz="2000" b="0" dirty="0"/>
              <a:t> fields of all requirement </a:t>
            </a:r>
            <a:r>
              <a:rPr lang="en-US" altLang="zh-CN" sz="2000" b="0" dirty="0" smtClean="0"/>
              <a:t>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</a:t>
            </a:r>
            <a:r>
              <a:rPr lang="en-US" altLang="zh-CN" sz="2000" b="0" dirty="0" smtClean="0"/>
              <a:t>of user </a:t>
            </a:r>
            <a:r>
              <a:rPr lang="en-US" altLang="zh-CN" sz="2000" b="0" dirty="0">
                <a:solidFill>
                  <a:srgbClr val="FF0000"/>
                </a:solidFill>
              </a:rPr>
              <a:t>categories</a:t>
            </a:r>
            <a:r>
              <a:rPr lang="en-US" altLang="zh-CN" sz="2000" b="0" dirty="0"/>
              <a:t> in the </a:t>
            </a:r>
            <a:r>
              <a:rPr lang="en-US" altLang="zh-CN" sz="2000" b="0" dirty="0">
                <a:solidFill>
                  <a:srgbClr val="FF0000"/>
                </a:solidFill>
              </a:rPr>
              <a:t>User</a:t>
            </a:r>
            <a:r>
              <a:rPr lang="en-US" altLang="zh-CN" sz="2000" b="0" dirty="0"/>
              <a:t> field of all requirement </a:t>
            </a:r>
            <a:r>
              <a:rPr lang="en-US" altLang="zh-CN" sz="2000" b="0" dirty="0" smtClean="0"/>
              <a:t>items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unique section </a:t>
            </a:r>
            <a:r>
              <a:rPr lang="en-US" altLang="zh-CN" sz="2000" b="0" dirty="0">
                <a:solidFill>
                  <a:srgbClr val="FF0000"/>
                </a:solidFill>
              </a:rPr>
              <a:t>categories</a:t>
            </a:r>
            <a:r>
              <a:rPr lang="en-US" altLang="zh-CN" sz="2000" b="0" dirty="0"/>
              <a:t> in the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Action</a:t>
            </a:r>
            <a:r>
              <a:rPr lang="en-US" altLang="zh-CN" sz="2000" b="0" dirty="0" smtClean="0"/>
              <a:t> fields </a:t>
            </a:r>
            <a:r>
              <a:rPr lang="en-US" altLang="zh-CN" sz="2000" b="0" dirty="0"/>
              <a:t>of all requirement </a:t>
            </a:r>
            <a:r>
              <a:rPr lang="en-US" altLang="zh-CN" sz="2000" b="0" dirty="0" smtClean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18248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Feature Extraction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Local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unique </a:t>
            </a:r>
            <a:r>
              <a:rPr lang="en-US" altLang="zh-CN" sz="2000" b="0" dirty="0">
                <a:solidFill>
                  <a:srgbClr val="FF0000"/>
                </a:solidFill>
              </a:rPr>
              <a:t>nouns</a:t>
            </a:r>
            <a:r>
              <a:rPr lang="en-US" altLang="zh-CN" sz="2000" b="0" dirty="0"/>
              <a:t> in the requirement </a:t>
            </a:r>
            <a:r>
              <a:rPr lang="en-US" altLang="zh-CN" sz="2000" b="0" dirty="0" smtClean="0"/>
              <a:t>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number </a:t>
            </a:r>
            <a:r>
              <a:rPr lang="en-US" altLang="zh-CN" sz="2000" b="0" dirty="0"/>
              <a:t>of unique </a:t>
            </a:r>
            <a:r>
              <a:rPr lang="en-US" altLang="zh-CN" sz="2000" b="0" dirty="0">
                <a:solidFill>
                  <a:srgbClr val="FF0000"/>
                </a:solidFill>
              </a:rPr>
              <a:t>nouns</a:t>
            </a:r>
            <a:r>
              <a:rPr lang="en-US" altLang="zh-CN" sz="2000" b="0" dirty="0"/>
              <a:t> in the </a:t>
            </a:r>
            <a:r>
              <a:rPr lang="en-US" altLang="zh-CN" sz="2000" b="0" dirty="0">
                <a:solidFill>
                  <a:srgbClr val="FF0000"/>
                </a:solidFill>
              </a:rPr>
              <a:t>Object</a:t>
            </a:r>
            <a:r>
              <a:rPr lang="en-US" altLang="zh-CN" sz="2000" b="0" dirty="0"/>
              <a:t> field of the </a:t>
            </a:r>
            <a:r>
              <a:rPr lang="en-US" altLang="zh-CN" sz="2000" b="0" dirty="0" smtClean="0"/>
              <a:t>requirement 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Whether </a:t>
            </a:r>
            <a:r>
              <a:rPr lang="en-US" altLang="zh-CN" sz="2000" b="0" dirty="0"/>
              <a:t>the </a:t>
            </a:r>
            <a:r>
              <a:rPr lang="en-US" altLang="zh-CN" sz="2000" b="0" dirty="0" err="1" smtClean="0">
                <a:solidFill>
                  <a:srgbClr val="FF0000"/>
                </a:solidFill>
              </a:rPr>
              <a:t>ActionProperty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in the five-tuple </a:t>
            </a:r>
            <a:r>
              <a:rPr lang="en-US" altLang="zh-CN" sz="2000" b="0" dirty="0" smtClean="0"/>
              <a:t>of the </a:t>
            </a:r>
            <a:r>
              <a:rPr lang="en-US" altLang="zh-CN" sz="2000" b="0" dirty="0"/>
              <a:t>requirement item is </a:t>
            </a:r>
            <a:r>
              <a:rPr lang="en-US" altLang="zh-CN" sz="2000" b="0" dirty="0" smtClean="0"/>
              <a:t>null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Whether </a:t>
            </a:r>
            <a:r>
              <a:rPr lang="en-US" altLang="zh-CN" sz="2000" b="0" dirty="0"/>
              <a:t>the </a:t>
            </a:r>
            <a:r>
              <a:rPr lang="en-US" altLang="zh-CN" sz="2000" b="0" dirty="0">
                <a:solidFill>
                  <a:srgbClr val="FF0000"/>
                </a:solidFill>
              </a:rPr>
              <a:t>Condition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in the </a:t>
            </a:r>
            <a:r>
              <a:rPr lang="en-US" altLang="zh-CN" sz="2000" b="0" dirty="0"/>
              <a:t>five-tuple of the requirement item is </a:t>
            </a:r>
            <a:r>
              <a:rPr lang="en-US" altLang="zh-CN" sz="2000" b="0" dirty="0" smtClean="0"/>
              <a:t>null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A Bag-Of-Word </a:t>
            </a:r>
            <a:r>
              <a:rPr lang="en-US" altLang="zh-CN" sz="2000" b="0" dirty="0"/>
              <a:t>(BOW) vector of the </a:t>
            </a:r>
            <a:r>
              <a:rPr lang="en-US" altLang="zh-CN" sz="2000" b="0" dirty="0">
                <a:solidFill>
                  <a:srgbClr val="FF0000"/>
                </a:solidFill>
              </a:rPr>
              <a:t>Action</a:t>
            </a:r>
            <a:r>
              <a:rPr lang="en-US" altLang="zh-CN" sz="2000" b="0" dirty="0"/>
              <a:t> field</a:t>
            </a:r>
            <a:endParaRPr lang="en-US" altLang="zh-CN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081096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Approach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00808"/>
            <a:ext cx="843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9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Size and Effort Estimation (</a:t>
            </a:r>
            <a:r>
              <a:rPr lang="en-US" altLang="zh-CN" sz="2800" b="0" dirty="0"/>
              <a:t>by </a:t>
            </a:r>
            <a:r>
              <a:rPr lang="en-US" altLang="zh-CN" sz="2800" b="0" dirty="0" smtClean="0"/>
              <a:t>Regression)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Features and 5 </a:t>
            </a:r>
            <a:r>
              <a:rPr lang="en-US" altLang="zh-CN" sz="2000" b="0" dirty="0" smtClean="0"/>
              <a:t>drivers </a:t>
            </a:r>
            <a:r>
              <a:rPr lang="en-US" altLang="zh-CN" sz="2000" b="0" dirty="0"/>
              <a:t>for Size </a:t>
            </a:r>
            <a:r>
              <a:rPr lang="en-US" altLang="zh-CN" sz="2000" b="0" dirty="0" smtClean="0"/>
              <a:t>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err="1" smtClean="0"/>
              <a:t>Precedentedness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of Product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Development Flexibility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Architecture/Risk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Team Cohesion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Process </a:t>
            </a:r>
            <a:r>
              <a:rPr lang="en-US" altLang="zh-CN" sz="2000" b="0" dirty="0" smtClean="0"/>
              <a:t>Maturity</a:t>
            </a:r>
          </a:p>
          <a:p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Size and 15 </a:t>
            </a:r>
            <a:r>
              <a:rPr lang="en-US" altLang="zh-CN" sz="2000" b="0" dirty="0" smtClean="0"/>
              <a:t>drivers </a:t>
            </a:r>
            <a:r>
              <a:rPr lang="en-US" altLang="zh-CN" sz="2000" b="0" dirty="0"/>
              <a:t>for Effort </a:t>
            </a:r>
            <a:r>
              <a:rPr lang="en-US" altLang="zh-CN" sz="2000" b="0" dirty="0" smtClean="0"/>
              <a:t>Estimation</a:t>
            </a:r>
            <a:endParaRPr lang="en-US" altLang="zh-CN" sz="20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Dimensionality reduction techniques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Use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fewer </a:t>
            </a:r>
            <a:r>
              <a:rPr lang="en-US" altLang="zh-CN" sz="2000" b="0" dirty="0" smtClean="0"/>
              <a:t>drivers </a:t>
            </a:r>
            <a:r>
              <a:rPr lang="en-US" altLang="zh-CN" sz="2000" b="0" dirty="0"/>
              <a:t>to be more </a:t>
            </a:r>
            <a:r>
              <a:rPr lang="en-US" altLang="zh-CN" sz="2000" b="0" dirty="0">
                <a:solidFill>
                  <a:srgbClr val="FF0000"/>
                </a:solidFill>
              </a:rPr>
              <a:t>automatic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Drivers are obtained from the questionnaire filled by project manager.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37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>
                <a:solidFill>
                  <a:srgbClr val="FF0000"/>
                </a:solidFill>
              </a:rPr>
              <a:t>Improvement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724983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Improvement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Actions </a:t>
            </a:r>
            <a:r>
              <a:rPr lang="en-US" altLang="zh-CN" sz="2000" b="0" dirty="0" smtClean="0"/>
              <a:t>Enhancement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Sparse </a:t>
            </a:r>
            <a:r>
              <a:rPr lang="en-US" altLang="zh-CN" sz="2000" b="0" dirty="0"/>
              <a:t>representation </a:t>
            </a:r>
            <a:r>
              <a:rPr lang="en-US" altLang="zh-CN" sz="2000" b="0" dirty="0" smtClean="0"/>
              <a:t>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No </a:t>
            </a:r>
            <a:r>
              <a:rPr lang="en-US" altLang="zh-CN" sz="2000" b="0" dirty="0"/>
              <a:t>semantic relations between two actions</a:t>
            </a:r>
            <a:endParaRPr lang="en-US" altLang="zh-CN" sz="2000" b="0" dirty="0" smtClean="0"/>
          </a:p>
          <a:p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Inner-Project Size </a:t>
            </a:r>
            <a:r>
              <a:rPr lang="en-US" altLang="zh-CN" sz="2000" b="0" dirty="0" smtClean="0"/>
              <a:t>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Projects </a:t>
            </a:r>
            <a:r>
              <a:rPr lang="en-US" altLang="zh-CN" sz="2000" b="0" dirty="0"/>
              <a:t>are </a:t>
            </a:r>
            <a:r>
              <a:rPr lang="en-US" altLang="zh-CN" sz="2000" b="0" dirty="0" smtClean="0"/>
              <a:t>developed by </a:t>
            </a:r>
            <a:r>
              <a:rPr lang="en-US" altLang="zh-CN" sz="2000" b="0" dirty="0"/>
              <a:t>iterative </a:t>
            </a:r>
            <a:r>
              <a:rPr lang="en-US" altLang="zh-CN" sz="2000" b="0" dirty="0" smtClean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318552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Actions Enhancement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Synonym Similarity </a:t>
            </a:r>
            <a:r>
              <a:rPr lang="en-US" altLang="zh-CN" sz="2000" b="0" dirty="0" smtClean="0"/>
              <a:t>Matrix, SSM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Obtain </a:t>
            </a:r>
            <a:r>
              <a:rPr lang="en-US" altLang="zh-CN" sz="2000" b="0" dirty="0"/>
              <a:t>a symmetric matrix </a:t>
            </a:r>
            <a:r>
              <a:rPr lang="en-US" altLang="zh-CN" sz="2000" b="0" dirty="0" smtClean="0"/>
              <a:t>for synonyms from WordNet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Retain more meaning of original </a:t>
            </a:r>
            <a:r>
              <a:rPr lang="en-US" altLang="zh-CN" sz="2000" b="0" dirty="0" smtClean="0"/>
              <a:t>actions </a:t>
            </a:r>
            <a:r>
              <a:rPr lang="en-US" altLang="zh-CN" sz="2000" b="0" dirty="0" err="1" smtClean="0"/>
              <a:t>SSM</a:t>
            </a:r>
            <a:r>
              <a:rPr lang="en-US" altLang="zh-CN" sz="1200" b="0" dirty="0" err="1" smtClean="0"/>
              <a:t>w,w</a:t>
            </a:r>
            <a:r>
              <a:rPr lang="en-US" altLang="zh-CN" sz="1200" b="0" dirty="0" smtClean="0"/>
              <a:t> </a:t>
            </a:r>
            <a:r>
              <a:rPr lang="en-US" altLang="zh-CN" sz="2000" b="0" dirty="0"/>
              <a:t>= </a:t>
            </a:r>
            <a:r>
              <a:rPr lang="en-US" altLang="zh-CN" sz="2000" b="0" dirty="0" smtClean="0"/>
              <a:t>|</a:t>
            </a:r>
            <a:r>
              <a:rPr lang="en-US" altLang="zh-CN" sz="2000" b="0" dirty="0" err="1" smtClean="0"/>
              <a:t>S</a:t>
            </a:r>
            <a:r>
              <a:rPr lang="en-US" altLang="zh-CN" sz="1000" b="0" dirty="0" err="1" smtClean="0"/>
              <a:t>w</a:t>
            </a:r>
            <a:r>
              <a:rPr lang="en-US" altLang="zh-CN" sz="2000" b="0" dirty="0" smtClean="0"/>
              <a:t>|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”see, view, go</a:t>
            </a:r>
            <a:r>
              <a:rPr lang="en-US" altLang="zh-CN" sz="2000" b="0" dirty="0" smtClean="0"/>
              <a:t>”        see: [1, 0, 0] -&gt; [2, 1, 0] -&gt; [0.66, 0.33, 0]</a:t>
            </a: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Part-of Similarity Matrix, </a:t>
            </a:r>
            <a:r>
              <a:rPr lang="en-US" altLang="zh-CN" sz="2000" b="0" dirty="0" smtClean="0"/>
              <a:t>PSM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Constructed manually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{add</a:t>
            </a:r>
            <a:r>
              <a:rPr lang="en-US" altLang="zh-CN" sz="2000" b="0" dirty="0"/>
              <a:t>; delete; view; </a:t>
            </a:r>
            <a:r>
              <a:rPr lang="en-US" altLang="zh-CN" sz="2000" b="0" dirty="0" smtClean="0"/>
              <a:t>set} part –</a:t>
            </a:r>
            <a:r>
              <a:rPr lang="zh-CN" altLang="en-US" sz="2000" b="0" dirty="0" smtClean="0"/>
              <a:t> </a:t>
            </a:r>
            <a:r>
              <a:rPr lang="en-US" altLang="zh-CN" sz="2000" b="0" dirty="0" smtClean="0"/>
              <a:t>of {manage}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u is part-of v       </a:t>
            </a:r>
            <a:r>
              <a:rPr lang="en-US" altLang="zh-CN" sz="2000" b="0" dirty="0" err="1" smtClean="0"/>
              <a:t>PSM</a:t>
            </a:r>
            <a:r>
              <a:rPr lang="en-US" altLang="zh-CN" sz="1200" b="0" dirty="0" err="1" smtClean="0"/>
              <a:t>u,v</a:t>
            </a:r>
            <a:r>
              <a:rPr lang="en-US" altLang="zh-CN" sz="1000" b="0" dirty="0" smtClean="0"/>
              <a:t>  </a:t>
            </a:r>
            <a:r>
              <a:rPr lang="en-US" altLang="zh-CN" sz="2000" b="0" dirty="0" smtClean="0"/>
              <a:t>= alpha(0.4)    </a:t>
            </a:r>
            <a:r>
              <a:rPr lang="en-US" altLang="zh-CN" sz="2000" b="0" dirty="0" err="1" smtClean="0"/>
              <a:t>PSM</a:t>
            </a:r>
            <a:r>
              <a:rPr lang="en-US" altLang="zh-CN" sz="1200" b="0" dirty="0" err="1" smtClean="0"/>
              <a:t>v,u</a:t>
            </a:r>
            <a:r>
              <a:rPr lang="en-US" altLang="zh-CN" sz="1000" b="0" dirty="0" smtClean="0"/>
              <a:t>  </a:t>
            </a:r>
            <a:r>
              <a:rPr lang="en-US" altLang="zh-CN" sz="2000" b="0" dirty="0"/>
              <a:t>= </a:t>
            </a:r>
            <a:r>
              <a:rPr lang="en-US" altLang="zh-CN" sz="2000" b="0" dirty="0" smtClean="0"/>
              <a:t>beta(0.2)</a:t>
            </a: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3622677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Actions Enhancement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546673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Improvement </a:t>
            </a:r>
            <a:endParaRPr lang="en-US" altLang="zh-CN" sz="18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171078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Inner-Project Size Estimation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Nouns Vector </a:t>
            </a:r>
            <a:r>
              <a:rPr lang="en-US" altLang="zh-CN" sz="2000" b="0" dirty="0" smtClean="0"/>
              <a:t>Extraction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For nouns in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User</a:t>
            </a:r>
            <a:r>
              <a:rPr lang="en-US" altLang="zh-CN" sz="2000" b="0" dirty="0" smtClean="0"/>
              <a:t> and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Object</a:t>
            </a:r>
            <a:r>
              <a:rPr lang="en-US" altLang="zh-CN" sz="2000" b="0" dirty="0" smtClean="0"/>
              <a:t>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Transfer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Source domain (previous </a:t>
            </a:r>
            <a:r>
              <a:rPr lang="en-US" altLang="zh-CN" sz="2000" b="0" dirty="0" smtClean="0"/>
              <a:t>projects)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Target </a:t>
            </a:r>
            <a:r>
              <a:rPr lang="en-US" altLang="zh-CN" sz="2000" b="0" dirty="0"/>
              <a:t>domain (previous iterations in the target project</a:t>
            </a:r>
            <a:r>
              <a:rPr lang="en-US" altLang="zh-CN" sz="2000" b="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Regression to f</a:t>
            </a:r>
            <a:r>
              <a:rPr lang="en-US" altLang="zh-CN" sz="1200" b="0" dirty="0" smtClean="0"/>
              <a:t>s</a:t>
            </a:r>
            <a:r>
              <a:rPr lang="en-US" altLang="zh-CN" sz="2000" b="0" dirty="0" smtClean="0"/>
              <a:t>(</a:t>
            </a:r>
            <a:r>
              <a:rPr lang="en-US" altLang="zh-CN" sz="2000" b="0" dirty="0" err="1" smtClean="0"/>
              <a:t>X</a:t>
            </a:r>
            <a:r>
              <a:rPr lang="en-US" altLang="zh-CN" sz="1200" b="0" dirty="0" err="1" smtClean="0"/>
              <a:t>t</a:t>
            </a:r>
            <a:r>
              <a:rPr lang="en-US" altLang="zh-CN" sz="2000" b="0" dirty="0" err="1" smtClean="0"/>
              <a:t>|X</a:t>
            </a:r>
            <a:r>
              <a:rPr lang="en-US" altLang="zh-CN" sz="1200" b="0" dirty="0" err="1" smtClean="0"/>
              <a:t>s</a:t>
            </a:r>
            <a:r>
              <a:rPr lang="en-US" altLang="zh-CN" sz="2000" b="0" dirty="0"/>
              <a:t>; </a:t>
            </a:r>
            <a:r>
              <a:rPr lang="en-US" altLang="zh-CN" sz="2000" b="0" dirty="0" err="1"/>
              <a:t>y</a:t>
            </a:r>
            <a:r>
              <a:rPr lang="en-US" altLang="zh-CN" sz="1200" b="0" dirty="0" err="1"/>
              <a:t>s</a:t>
            </a:r>
            <a:r>
              <a:rPr lang="en-US" altLang="zh-CN" sz="2000" b="0" dirty="0" smtClean="0"/>
              <a:t>) and </a:t>
            </a:r>
            <a:r>
              <a:rPr lang="en-US" altLang="zh-CN" sz="2000" b="0" dirty="0" err="1" smtClean="0"/>
              <a:t>f</a:t>
            </a:r>
            <a:r>
              <a:rPr lang="en-US" altLang="zh-CN" sz="1200" b="0" dirty="0" err="1" smtClean="0"/>
              <a:t>t</a:t>
            </a:r>
            <a:r>
              <a:rPr lang="en-US" altLang="zh-CN" sz="2000" b="0" dirty="0" smtClean="0"/>
              <a:t>(</a:t>
            </a:r>
            <a:r>
              <a:rPr lang="en-US" altLang="zh-CN" sz="2000" b="0" dirty="0" err="1" smtClean="0"/>
              <a:t>X</a:t>
            </a:r>
            <a:r>
              <a:rPr lang="en-US" altLang="zh-CN" sz="1200" b="0" dirty="0" err="1" smtClean="0"/>
              <a:t>t</a:t>
            </a:r>
            <a:r>
              <a:rPr lang="en-US" altLang="zh-CN" sz="2000" b="0" dirty="0" err="1" smtClean="0"/>
              <a:t>|X</a:t>
            </a:r>
            <a:r>
              <a:rPr lang="en-US" altLang="zh-CN" sz="1200" b="0" dirty="0" err="1" smtClean="0"/>
              <a:t>t</a:t>
            </a:r>
            <a:r>
              <a:rPr lang="en-US" altLang="zh-CN" sz="2000" b="0" dirty="0" smtClean="0"/>
              <a:t>; </a:t>
            </a:r>
            <a:r>
              <a:rPr lang="en-US" altLang="zh-CN" sz="2000" b="0" dirty="0" err="1" smtClean="0"/>
              <a:t>y</a:t>
            </a:r>
            <a:r>
              <a:rPr lang="en-US" altLang="zh-CN" sz="1200" b="0" dirty="0" err="1" smtClean="0"/>
              <a:t>t</a:t>
            </a:r>
            <a:r>
              <a:rPr lang="en-US" altLang="zh-CN" sz="2000" b="0" dirty="0" smtClean="0"/>
              <a:t>)</a:t>
            </a: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114865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Improvement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>
                <a:solidFill>
                  <a:srgbClr val="FF0000"/>
                </a:solidFill>
              </a:rPr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17897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Experimental Settings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Mean Magnitude of the Relative </a:t>
            </a:r>
            <a:r>
              <a:rPr lang="en-US" altLang="zh-CN" sz="2000" b="0" dirty="0" smtClean="0"/>
              <a:t>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Variance of the Relative </a:t>
            </a:r>
            <a:r>
              <a:rPr lang="en-US" altLang="zh-CN" sz="2000" b="0" dirty="0" smtClean="0"/>
              <a:t>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Percentage of estimations within 25% of the actual </a:t>
            </a:r>
            <a:r>
              <a:rPr lang="en-US" altLang="zh-CN" sz="2000" b="0" dirty="0" smtClean="0"/>
              <a:t>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263842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35" y="3982084"/>
            <a:ext cx="2990850" cy="600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85" y="5574491"/>
            <a:ext cx="32575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6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Performance of Baseline Method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Comparison of Regression </a:t>
            </a:r>
            <a:r>
              <a:rPr lang="en-US" altLang="zh-CN" sz="2000" b="0" dirty="0" smtClean="0"/>
              <a:t>Methods (SVR is the best)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60848"/>
            <a:ext cx="5328592" cy="31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Performance of Baseline Method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Features </a:t>
            </a:r>
            <a:r>
              <a:rPr lang="en-US" altLang="zh-CN" sz="2000" b="0" dirty="0" smtClean="0"/>
              <a:t>Contribution (Local is the most important)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71339"/>
            <a:ext cx="5112568" cy="33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Performance of Action Enhancement</a:t>
            </a:r>
            <a:endParaRPr lang="en-US" altLang="zh-CN" sz="2800" b="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Action Enhancement is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5328592" cy="32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78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Performance of Inner-Project Estimation</a:t>
            </a:r>
            <a:endParaRPr lang="en-US" altLang="zh-CN" sz="2800" b="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Effective with transfer learning (SVR is the best)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542132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3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Performance of Effort Estimation</a:t>
            </a:r>
            <a:endParaRPr lang="en-US" altLang="zh-CN" sz="2800" b="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SVR algorithm with </a:t>
            </a:r>
            <a:r>
              <a:rPr lang="en-US" altLang="zh-CN" sz="2000" b="0" dirty="0" err="1" smtClean="0"/>
              <a:t>cfs</a:t>
            </a:r>
            <a:r>
              <a:rPr lang="en-US" altLang="zh-CN" sz="2000" b="0" dirty="0" smtClean="0"/>
              <a:t> is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16832"/>
            <a:ext cx="55507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2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Improvement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>
                <a:solidFill>
                  <a:srgbClr val="FF0000"/>
                </a:solidFill>
              </a:rPr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618711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0" dirty="0"/>
              <a:t>Future work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Collect </a:t>
            </a:r>
            <a:r>
              <a:rPr lang="en-US" altLang="zh-CN" sz="2000" b="0" dirty="0"/>
              <a:t>more data from various projects </a:t>
            </a:r>
            <a:r>
              <a:rPr lang="en-US" altLang="zh-CN" sz="2000" b="0" dirty="0" smtClean="0"/>
              <a:t>to conduct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Introduce </a:t>
            </a:r>
            <a:r>
              <a:rPr lang="en-US" altLang="zh-CN" sz="2000" b="0" dirty="0"/>
              <a:t>deep learning to </a:t>
            </a:r>
            <a:r>
              <a:rPr lang="en-US" altLang="zh-CN" sz="2000" b="0" dirty="0" smtClean="0"/>
              <a:t>learn some </a:t>
            </a:r>
            <a:r>
              <a:rPr lang="en-US" altLang="zh-CN" sz="2000" b="0" dirty="0"/>
              <a:t>deep features from </a:t>
            </a:r>
            <a:r>
              <a:rPr lang="en-US" altLang="zh-CN" sz="2000" b="0" dirty="0" smtClean="0"/>
              <a:t>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Improve </a:t>
            </a:r>
            <a:r>
              <a:rPr lang="en-US" altLang="zh-CN" sz="2000" b="0" dirty="0"/>
              <a:t>the </a:t>
            </a:r>
            <a:r>
              <a:rPr lang="en-US" altLang="zh-CN" sz="2000" b="0" dirty="0" smtClean="0"/>
              <a:t>transfer learning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Introduce </a:t>
            </a:r>
            <a:r>
              <a:rPr lang="en-US" altLang="zh-CN" sz="2000" b="0" dirty="0"/>
              <a:t>more relations </a:t>
            </a:r>
            <a:r>
              <a:rPr lang="en-US" altLang="zh-CN" sz="2000" b="0" dirty="0" smtClean="0"/>
              <a:t>during action </a:t>
            </a:r>
            <a:r>
              <a:rPr lang="en-US" altLang="zh-CN" sz="2000" b="0" dirty="0"/>
              <a:t>enhancement process.</a:t>
            </a:r>
          </a:p>
        </p:txBody>
      </p:sp>
    </p:spTree>
    <p:extLst>
      <p:ext uri="{BB962C8B-B14F-4D97-AF65-F5344CB8AC3E}">
        <p14:creationId xmlns:p14="http://schemas.microsoft.com/office/powerpoint/2010/main" val="3810697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Improvement </a:t>
            </a:r>
            <a:endParaRPr lang="en-US" altLang="zh-CN" sz="18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011386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5950" y="24923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5400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33984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33984"/>
                </a:solidFill>
                <a:latin typeface="Arial" charset="0"/>
                <a:ea typeface="华文新魏" charset="0"/>
                <a:sym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3984"/>
                </a:solidFill>
                <a:effectLst/>
                <a:uLnTx/>
                <a:uFillTx/>
                <a:latin typeface="Arial"/>
                <a:ea typeface="华文新魏"/>
                <a:cs typeface="+mj-cs"/>
                <a:sym typeface="Arial" panose="020B0604020202020204" pitchFamily="34" charset="0"/>
              </a:rPr>
              <a:t>Thank</a:t>
            </a:r>
            <a:r>
              <a:rPr lang="en-US" altLang="zh-CN" sz="4300" dirty="0">
                <a:latin typeface="Arial"/>
                <a:ea typeface="华文新魏"/>
              </a:rPr>
              <a:t>s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Arial"/>
              <a:ea typeface="华文新魏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Software effort estimation is a </a:t>
            </a:r>
            <a:r>
              <a:rPr lang="en-US" altLang="zh-CN" sz="2000" b="0" dirty="0">
                <a:solidFill>
                  <a:srgbClr val="FF0000"/>
                </a:solidFill>
              </a:rPr>
              <a:t>crucial</a:t>
            </a:r>
            <a:r>
              <a:rPr lang="en-US" altLang="zh-CN" sz="2000" b="0" dirty="0"/>
              <a:t> step in </a:t>
            </a:r>
            <a:r>
              <a:rPr lang="en-US" altLang="zh-CN" sz="2000" b="0" dirty="0" smtClean="0"/>
              <a:t>project management.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Existing </a:t>
            </a:r>
            <a:r>
              <a:rPr lang="en-US" altLang="zh-CN" sz="2000" b="0" dirty="0"/>
              <a:t>estimation methods, such as COCOMO </a:t>
            </a:r>
            <a:r>
              <a:rPr lang="en-US" altLang="zh-CN" sz="2000" b="0" dirty="0" smtClean="0"/>
              <a:t>II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and IFPUG, are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too</a:t>
            </a:r>
            <a:r>
              <a:rPr lang="en-US" altLang="zh-CN" sz="2000" b="0" dirty="0" smtClean="0"/>
              <a:t> </a:t>
            </a:r>
            <a:r>
              <a:rPr lang="en-US" altLang="zh-CN" sz="2000" b="0" dirty="0">
                <a:solidFill>
                  <a:srgbClr val="FF0000"/>
                </a:solidFill>
              </a:rPr>
              <a:t>complicated</a:t>
            </a:r>
            <a:r>
              <a:rPr lang="en-US" altLang="zh-CN" sz="2000" b="0" dirty="0"/>
              <a:t>, costing </a:t>
            </a:r>
            <a:r>
              <a:rPr lang="en-US" altLang="zh-CN" sz="2000" b="0" dirty="0">
                <a:solidFill>
                  <a:srgbClr val="FF0000"/>
                </a:solidFill>
              </a:rPr>
              <a:t>a lot of human effort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If estimation </a:t>
            </a:r>
            <a:r>
              <a:rPr lang="en-US" altLang="zh-CN" sz="2000" b="0" dirty="0"/>
              <a:t>could be finished after requirements elicitation, </a:t>
            </a:r>
            <a:r>
              <a:rPr lang="en-US" altLang="zh-CN" sz="2000" b="0" dirty="0" smtClean="0"/>
              <a:t>it can </a:t>
            </a:r>
            <a:r>
              <a:rPr lang="en-US" altLang="zh-CN" sz="2000" b="0" dirty="0">
                <a:solidFill>
                  <a:srgbClr val="FF0000"/>
                </a:solidFill>
              </a:rPr>
              <a:t>positively</a:t>
            </a:r>
            <a:r>
              <a:rPr lang="en-US" altLang="zh-CN" sz="2000" b="0" dirty="0"/>
              <a:t> affect the project management.</a:t>
            </a:r>
            <a:endParaRPr lang="en-US" altLang="zh-CN" sz="2000" b="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77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Estimation in </a:t>
            </a:r>
            <a:r>
              <a:rPr lang="en-US" altLang="zh-CN" sz="2000" b="0" dirty="0">
                <a:solidFill>
                  <a:srgbClr val="FF0000"/>
                </a:solidFill>
              </a:rPr>
              <a:t>Early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R</a:t>
            </a:r>
            <a:r>
              <a:rPr lang="en-US" altLang="zh-CN" sz="2000" b="0" dirty="0" smtClean="0"/>
              <a:t>equirements elicitation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Using requirement documents written in use cases, user stories,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FF0000"/>
                </a:solidFill>
              </a:rPr>
              <a:t>Semi-Automatic</a:t>
            </a:r>
            <a:r>
              <a:rPr lang="en-US" altLang="zh-CN" sz="2000" b="0" dirty="0" smtClean="0"/>
              <a:t>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Drivers are </a:t>
            </a:r>
            <a:r>
              <a:rPr lang="en-US" altLang="zh-CN" sz="2000" b="0" dirty="0">
                <a:solidFill>
                  <a:srgbClr val="FF0000"/>
                </a:solidFill>
              </a:rPr>
              <a:t>hard</a:t>
            </a:r>
            <a:r>
              <a:rPr lang="en-US" altLang="zh-CN" sz="2000" b="0" dirty="0"/>
              <a:t> to </a:t>
            </a:r>
            <a:r>
              <a:rPr lang="en-US" altLang="zh-CN" sz="2000" b="0" dirty="0" smtClean="0"/>
              <a:t>obtain automatically.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FF0000"/>
                </a:solidFill>
              </a:rPr>
              <a:t>Decreases</a:t>
            </a:r>
            <a:r>
              <a:rPr lang="en-US" altLang="zh-CN" sz="2000" b="0" dirty="0" smtClean="0"/>
              <a:t> </a:t>
            </a:r>
            <a:r>
              <a:rPr lang="en-US" altLang="zh-CN" sz="2000" b="0" dirty="0"/>
              <a:t>the number </a:t>
            </a:r>
            <a:r>
              <a:rPr lang="en-US" altLang="zh-CN" sz="2000" b="0" dirty="0" smtClean="0"/>
              <a:t>of drivers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2986075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>
                <a:solidFill>
                  <a:srgbClr val="FF0000"/>
                </a:solidFill>
              </a:rPr>
              <a:t>Approach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Improvement </a:t>
            </a:r>
            <a:endParaRPr lang="en-US" altLang="zh-CN" sz="18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Experiment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/>
              <a:t>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008853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Approach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00808"/>
            <a:ext cx="843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3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Entity Extraction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Definition of five-tuple for each requirement item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(</a:t>
            </a:r>
            <a:r>
              <a:rPr lang="en-US" altLang="zh-CN" sz="2000" b="0" dirty="0" smtClean="0"/>
              <a:t>User; </a:t>
            </a:r>
            <a:r>
              <a:rPr lang="en-US" altLang="zh-CN" sz="2000" b="0" dirty="0"/>
              <a:t>Action</a:t>
            </a:r>
            <a:r>
              <a:rPr lang="en-US" altLang="zh-CN" sz="2000" b="0" dirty="0" smtClean="0"/>
              <a:t>; Object</a:t>
            </a:r>
            <a:r>
              <a:rPr lang="en-US" altLang="zh-CN" sz="2000" b="0" dirty="0"/>
              <a:t>; </a:t>
            </a:r>
            <a:r>
              <a:rPr lang="en-US" altLang="zh-CN" sz="2000" b="0" dirty="0" err="1" smtClean="0"/>
              <a:t>ActionProperty</a:t>
            </a:r>
            <a:r>
              <a:rPr lang="en-US" altLang="zh-CN" sz="2000" b="0" dirty="0" smtClean="0"/>
              <a:t>; Condition</a:t>
            </a:r>
            <a:r>
              <a:rPr lang="en-US" altLang="zh-CN" sz="2000" b="0" dirty="0"/>
              <a:t>)</a:t>
            </a: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I-O-B 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I – Denotes token inside of a chunk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O – Denotes tokens outside of a chunk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B – Denotes token a the beginning of a chunk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2178082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Example</a:t>
            </a:r>
            <a:endParaRPr lang="zh-CN" altLang="en-US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302942" y="1419800"/>
            <a:ext cx="8841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As a LPARs Viewer user I can login the application by intranet id and </a:t>
            </a:r>
            <a:r>
              <a:rPr lang="en-US" altLang="zh-CN" sz="2000" b="0" dirty="0" err="1" smtClean="0"/>
              <a:t>pwd</a:t>
            </a:r>
            <a:r>
              <a:rPr lang="en-US" altLang="zh-CN" sz="20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(LPARs Viewer user, login, the application</a:t>
            </a:r>
            <a:r>
              <a:rPr lang="en-US" altLang="zh-CN" sz="2000" b="0" dirty="0"/>
              <a:t>, by intranet id and </a:t>
            </a:r>
            <a:r>
              <a:rPr lang="en-US" altLang="zh-CN" sz="2000" b="0" dirty="0" err="1" smtClean="0"/>
              <a:t>pwd</a:t>
            </a:r>
            <a:r>
              <a:rPr lang="en-US" altLang="zh-CN" sz="2000" b="0" dirty="0" smtClean="0"/>
              <a:t>, None)</a:t>
            </a:r>
            <a:endParaRPr lang="en-US" altLang="zh-CN" sz="20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08920"/>
            <a:ext cx="3456384" cy="35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3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8377</TotalTime>
  <Pages>0</Pages>
  <Words>869</Words>
  <Characters>0</Characters>
  <Application>Microsoft Office PowerPoint</Application>
  <DocSecurity>0</DocSecurity>
  <PresentationFormat>全屏显示(4:3)</PresentationFormat>
  <Lines>0</Lines>
  <Paragraphs>204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黑体</vt:lpstr>
      <vt:lpstr>华文新魏</vt:lpstr>
      <vt:lpstr>宋体</vt:lpstr>
      <vt:lpstr>微软雅黑</vt:lpstr>
      <vt:lpstr>Arial</vt:lpstr>
      <vt:lpstr>Calibri</vt:lpstr>
      <vt:lpstr>Wingdings</vt:lpstr>
      <vt:lpstr>1_自定义设计方案</vt:lpstr>
      <vt:lpstr>2_自定义设计方案</vt:lpstr>
      <vt:lpstr>SEES: A Unified Method for Semi-Automatic Early Effort Estimation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2012</cp:revision>
  <cp:lastPrinted>1899-12-30T00:00:00Z</cp:lastPrinted>
  <dcterms:created xsi:type="dcterms:W3CDTF">2010-12-07T13:16:01Z</dcterms:created>
  <dcterms:modified xsi:type="dcterms:W3CDTF">2016-02-27T09:34:52Z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