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33"/>
  </p:notesMasterIdLst>
  <p:handoutMasterIdLst>
    <p:handoutMasterId r:id="rId34"/>
  </p:handoutMasterIdLst>
  <p:sldIdLst>
    <p:sldId id="260" r:id="rId3"/>
    <p:sldId id="459" r:id="rId4"/>
    <p:sldId id="460" r:id="rId5"/>
    <p:sldId id="453" r:id="rId6"/>
    <p:sldId id="454" r:id="rId7"/>
    <p:sldId id="461" r:id="rId8"/>
    <p:sldId id="458" r:id="rId9"/>
    <p:sldId id="462" r:id="rId10"/>
    <p:sldId id="463" r:id="rId11"/>
    <p:sldId id="464" r:id="rId12"/>
    <p:sldId id="466" r:id="rId13"/>
    <p:sldId id="465" r:id="rId14"/>
    <p:sldId id="467" r:id="rId15"/>
    <p:sldId id="468" r:id="rId16"/>
    <p:sldId id="469" r:id="rId17"/>
    <p:sldId id="472" r:id="rId18"/>
    <p:sldId id="470" r:id="rId19"/>
    <p:sldId id="471" r:id="rId20"/>
    <p:sldId id="473" r:id="rId21"/>
    <p:sldId id="474" r:id="rId22"/>
    <p:sldId id="475" r:id="rId23"/>
    <p:sldId id="476" r:id="rId24"/>
    <p:sldId id="477" r:id="rId25"/>
    <p:sldId id="478" r:id="rId26"/>
    <p:sldId id="479" r:id="rId27"/>
    <p:sldId id="480" r:id="rId28"/>
    <p:sldId id="481" r:id="rId29"/>
    <p:sldId id="482" r:id="rId30"/>
    <p:sldId id="483" r:id="rId31"/>
    <p:sldId id="299" r:id="rId32"/>
  </p:sldIdLst>
  <p:sldSz cx="9144000" cy="6858000" type="screen4x3"/>
  <p:notesSz cx="7315200" cy="96012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5pPr>
    <a:lvl6pPr marL="22860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6pPr>
    <a:lvl7pPr marL="27432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7pPr>
    <a:lvl8pPr marL="32004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8pPr>
    <a:lvl9pPr marL="36576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F97"/>
    <a:srgbClr val="3399FF"/>
    <a:srgbClr val="5B9BD5"/>
    <a:srgbClr val="FF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9" autoAdjust="0"/>
    <p:restoredTop sz="81261" autoAdjust="0"/>
  </p:normalViewPr>
  <p:slideViewPr>
    <p:cSldViewPr>
      <p:cViewPr varScale="1">
        <p:scale>
          <a:sx n="60" d="100"/>
          <a:sy n="60" d="100"/>
        </p:scale>
        <p:origin x="1818" y="72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9E49808-BDE5-40E5-9961-39A3679EF97D}" type="datetimeFigureOut">
              <a:rPr lang="zh-CN" altLang="en-US"/>
              <a:pPr>
                <a:defRPr/>
              </a:pPr>
              <a:t>2016/2/27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0CD559C-E090-4F41-AED6-F9CF1B39F18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41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3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3D5047CF-A1F3-409D-801C-150B1C0D5928}" type="datetimeFigureOut">
              <a:rPr lang="zh-CN" altLang="en-US"/>
              <a:pPr>
                <a:defRPr/>
              </a:pPr>
              <a:t>2016/2/27</a:t>
            </a:fld>
            <a:endParaRPr lang="en-US"/>
          </a:p>
        </p:txBody>
      </p:sp>
      <p:sp>
        <p:nvSpPr>
          <p:cNvPr id="13316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219200" y="719138"/>
            <a:ext cx="48768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5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59300"/>
            <a:ext cx="5853113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5126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68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7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B258B38F-C56C-499F-A7D2-3E378ED2AE47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272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1433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434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fld id="{1DAEBFA4-0E51-456E-86C8-B87C660ECE95}" type="slidenum">
              <a:rPr lang="zh-CN" altLang="en-US" sz="1200" b="0" smtClean="0">
                <a:solidFill>
                  <a:schemeClr val="tx1"/>
                </a:solidFill>
                <a:latin typeface="Calibri" pitchFamily="34" charset="0"/>
                <a:ea typeface="宋体" pitchFamily="2" charset="-122"/>
              </a:rPr>
              <a:pPr eaLnBrk="1" hangingPunct="1"/>
              <a:t>1</a:t>
            </a:fld>
            <a:endParaRPr lang="en-US" altLang="zh-CN" sz="1200" b="0" smtClean="0">
              <a:solidFill>
                <a:schemeClr val="tx1"/>
              </a:solidFill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2309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55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95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35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rPr>
              <a:t>Tokenize all actions in all requirement documents</a:t>
            </a: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rPr>
              <a:t>Do the stem operation for each word to get the root of it</a:t>
            </a:r>
          </a:p>
          <a:p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rPr>
              <a:t>Select high-frequency bigrams (appearing at least 8 times)</a:t>
            </a:r>
          </a:p>
          <a:p>
            <a:r>
              <a:rPr lang="en-US" altLang="zh-CN" dirty="0" smtClean="0"/>
              <a:t>Remove </a:t>
            </a:r>
            <a:r>
              <a:rPr lang="en-US" altLang="zh-CN" dirty="0" err="1" smtClean="0"/>
              <a:t>stopwords</a:t>
            </a:r>
            <a:r>
              <a:rPr lang="en-US" altLang="zh-CN" dirty="0" smtClean="0"/>
              <a:t> and replace all low-frequency unigrams (appearing less than</a:t>
            </a:r>
            <a:r>
              <a:rPr lang="en-US" altLang="zh-CN" baseline="0" dirty="0" smtClean="0"/>
              <a:t> </a:t>
            </a:r>
            <a:r>
              <a:rPr lang="en-US" altLang="zh-CN" dirty="0" smtClean="0"/>
              <a:t>3 times)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13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60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333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221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When doing the regression, because of the </a:t>
            </a:r>
            <a:r>
              <a:rPr lang="en-US" altLang="zh-CN" dirty="0" err="1" smtClean="0"/>
              <a:t>sparsity</a:t>
            </a:r>
            <a:r>
              <a:rPr lang="en-US" altLang="zh-CN" dirty="0" smtClean="0"/>
              <a:t>, the</a:t>
            </a:r>
            <a:r>
              <a:rPr lang="en-US" altLang="zh-CN" baseline="0" dirty="0" smtClean="0"/>
              <a:t> </a:t>
            </a:r>
            <a:r>
              <a:rPr lang="en-US" altLang="zh-CN" dirty="0" smtClean="0"/>
              <a:t>contribution of features extracted from Action fields will be</a:t>
            </a:r>
            <a:r>
              <a:rPr lang="en-US" altLang="zh-CN" baseline="0" dirty="0" smtClean="0"/>
              <a:t> </a:t>
            </a:r>
            <a:r>
              <a:rPr lang="en-US" altLang="zh-CN" dirty="0" smtClean="0"/>
              <a:t>decreased.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891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521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60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0312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2089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759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440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5966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4607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5178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300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8891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002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56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71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According to the Standish Chaos Report, 65% of</a:t>
            </a:r>
            <a:r>
              <a:rPr lang="en-US" altLang="zh-CN" baseline="0" dirty="0" smtClean="0"/>
              <a:t> </a:t>
            </a:r>
            <a:r>
              <a:rPr lang="en-US" altLang="zh-CN" dirty="0" smtClean="0"/>
              <a:t>software projects are delivered over budget or after the delivery</a:t>
            </a:r>
            <a:r>
              <a:rPr lang="en-US" altLang="zh-CN" baseline="0" dirty="0" smtClean="0"/>
              <a:t> </a:t>
            </a:r>
            <a:r>
              <a:rPr lang="en-US" altLang="zh-CN" dirty="0" smtClean="0"/>
              <a:t>deadline.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569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79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98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678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26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69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36759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67822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0388" y="179388"/>
            <a:ext cx="2159000" cy="61547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1800" y="179388"/>
            <a:ext cx="6326188" cy="61547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934284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7025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88781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42461843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1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2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57447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277063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67622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50323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7747360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165521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78798941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41844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0388" y="179388"/>
            <a:ext cx="2159000" cy="61547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1800" y="179388"/>
            <a:ext cx="6326188" cy="61547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76137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8677018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1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2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40127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56844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607446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47331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49112514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00316748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18" Type="http://schemas.openxmlformats.org/officeDocument/2006/relationships/image" Target="../media/image9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.w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7"/>
          <p:cNvSpPr>
            <a:spLocks noChangeArrowheads="1"/>
          </p:cNvSpPr>
          <p:nvPr/>
        </p:nvSpPr>
        <p:spPr bwMode="auto">
          <a:xfrm>
            <a:off x="287338" y="833438"/>
            <a:ext cx="4318000" cy="28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4826000" y="6477000"/>
            <a:ext cx="4318000" cy="28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871663" y="179388"/>
            <a:ext cx="71977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1029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268413"/>
            <a:ext cx="8229600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0" y="358775"/>
            <a:ext cx="2881313" cy="523875"/>
            <a:chOff x="0" y="0"/>
            <a:chExt cx="1815" cy="330"/>
          </a:xfrm>
        </p:grpSpPr>
        <p:grpSp>
          <p:nvGrpSpPr>
            <p:cNvPr id="1032" name="Group 7"/>
            <p:cNvGrpSpPr>
              <a:grpSpLocks/>
            </p:cNvGrpSpPr>
            <p:nvPr userDrawn="1"/>
          </p:nvGrpSpPr>
          <p:grpSpPr bwMode="auto">
            <a:xfrm>
              <a:off x="0" y="211"/>
              <a:ext cx="1815" cy="102"/>
              <a:chOff x="0" y="0"/>
              <a:chExt cx="1815" cy="102"/>
            </a:xfrm>
          </p:grpSpPr>
          <p:sp>
            <p:nvSpPr>
              <p:cNvPr id="1035" name="Rectangle 13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1814" cy="91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16388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Ins="180000" anchor="ctr"/>
              <a:lstStyle/>
              <a:p>
                <a:pPr algn="r"/>
                <a:r>
                  <a:rPr lang="en-US" altLang="zh-CN" sz="900">
                    <a:solidFill>
                      <a:schemeClr val="bg1"/>
                    </a:solidFill>
                    <a:ea typeface="宋体" pitchFamily="2" charset="-122"/>
                  </a:rPr>
                  <a:t>Shanghai Jiao Tong University</a:t>
                </a:r>
              </a:p>
            </p:txBody>
          </p:sp>
          <p:sp>
            <p:nvSpPr>
              <p:cNvPr id="1036" name="AutoShape 14"/>
              <p:cNvSpPr>
                <a:spLocks noChangeArrowheads="1"/>
              </p:cNvSpPr>
              <p:nvPr userDrawn="1"/>
            </p:nvSpPr>
            <p:spPr bwMode="auto">
              <a:xfrm flipH="1">
                <a:off x="1747" y="0"/>
                <a:ext cx="68" cy="102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1800" b="0">
                  <a:solidFill>
                    <a:schemeClr val="tx1"/>
                  </a:solidFill>
                  <a:ea typeface="宋体" pitchFamily="2" charset="-122"/>
                </a:endParaRPr>
              </a:p>
            </p:txBody>
          </p:sp>
        </p:grpSp>
        <p:pic>
          <p:nvPicPr>
            <p:cNvPr id="1033" name="Picture 15" descr="上海交通大学校徽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" y="0"/>
              <a:ext cx="33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16" descr="上海交通大学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" y="23"/>
              <a:ext cx="747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1" name="矩形 11"/>
          <p:cNvSpPr>
            <a:spLocks noChangeArrowheads="1"/>
          </p:cNvSpPr>
          <p:nvPr/>
        </p:nvSpPr>
        <p:spPr bwMode="auto">
          <a:xfrm>
            <a:off x="7115175" y="6143625"/>
            <a:ext cx="20161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600" b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School of Software</a:t>
            </a:r>
            <a:endParaRPr lang="zh-CN" altLang="en-US" sz="1600">
              <a:solidFill>
                <a:srgbClr val="000066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449263" indent="-44926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5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3223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30375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383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955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527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099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671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B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3"/>
          <p:cNvSpPr>
            <a:spLocks noChangeArrowheads="1"/>
          </p:cNvSpPr>
          <p:nvPr/>
        </p:nvSpPr>
        <p:spPr bwMode="auto">
          <a:xfrm>
            <a:off x="1835150" y="574675"/>
            <a:ext cx="7197725" cy="714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6388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2052" name="Rectangle 14"/>
          <p:cNvSpPr>
            <a:spLocks noChangeArrowheads="1"/>
          </p:cNvSpPr>
          <p:nvPr/>
        </p:nvSpPr>
        <p:spPr bwMode="auto">
          <a:xfrm>
            <a:off x="4826000" y="179388"/>
            <a:ext cx="4318000" cy="71437"/>
          </a:xfrm>
          <a:prstGeom prst="rect">
            <a:avLst/>
          </a:prstGeom>
          <a:gradFill rotWithShape="1">
            <a:gsLst>
              <a:gs pos="0">
                <a:srgbClr val="16388A"/>
              </a:gs>
              <a:gs pos="100000">
                <a:srgbClr val="E7EBF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pic>
        <p:nvPicPr>
          <p:cNvPr id="2053" name="Picture 15" descr="xm_3"/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6" descr="xm_5"/>
          <p:cNvPicPr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 preferRelativeResize="0"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8"/>
          <a:stretch>
            <a:fillRect/>
          </a:stretch>
        </p:blipFill>
        <p:spPr bwMode="auto">
          <a:xfrm>
            <a:off x="50419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18"/>
          <p:cNvPicPr preferRelativeResize="0">
            <a:picLocks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19" descr="DPP_0016"/>
          <p:cNvPicPr>
            <a:picLocks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8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871663" y="179388"/>
            <a:ext cx="71977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2059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268413"/>
            <a:ext cx="8229600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ransition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449263" indent="-44926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9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3223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30375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383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955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527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099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671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"/>
          <p:cNvSpPr>
            <a:spLocks noGrp="1"/>
          </p:cNvSpPr>
          <p:nvPr>
            <p:ph type="ctrTitle" idx="4294967295"/>
          </p:nvPr>
        </p:nvSpPr>
        <p:spPr>
          <a:xfrm>
            <a:off x="0" y="2019424"/>
            <a:ext cx="9144000" cy="1625600"/>
          </a:xfrm>
        </p:spPr>
        <p:txBody>
          <a:bodyPr anchor="ctr" anchorCtr="1"/>
          <a:lstStyle/>
          <a:p>
            <a:pPr eaLnBrk="1" hangingPunct="1"/>
            <a:r>
              <a:rPr lang="en-US" altLang="zh-CN" sz="2800" b="1" dirty="0">
                <a:solidFill>
                  <a:srgbClr val="16388A"/>
                </a:solidFill>
              </a:rPr>
              <a:t>SEES: A Unified Method for Semi-Automatic Early Effort Estimation</a:t>
            </a:r>
            <a:endParaRPr lang="zh-CN" altLang="zh-CN" sz="2800" b="1" dirty="0" smtClean="0">
              <a:solidFill>
                <a:srgbClr val="16388A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414908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0" i="1" dirty="0"/>
              <a:t>School of Electronic Information and Electrical Engineering, Shanghai Jiao Tong University, Shanghai, China</a:t>
            </a:r>
            <a:endParaRPr lang="zh-CN" altLang="en-US" sz="1600" b="0" kern="0" dirty="0"/>
          </a:p>
        </p:txBody>
      </p:sp>
      <p:sp>
        <p:nvSpPr>
          <p:cNvPr id="3" name="矩形 2"/>
          <p:cNvSpPr/>
          <p:nvPr/>
        </p:nvSpPr>
        <p:spPr>
          <a:xfrm>
            <a:off x="0" y="3564304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0" dirty="0" err="1"/>
              <a:t>Wenkai</a:t>
            </a:r>
            <a:r>
              <a:rPr lang="en-US" altLang="zh-CN" sz="1600" b="0" dirty="0"/>
              <a:t> </a:t>
            </a:r>
            <a:r>
              <a:rPr lang="en-US" altLang="zh-CN" sz="1600" b="0" dirty="0" smtClean="0"/>
              <a:t>Mo, </a:t>
            </a:r>
            <a:r>
              <a:rPr lang="en-US" altLang="zh-CN" sz="1600" b="0" dirty="0"/>
              <a:t>Yang </a:t>
            </a:r>
            <a:r>
              <a:rPr lang="en-US" altLang="zh-CN" sz="1600" b="0" dirty="0" smtClean="0"/>
              <a:t>Zhou, </a:t>
            </a:r>
            <a:r>
              <a:rPr lang="en-US" altLang="zh-CN" sz="1600" b="0" dirty="0"/>
              <a:t>Shensi </a:t>
            </a:r>
            <a:r>
              <a:rPr lang="en-US" altLang="zh-CN" sz="1600" b="0" dirty="0" smtClean="0"/>
              <a:t>Tong, </a:t>
            </a:r>
            <a:r>
              <a:rPr lang="en-US" altLang="zh-CN" sz="1600" b="0" dirty="0" err="1"/>
              <a:t>Beijun</a:t>
            </a:r>
            <a:r>
              <a:rPr lang="en-US" altLang="zh-CN" sz="1600" b="0" dirty="0"/>
              <a:t> </a:t>
            </a:r>
            <a:r>
              <a:rPr lang="en-US" altLang="zh-CN" sz="1600" b="0" dirty="0" smtClean="0"/>
              <a:t>Shen, </a:t>
            </a:r>
            <a:r>
              <a:rPr lang="en-US" altLang="zh-CN" sz="1600" b="0" dirty="0"/>
              <a:t>Yong Xia</a:t>
            </a:r>
            <a:endParaRPr lang="zh-CN" altLang="en-US" sz="1600" b="0" dirty="0"/>
          </a:p>
        </p:txBody>
      </p:sp>
    </p:spTree>
  </p:cSld>
  <p:clrMapOvr>
    <a:masterClrMapping/>
  </p:clrMapOvr>
  <p:transition advTm="159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Entity Extraction</a:t>
            </a:r>
            <a:endParaRPr lang="zh-CN" altLang="en-US" sz="2800" dirty="0"/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Sequential </a:t>
            </a:r>
            <a:r>
              <a:rPr lang="en-US" altLang="zh-CN" sz="2000" b="0" dirty="0"/>
              <a:t>labeling </a:t>
            </a:r>
            <a:r>
              <a:rPr lang="en-US" altLang="zh-CN" sz="2000" b="0" dirty="0" smtClean="0"/>
              <a:t>task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Conditional Random Fields (CRFs)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CRFs toolkit CRF</a:t>
            </a:r>
            <a:r>
              <a:rPr lang="en-US" altLang="zh-CN" sz="2000" b="0" dirty="0" smtClean="0"/>
              <a:t>++</a:t>
            </a: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Input features (Define in the template of CRF++)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Word sequences of a requirement item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Corresponding Part-Of-Speech (POS) tagging sequences of the word </a:t>
            </a:r>
            <a:r>
              <a:rPr lang="en-US" altLang="zh-CN" sz="2000" b="0" dirty="0" smtClean="0"/>
              <a:t>sequences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Performance depends </a:t>
            </a:r>
            <a:r>
              <a:rPr lang="en-US" altLang="zh-CN" sz="2000" b="0" dirty="0"/>
              <a:t>on labeled data</a:t>
            </a:r>
            <a:endParaRPr lang="en-US" altLang="zh-CN" sz="2000" b="0" dirty="0" smtClean="0"/>
          </a:p>
        </p:txBody>
      </p:sp>
    </p:spTree>
    <p:extLst>
      <p:ext uri="{BB962C8B-B14F-4D97-AF65-F5344CB8AC3E}">
        <p14:creationId xmlns:p14="http://schemas.microsoft.com/office/powerpoint/2010/main" val="30422273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Approach</a:t>
            </a:r>
            <a:endParaRPr lang="zh-CN" altLang="en-US" sz="28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1700808"/>
            <a:ext cx="84391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097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Feature Extraction</a:t>
            </a:r>
            <a:endParaRPr lang="zh-CN" altLang="en-US" sz="2800" dirty="0"/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Global Features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</a:t>
            </a:r>
            <a:r>
              <a:rPr lang="en-US" altLang="zh-CN" sz="2000" b="0" dirty="0"/>
              <a:t>number of requirement </a:t>
            </a:r>
            <a:r>
              <a:rPr lang="en-US" altLang="zh-CN" sz="2000" b="0" dirty="0" smtClean="0"/>
              <a:t>items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</a:t>
            </a:r>
            <a:r>
              <a:rPr lang="en-US" altLang="zh-CN" sz="2000" b="0" dirty="0"/>
              <a:t>number of </a:t>
            </a:r>
            <a:r>
              <a:rPr lang="en-US" altLang="zh-CN" sz="2000" b="0" dirty="0" smtClean="0"/>
              <a:t>unique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nouns</a:t>
            </a:r>
            <a:r>
              <a:rPr lang="en-US" altLang="zh-CN" sz="2000" b="0" dirty="0" smtClean="0"/>
              <a:t> </a:t>
            </a:r>
            <a:r>
              <a:rPr lang="en-US" altLang="zh-CN" sz="2000" b="0" dirty="0"/>
              <a:t>in all requirement </a:t>
            </a:r>
            <a:r>
              <a:rPr lang="en-US" altLang="zh-CN" sz="2000" b="0" dirty="0" smtClean="0"/>
              <a:t>items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</a:t>
            </a:r>
            <a:r>
              <a:rPr lang="en-US" altLang="zh-CN" sz="2000" b="0" dirty="0"/>
              <a:t>number of unique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nouns</a:t>
            </a:r>
            <a:r>
              <a:rPr lang="en-US" altLang="zh-CN" sz="2000" b="0" dirty="0" smtClean="0"/>
              <a:t> in </a:t>
            </a:r>
            <a:r>
              <a:rPr lang="en-US" altLang="zh-CN" sz="2000" b="0" dirty="0">
                <a:solidFill>
                  <a:srgbClr val="FF0000"/>
                </a:solidFill>
              </a:rPr>
              <a:t>Object</a:t>
            </a:r>
            <a:r>
              <a:rPr lang="en-US" altLang="zh-CN" sz="2000" b="0" dirty="0"/>
              <a:t> fields of all requirement </a:t>
            </a:r>
            <a:r>
              <a:rPr lang="en-US" altLang="zh-CN" sz="2000" b="0" dirty="0" smtClean="0"/>
              <a:t>items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</a:t>
            </a:r>
            <a:r>
              <a:rPr lang="en-US" altLang="zh-CN" sz="2000" b="0" dirty="0"/>
              <a:t>number </a:t>
            </a:r>
            <a:r>
              <a:rPr lang="en-US" altLang="zh-CN" sz="2000" b="0" dirty="0" smtClean="0"/>
              <a:t>of user </a:t>
            </a:r>
            <a:r>
              <a:rPr lang="en-US" altLang="zh-CN" sz="2000" b="0" dirty="0">
                <a:solidFill>
                  <a:srgbClr val="FF0000"/>
                </a:solidFill>
              </a:rPr>
              <a:t>categories</a:t>
            </a:r>
            <a:r>
              <a:rPr lang="en-US" altLang="zh-CN" sz="2000" b="0" dirty="0"/>
              <a:t> in the </a:t>
            </a:r>
            <a:r>
              <a:rPr lang="en-US" altLang="zh-CN" sz="2000" b="0" dirty="0">
                <a:solidFill>
                  <a:srgbClr val="FF0000"/>
                </a:solidFill>
              </a:rPr>
              <a:t>User</a:t>
            </a:r>
            <a:r>
              <a:rPr lang="en-US" altLang="zh-CN" sz="2000" b="0" dirty="0"/>
              <a:t> field of all requirement </a:t>
            </a:r>
            <a:r>
              <a:rPr lang="en-US" altLang="zh-CN" sz="2000" b="0" dirty="0" smtClean="0"/>
              <a:t>items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</a:t>
            </a:r>
            <a:r>
              <a:rPr lang="en-US" altLang="zh-CN" sz="2000" b="0" dirty="0"/>
              <a:t>number of unique section </a:t>
            </a:r>
            <a:r>
              <a:rPr lang="en-US" altLang="zh-CN" sz="2000" b="0" dirty="0">
                <a:solidFill>
                  <a:srgbClr val="FF0000"/>
                </a:solidFill>
              </a:rPr>
              <a:t>categories</a:t>
            </a:r>
            <a:r>
              <a:rPr lang="en-US" altLang="zh-CN" sz="2000" b="0" dirty="0"/>
              <a:t> in the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Action</a:t>
            </a:r>
            <a:r>
              <a:rPr lang="en-US" altLang="zh-CN" sz="2000" b="0" dirty="0" smtClean="0"/>
              <a:t> fields </a:t>
            </a:r>
            <a:r>
              <a:rPr lang="en-US" altLang="zh-CN" sz="2000" b="0" dirty="0"/>
              <a:t>of all requirement </a:t>
            </a:r>
            <a:r>
              <a:rPr lang="en-US" altLang="zh-CN" sz="2000" b="0" dirty="0" smtClean="0"/>
              <a:t>items</a:t>
            </a:r>
          </a:p>
        </p:txBody>
      </p:sp>
    </p:spTree>
    <p:extLst>
      <p:ext uri="{BB962C8B-B14F-4D97-AF65-F5344CB8AC3E}">
        <p14:creationId xmlns:p14="http://schemas.microsoft.com/office/powerpoint/2010/main" val="1824829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Feature Extraction</a:t>
            </a:r>
            <a:endParaRPr lang="zh-CN" altLang="en-US" sz="2800" dirty="0"/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Local Features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</a:t>
            </a:r>
            <a:r>
              <a:rPr lang="en-US" altLang="zh-CN" sz="2000" b="0" dirty="0"/>
              <a:t>number of unique </a:t>
            </a:r>
            <a:r>
              <a:rPr lang="en-US" altLang="zh-CN" sz="2000" b="0" dirty="0">
                <a:solidFill>
                  <a:srgbClr val="FF0000"/>
                </a:solidFill>
              </a:rPr>
              <a:t>nouns</a:t>
            </a:r>
            <a:r>
              <a:rPr lang="en-US" altLang="zh-CN" sz="2000" b="0" dirty="0"/>
              <a:t> in the requirement </a:t>
            </a:r>
            <a:r>
              <a:rPr lang="en-US" altLang="zh-CN" sz="2000" b="0" dirty="0" smtClean="0"/>
              <a:t>item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number </a:t>
            </a:r>
            <a:r>
              <a:rPr lang="en-US" altLang="zh-CN" sz="2000" b="0" dirty="0"/>
              <a:t>of unique </a:t>
            </a:r>
            <a:r>
              <a:rPr lang="en-US" altLang="zh-CN" sz="2000" b="0" dirty="0">
                <a:solidFill>
                  <a:srgbClr val="FF0000"/>
                </a:solidFill>
              </a:rPr>
              <a:t>nouns</a:t>
            </a:r>
            <a:r>
              <a:rPr lang="en-US" altLang="zh-CN" sz="2000" b="0" dirty="0"/>
              <a:t> in the </a:t>
            </a:r>
            <a:r>
              <a:rPr lang="en-US" altLang="zh-CN" sz="2000" b="0" dirty="0">
                <a:solidFill>
                  <a:srgbClr val="FF0000"/>
                </a:solidFill>
              </a:rPr>
              <a:t>Object</a:t>
            </a:r>
            <a:r>
              <a:rPr lang="en-US" altLang="zh-CN" sz="2000" b="0" dirty="0"/>
              <a:t> field of the </a:t>
            </a:r>
            <a:r>
              <a:rPr lang="en-US" altLang="zh-CN" sz="2000" b="0" dirty="0" smtClean="0"/>
              <a:t>requirement item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Whether </a:t>
            </a:r>
            <a:r>
              <a:rPr lang="en-US" altLang="zh-CN" sz="2000" b="0" dirty="0"/>
              <a:t>the </a:t>
            </a:r>
            <a:r>
              <a:rPr lang="en-US" altLang="zh-CN" sz="2000" b="0" dirty="0" err="1" smtClean="0">
                <a:solidFill>
                  <a:srgbClr val="FF0000"/>
                </a:solidFill>
              </a:rPr>
              <a:t>ActionProperty</a:t>
            </a:r>
            <a:r>
              <a:rPr lang="en-US" altLang="zh-CN" sz="2000" b="0" dirty="0" smtClean="0"/>
              <a:t> </a:t>
            </a:r>
            <a:r>
              <a:rPr lang="en-US" altLang="zh-CN" sz="2000" b="0" dirty="0"/>
              <a:t>in the five-tuple </a:t>
            </a:r>
            <a:r>
              <a:rPr lang="en-US" altLang="zh-CN" sz="2000" b="0" dirty="0" smtClean="0"/>
              <a:t>of the </a:t>
            </a:r>
            <a:r>
              <a:rPr lang="en-US" altLang="zh-CN" sz="2000" b="0" dirty="0"/>
              <a:t>requirement item is </a:t>
            </a:r>
            <a:r>
              <a:rPr lang="en-US" altLang="zh-CN" sz="2000" b="0" dirty="0" smtClean="0"/>
              <a:t>null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Whether </a:t>
            </a:r>
            <a:r>
              <a:rPr lang="en-US" altLang="zh-CN" sz="2000" b="0" dirty="0"/>
              <a:t>the </a:t>
            </a:r>
            <a:r>
              <a:rPr lang="en-US" altLang="zh-CN" sz="2000" b="0" dirty="0">
                <a:solidFill>
                  <a:srgbClr val="FF0000"/>
                </a:solidFill>
              </a:rPr>
              <a:t>Condition</a:t>
            </a:r>
            <a:r>
              <a:rPr lang="en-US" altLang="zh-CN" sz="2000" b="0" dirty="0"/>
              <a:t> </a:t>
            </a:r>
            <a:r>
              <a:rPr lang="en-US" altLang="zh-CN" sz="2000" b="0" dirty="0" smtClean="0"/>
              <a:t>in the </a:t>
            </a:r>
            <a:r>
              <a:rPr lang="en-US" altLang="zh-CN" sz="2000" b="0" dirty="0"/>
              <a:t>five-tuple of the requirement item is </a:t>
            </a:r>
            <a:r>
              <a:rPr lang="en-US" altLang="zh-CN" sz="2000" b="0" dirty="0" smtClean="0"/>
              <a:t>null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A Bag-Of-Word </a:t>
            </a:r>
            <a:r>
              <a:rPr lang="en-US" altLang="zh-CN" sz="2000" b="0" dirty="0"/>
              <a:t>(BOW) vector of the </a:t>
            </a:r>
            <a:r>
              <a:rPr lang="en-US" altLang="zh-CN" sz="2000" b="0" dirty="0">
                <a:solidFill>
                  <a:srgbClr val="FF0000"/>
                </a:solidFill>
              </a:rPr>
              <a:t>Action</a:t>
            </a:r>
            <a:r>
              <a:rPr lang="en-US" altLang="zh-CN" sz="2000" b="0" dirty="0"/>
              <a:t> field</a:t>
            </a:r>
            <a:endParaRPr lang="en-US" altLang="zh-CN" sz="2000" b="0" dirty="0" smtClean="0"/>
          </a:p>
        </p:txBody>
      </p:sp>
    </p:spTree>
    <p:extLst>
      <p:ext uri="{BB962C8B-B14F-4D97-AF65-F5344CB8AC3E}">
        <p14:creationId xmlns:p14="http://schemas.microsoft.com/office/powerpoint/2010/main" val="40810963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Approach</a:t>
            </a:r>
            <a:endParaRPr lang="zh-CN" altLang="en-US" sz="28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1700808"/>
            <a:ext cx="84391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5990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Size and Effort Estimation (</a:t>
            </a:r>
            <a:r>
              <a:rPr lang="en-US" altLang="zh-CN" sz="2800" b="0" dirty="0"/>
              <a:t>by </a:t>
            </a:r>
            <a:r>
              <a:rPr lang="en-US" altLang="zh-CN" sz="2800" b="0" dirty="0" smtClean="0"/>
              <a:t>Regression)</a:t>
            </a:r>
            <a:endParaRPr lang="zh-CN" altLang="en-US" sz="2800" dirty="0"/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Features and 5 </a:t>
            </a:r>
            <a:r>
              <a:rPr lang="en-US" altLang="zh-CN" sz="2000" b="0" dirty="0" smtClean="0"/>
              <a:t>drivers </a:t>
            </a:r>
            <a:r>
              <a:rPr lang="en-US" altLang="zh-CN" sz="2000" b="0" dirty="0"/>
              <a:t>for Size </a:t>
            </a:r>
            <a:r>
              <a:rPr lang="en-US" altLang="zh-CN" sz="2000" b="0" dirty="0" smtClean="0"/>
              <a:t>Estimation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err="1" smtClean="0"/>
              <a:t>Precedentedness</a:t>
            </a:r>
            <a:r>
              <a:rPr lang="en-US" altLang="zh-CN" sz="2000" b="0" dirty="0" smtClean="0"/>
              <a:t> </a:t>
            </a:r>
            <a:r>
              <a:rPr lang="en-US" altLang="zh-CN" sz="2000" b="0" dirty="0"/>
              <a:t>of Product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Development Flexibility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Architecture/Risk Resolution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Team Cohesion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Process </a:t>
            </a:r>
            <a:r>
              <a:rPr lang="en-US" altLang="zh-CN" sz="2000" b="0" dirty="0" smtClean="0"/>
              <a:t>Maturity</a:t>
            </a:r>
          </a:p>
          <a:p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Size and 15 </a:t>
            </a:r>
            <a:r>
              <a:rPr lang="en-US" altLang="zh-CN" sz="2000" b="0" dirty="0" smtClean="0"/>
              <a:t>drivers </a:t>
            </a:r>
            <a:r>
              <a:rPr lang="en-US" altLang="zh-CN" sz="2000" b="0" dirty="0"/>
              <a:t>for Effort </a:t>
            </a:r>
            <a:r>
              <a:rPr lang="en-US" altLang="zh-CN" sz="2000" b="0" dirty="0" smtClean="0"/>
              <a:t>Estimation</a:t>
            </a:r>
            <a:endParaRPr lang="en-US" altLang="zh-CN" sz="2000" b="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Dimensionality reduction techniques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Use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fewer </a:t>
            </a:r>
            <a:r>
              <a:rPr lang="en-US" altLang="zh-CN" sz="2000" b="0" dirty="0" smtClean="0"/>
              <a:t>drivers </a:t>
            </a:r>
            <a:r>
              <a:rPr lang="en-US" altLang="zh-CN" sz="2000" b="0" dirty="0"/>
              <a:t>to be more </a:t>
            </a:r>
            <a:r>
              <a:rPr lang="en-US" altLang="zh-CN" sz="2000" b="0" dirty="0">
                <a:solidFill>
                  <a:srgbClr val="FF0000"/>
                </a:solidFill>
              </a:rPr>
              <a:t>automatic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Drivers are obtained from the questionnaire filled by project manager.</a:t>
            </a:r>
            <a:endParaRPr lang="en-US" altLang="zh-CN" sz="2000" b="0" dirty="0" smtClean="0">
              <a:solidFill>
                <a:srgbClr val="FF000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8372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Introduction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>
                <a:solidFill>
                  <a:srgbClr val="FF0000"/>
                </a:solidFill>
              </a:rPr>
              <a:t>Improvement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Experiment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37249836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Improvement</a:t>
            </a:r>
            <a:endParaRPr lang="zh-CN" altLang="en-US" sz="2800" dirty="0"/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Actions </a:t>
            </a:r>
            <a:r>
              <a:rPr lang="en-US" altLang="zh-CN" sz="2000" b="0" dirty="0" smtClean="0"/>
              <a:t>Enhancement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Sparse </a:t>
            </a:r>
            <a:r>
              <a:rPr lang="en-US" altLang="zh-CN" sz="2000" b="0" dirty="0"/>
              <a:t>representation </a:t>
            </a:r>
            <a:r>
              <a:rPr lang="en-US" altLang="zh-CN" sz="2000" b="0" dirty="0" smtClean="0"/>
              <a:t>problem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No </a:t>
            </a:r>
            <a:r>
              <a:rPr lang="en-US" altLang="zh-CN" sz="2000" b="0" dirty="0"/>
              <a:t>semantic relations between two actions</a:t>
            </a:r>
            <a:endParaRPr lang="en-US" altLang="zh-CN" sz="2000" b="0" dirty="0" smtClean="0"/>
          </a:p>
          <a:p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Inner-Project Size </a:t>
            </a:r>
            <a:r>
              <a:rPr lang="en-US" altLang="zh-CN" sz="2000" b="0" dirty="0" smtClean="0"/>
              <a:t>Estimation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Projects </a:t>
            </a:r>
            <a:r>
              <a:rPr lang="en-US" altLang="zh-CN" sz="2000" b="0" dirty="0"/>
              <a:t>are </a:t>
            </a:r>
            <a:r>
              <a:rPr lang="en-US" altLang="zh-CN" sz="2000" b="0" dirty="0" smtClean="0"/>
              <a:t>developed by </a:t>
            </a:r>
            <a:r>
              <a:rPr lang="en-US" altLang="zh-CN" sz="2000" b="0" dirty="0"/>
              <a:t>iterative </a:t>
            </a:r>
            <a:r>
              <a:rPr lang="en-US" altLang="zh-CN" sz="2000" b="0" dirty="0" smtClean="0"/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23185528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b="0" dirty="0"/>
              <a:t>Actions Enhancement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Synonym Similarity </a:t>
            </a:r>
            <a:r>
              <a:rPr lang="en-US" altLang="zh-CN" sz="2000" b="0" dirty="0" smtClean="0"/>
              <a:t>Matrix, SSM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Obtain </a:t>
            </a:r>
            <a:r>
              <a:rPr lang="en-US" altLang="zh-CN" sz="2000" b="0" dirty="0"/>
              <a:t>a symmetric matrix </a:t>
            </a:r>
            <a:r>
              <a:rPr lang="en-US" altLang="zh-CN" sz="2000" b="0" dirty="0" smtClean="0"/>
              <a:t>for synonyms from WordNet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Retain more meaning of original </a:t>
            </a:r>
            <a:r>
              <a:rPr lang="en-US" altLang="zh-CN" sz="2000" b="0" dirty="0" smtClean="0"/>
              <a:t>actions </a:t>
            </a:r>
            <a:r>
              <a:rPr lang="en-US" altLang="zh-CN" sz="2000" b="0" dirty="0" err="1" smtClean="0"/>
              <a:t>SSM</a:t>
            </a:r>
            <a:r>
              <a:rPr lang="en-US" altLang="zh-CN" sz="1200" b="0" dirty="0" err="1" smtClean="0"/>
              <a:t>w,w</a:t>
            </a:r>
            <a:r>
              <a:rPr lang="en-US" altLang="zh-CN" sz="1200" b="0" dirty="0" smtClean="0"/>
              <a:t> </a:t>
            </a:r>
            <a:r>
              <a:rPr lang="en-US" altLang="zh-CN" sz="2000" b="0" dirty="0"/>
              <a:t>= </a:t>
            </a:r>
            <a:r>
              <a:rPr lang="en-US" altLang="zh-CN" sz="2000" b="0" dirty="0" smtClean="0"/>
              <a:t>|</a:t>
            </a:r>
            <a:r>
              <a:rPr lang="en-US" altLang="zh-CN" sz="2000" b="0" dirty="0" err="1" smtClean="0"/>
              <a:t>S</a:t>
            </a:r>
            <a:r>
              <a:rPr lang="en-US" altLang="zh-CN" sz="1000" b="0" dirty="0" err="1" smtClean="0"/>
              <a:t>w</a:t>
            </a:r>
            <a:r>
              <a:rPr lang="en-US" altLang="zh-CN" sz="2000" b="0" dirty="0" smtClean="0"/>
              <a:t>|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”see, view, go</a:t>
            </a:r>
            <a:r>
              <a:rPr lang="en-US" altLang="zh-CN" sz="2000" b="0" dirty="0" smtClean="0"/>
              <a:t>”        see: [1, 0, 0] -&gt; [2, 1, 0] -&gt; [0.66, 0.33, 0]</a:t>
            </a: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Part-of Similarity Matrix, </a:t>
            </a:r>
            <a:r>
              <a:rPr lang="en-US" altLang="zh-CN" sz="2000" b="0" dirty="0" smtClean="0"/>
              <a:t>PSM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Constructed manually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{add</a:t>
            </a:r>
            <a:r>
              <a:rPr lang="en-US" altLang="zh-CN" sz="2000" b="0" dirty="0"/>
              <a:t>; delete; view; </a:t>
            </a:r>
            <a:r>
              <a:rPr lang="en-US" altLang="zh-CN" sz="2000" b="0" dirty="0" smtClean="0"/>
              <a:t>set} part –</a:t>
            </a:r>
            <a:r>
              <a:rPr lang="zh-CN" altLang="en-US" sz="2000" b="0" dirty="0" smtClean="0"/>
              <a:t> </a:t>
            </a:r>
            <a:r>
              <a:rPr lang="en-US" altLang="zh-CN" sz="2000" b="0" dirty="0" smtClean="0"/>
              <a:t>of {manage}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u is part-of v       </a:t>
            </a:r>
            <a:r>
              <a:rPr lang="en-US" altLang="zh-CN" sz="2000" b="0" dirty="0" err="1" smtClean="0"/>
              <a:t>PSM</a:t>
            </a:r>
            <a:r>
              <a:rPr lang="en-US" altLang="zh-CN" sz="1200" b="0" dirty="0" err="1" smtClean="0"/>
              <a:t>u,v</a:t>
            </a:r>
            <a:r>
              <a:rPr lang="en-US" altLang="zh-CN" sz="1000" b="0" dirty="0" smtClean="0"/>
              <a:t>  </a:t>
            </a:r>
            <a:r>
              <a:rPr lang="en-US" altLang="zh-CN" sz="2000" b="0" dirty="0" smtClean="0"/>
              <a:t>= alpha(0.4)    </a:t>
            </a:r>
            <a:r>
              <a:rPr lang="en-US" altLang="zh-CN" sz="2000" b="0" dirty="0" err="1" smtClean="0"/>
              <a:t>PSM</a:t>
            </a:r>
            <a:r>
              <a:rPr lang="en-US" altLang="zh-CN" sz="1200" b="0" dirty="0" err="1" smtClean="0"/>
              <a:t>v,u</a:t>
            </a:r>
            <a:r>
              <a:rPr lang="en-US" altLang="zh-CN" sz="1000" b="0" dirty="0" smtClean="0"/>
              <a:t>  </a:t>
            </a:r>
            <a:r>
              <a:rPr lang="en-US" altLang="zh-CN" sz="2000" b="0" dirty="0"/>
              <a:t>= </a:t>
            </a:r>
            <a:r>
              <a:rPr lang="en-US" altLang="zh-CN" sz="2000" b="0" dirty="0" smtClean="0"/>
              <a:t>beta(0.2)</a:t>
            </a:r>
            <a:endParaRPr lang="en-US" altLang="zh-CN" sz="2000" b="0" dirty="0"/>
          </a:p>
        </p:txBody>
      </p:sp>
    </p:spTree>
    <p:extLst>
      <p:ext uri="{BB962C8B-B14F-4D97-AF65-F5344CB8AC3E}">
        <p14:creationId xmlns:p14="http://schemas.microsoft.com/office/powerpoint/2010/main" val="36226770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b="0" dirty="0"/>
              <a:t>Actions Enhancement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484784"/>
            <a:ext cx="546673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02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Introduction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Improvement </a:t>
            </a:r>
            <a:endParaRPr lang="en-US" altLang="zh-CN" sz="1800" b="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Experiment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41710784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b="0" dirty="0"/>
              <a:t>Inner-Project Size Estimation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Nouns Vector </a:t>
            </a:r>
            <a:r>
              <a:rPr lang="en-US" altLang="zh-CN" sz="2000" b="0" dirty="0" smtClean="0"/>
              <a:t>Extraction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For nouns in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User</a:t>
            </a:r>
            <a:r>
              <a:rPr lang="en-US" altLang="zh-CN" sz="2000" b="0" dirty="0" smtClean="0"/>
              <a:t> and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Object</a:t>
            </a:r>
            <a:r>
              <a:rPr lang="en-US" altLang="zh-CN" sz="2000" b="0" dirty="0" smtClean="0"/>
              <a:t> field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Transfer Learning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Source domain (previous </a:t>
            </a:r>
            <a:r>
              <a:rPr lang="en-US" altLang="zh-CN" sz="2000" b="0" dirty="0" smtClean="0"/>
              <a:t>projects)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Target </a:t>
            </a:r>
            <a:r>
              <a:rPr lang="en-US" altLang="zh-CN" sz="2000" b="0" dirty="0"/>
              <a:t>domain (previous iterations in the target project</a:t>
            </a:r>
            <a:r>
              <a:rPr lang="en-US" altLang="zh-CN" sz="2000" b="0" dirty="0" smtClean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Regression to f</a:t>
            </a:r>
            <a:r>
              <a:rPr lang="en-US" altLang="zh-CN" sz="1200" b="0" dirty="0" smtClean="0"/>
              <a:t>s</a:t>
            </a:r>
            <a:r>
              <a:rPr lang="en-US" altLang="zh-CN" sz="2000" b="0" dirty="0" smtClean="0"/>
              <a:t>(</a:t>
            </a:r>
            <a:r>
              <a:rPr lang="en-US" altLang="zh-CN" sz="2000" b="0" dirty="0" err="1" smtClean="0"/>
              <a:t>X</a:t>
            </a:r>
            <a:r>
              <a:rPr lang="en-US" altLang="zh-CN" sz="1200" b="0" dirty="0" err="1" smtClean="0"/>
              <a:t>t</a:t>
            </a:r>
            <a:r>
              <a:rPr lang="en-US" altLang="zh-CN" sz="2000" b="0" dirty="0" err="1" smtClean="0"/>
              <a:t>|X</a:t>
            </a:r>
            <a:r>
              <a:rPr lang="en-US" altLang="zh-CN" sz="1200" b="0" dirty="0" err="1" smtClean="0"/>
              <a:t>s</a:t>
            </a:r>
            <a:r>
              <a:rPr lang="en-US" altLang="zh-CN" sz="2000" b="0" dirty="0"/>
              <a:t>; </a:t>
            </a:r>
            <a:r>
              <a:rPr lang="en-US" altLang="zh-CN" sz="2000" b="0" dirty="0" err="1"/>
              <a:t>y</a:t>
            </a:r>
            <a:r>
              <a:rPr lang="en-US" altLang="zh-CN" sz="1200" b="0" dirty="0" err="1"/>
              <a:t>s</a:t>
            </a:r>
            <a:r>
              <a:rPr lang="en-US" altLang="zh-CN" sz="2000" b="0" dirty="0" smtClean="0"/>
              <a:t>) and </a:t>
            </a:r>
            <a:r>
              <a:rPr lang="en-US" altLang="zh-CN" sz="2000" b="0" dirty="0" err="1" smtClean="0"/>
              <a:t>f</a:t>
            </a:r>
            <a:r>
              <a:rPr lang="en-US" altLang="zh-CN" sz="1200" b="0" dirty="0" err="1" smtClean="0"/>
              <a:t>t</a:t>
            </a:r>
            <a:r>
              <a:rPr lang="en-US" altLang="zh-CN" sz="2000" b="0" dirty="0" smtClean="0"/>
              <a:t>(</a:t>
            </a:r>
            <a:r>
              <a:rPr lang="en-US" altLang="zh-CN" sz="2000" b="0" dirty="0" err="1" smtClean="0"/>
              <a:t>X</a:t>
            </a:r>
            <a:r>
              <a:rPr lang="en-US" altLang="zh-CN" sz="1200" b="0" dirty="0" err="1" smtClean="0"/>
              <a:t>t</a:t>
            </a:r>
            <a:r>
              <a:rPr lang="en-US" altLang="zh-CN" sz="2000" b="0" dirty="0" err="1" smtClean="0"/>
              <a:t>|X</a:t>
            </a:r>
            <a:r>
              <a:rPr lang="en-US" altLang="zh-CN" sz="1200" b="0" dirty="0" err="1" smtClean="0"/>
              <a:t>t</a:t>
            </a:r>
            <a:r>
              <a:rPr lang="en-US" altLang="zh-CN" sz="2000" b="0" dirty="0" smtClean="0"/>
              <a:t>; </a:t>
            </a:r>
            <a:r>
              <a:rPr lang="en-US" altLang="zh-CN" sz="2000" b="0" dirty="0" err="1" smtClean="0"/>
              <a:t>y</a:t>
            </a:r>
            <a:r>
              <a:rPr lang="en-US" altLang="zh-CN" sz="1200" b="0" dirty="0" err="1" smtClean="0"/>
              <a:t>t</a:t>
            </a:r>
            <a:r>
              <a:rPr lang="en-US" altLang="zh-CN" sz="2000" b="0" dirty="0" smtClean="0"/>
              <a:t>)</a:t>
            </a:r>
            <a:endParaRPr lang="en-US" altLang="zh-CN" sz="2000" b="0" dirty="0"/>
          </a:p>
        </p:txBody>
      </p:sp>
    </p:spTree>
    <p:extLst>
      <p:ext uri="{BB962C8B-B14F-4D97-AF65-F5344CB8AC3E}">
        <p14:creationId xmlns:p14="http://schemas.microsoft.com/office/powerpoint/2010/main" val="11486542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Introduction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Improvement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>
                <a:solidFill>
                  <a:srgbClr val="FF0000"/>
                </a:solidFill>
              </a:rPr>
              <a:t>Experiment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1178979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b="0" dirty="0"/>
              <a:t>Experimental Settings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Mean Magnitude of the Relative </a:t>
            </a:r>
            <a:r>
              <a:rPr lang="en-US" altLang="zh-CN" sz="2000" b="0" dirty="0" smtClean="0"/>
              <a:t>Error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Variance of the Relative </a:t>
            </a:r>
            <a:r>
              <a:rPr lang="en-US" altLang="zh-CN" sz="2000" b="0" dirty="0" smtClean="0"/>
              <a:t>Error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Percentage of estimations within 25% of the actual </a:t>
            </a:r>
            <a:r>
              <a:rPr lang="en-US" altLang="zh-CN" sz="2000" b="0" dirty="0" smtClean="0"/>
              <a:t>values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916832"/>
            <a:ext cx="2638425" cy="10953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7435" y="3982084"/>
            <a:ext cx="2990850" cy="6000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085" y="5574491"/>
            <a:ext cx="325755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362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b="0" dirty="0"/>
              <a:t>Performance of Baseline Method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Comparison of Regression </a:t>
            </a:r>
            <a:r>
              <a:rPr lang="en-US" altLang="zh-CN" sz="2000" b="0" dirty="0" smtClean="0"/>
              <a:t>Methods (SVR is the best)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060848"/>
            <a:ext cx="5328592" cy="310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25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b="0" dirty="0"/>
              <a:t>Performance of Baseline Method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Features </a:t>
            </a:r>
            <a:r>
              <a:rPr lang="en-US" altLang="zh-CN" sz="2000" b="0" dirty="0" smtClean="0"/>
              <a:t>Contribution (Local is the most important)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71339"/>
            <a:ext cx="5112568" cy="334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987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b="0" dirty="0"/>
              <a:t>Performance of Action Enhancement</a:t>
            </a:r>
            <a:endParaRPr lang="en-US" altLang="zh-CN" sz="2800" b="0" dirty="0"/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Action Enhancement is the best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988840"/>
            <a:ext cx="5328592" cy="328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78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b="0" dirty="0"/>
              <a:t>Performance of Inner-Project Estimation</a:t>
            </a:r>
            <a:endParaRPr lang="en-US" altLang="zh-CN" sz="2800" b="0" dirty="0"/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Effective with transfer learning (SVR is the best)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988840"/>
            <a:ext cx="5421322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936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b="0" dirty="0"/>
              <a:t>Performance of Effort Estimation</a:t>
            </a:r>
            <a:endParaRPr lang="en-US" altLang="zh-CN" sz="2800" b="0" dirty="0"/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SVR algorithm with </a:t>
            </a:r>
            <a:r>
              <a:rPr lang="en-US" altLang="zh-CN" sz="2000" b="0" dirty="0" err="1" smtClean="0"/>
              <a:t>cfs</a:t>
            </a:r>
            <a:r>
              <a:rPr lang="en-US" altLang="zh-CN" sz="2000" b="0" dirty="0" smtClean="0"/>
              <a:t> is the best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916832"/>
            <a:ext cx="5550756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723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Introduction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Improvement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Experiment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>
                <a:solidFill>
                  <a:srgbClr val="FF0000"/>
                </a:solidFill>
              </a:rPr>
              <a:t>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6187118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800" b="0" dirty="0"/>
              <a:t>Future work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Collect </a:t>
            </a:r>
            <a:r>
              <a:rPr lang="en-US" altLang="zh-CN" sz="2000" b="0" dirty="0"/>
              <a:t>more data from various projects </a:t>
            </a:r>
            <a:r>
              <a:rPr lang="en-US" altLang="zh-CN" sz="2000" b="0" dirty="0" smtClean="0"/>
              <a:t>to conduct experiments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Introduce </a:t>
            </a:r>
            <a:r>
              <a:rPr lang="en-US" altLang="zh-CN" sz="2000" b="0" dirty="0"/>
              <a:t>deep learning to </a:t>
            </a:r>
            <a:r>
              <a:rPr lang="en-US" altLang="zh-CN" sz="2000" b="0" dirty="0" smtClean="0"/>
              <a:t>learn some </a:t>
            </a:r>
            <a:r>
              <a:rPr lang="en-US" altLang="zh-CN" sz="2000" b="0" dirty="0"/>
              <a:t>deep features from </a:t>
            </a:r>
            <a:r>
              <a:rPr lang="en-US" altLang="zh-CN" sz="2000" b="0" dirty="0" smtClean="0"/>
              <a:t>documents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Improve </a:t>
            </a:r>
            <a:r>
              <a:rPr lang="en-US" altLang="zh-CN" sz="2000" b="0" dirty="0"/>
              <a:t>the </a:t>
            </a:r>
            <a:r>
              <a:rPr lang="en-US" altLang="zh-CN" sz="2000" b="0" dirty="0" smtClean="0"/>
              <a:t>transfer learning algorithm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Introduce </a:t>
            </a:r>
            <a:r>
              <a:rPr lang="en-US" altLang="zh-CN" sz="2000" b="0" dirty="0"/>
              <a:t>more relations </a:t>
            </a:r>
            <a:r>
              <a:rPr lang="en-US" altLang="zh-CN" sz="2000" b="0" dirty="0" smtClean="0"/>
              <a:t>during action </a:t>
            </a:r>
            <a:r>
              <a:rPr lang="en-US" altLang="zh-CN" sz="2000" b="0" dirty="0"/>
              <a:t>enhancement process.</a:t>
            </a:r>
          </a:p>
        </p:txBody>
      </p:sp>
    </p:spTree>
    <p:extLst>
      <p:ext uri="{BB962C8B-B14F-4D97-AF65-F5344CB8AC3E}">
        <p14:creationId xmlns:p14="http://schemas.microsoft.com/office/powerpoint/2010/main" val="3810697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>
                <a:solidFill>
                  <a:srgbClr val="FF0000"/>
                </a:solidFill>
              </a:rPr>
              <a:t>Introduction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Improvement </a:t>
            </a:r>
            <a:endParaRPr lang="en-US" altLang="zh-CN" sz="1800" b="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Experiment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40113865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15950" y="249237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5400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133984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33984"/>
                </a:solidFill>
                <a:latin typeface="Arial" charset="0"/>
                <a:ea typeface="华文新魏" charset="0"/>
                <a:sym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33984"/>
                </a:solidFill>
                <a:latin typeface="Arial" charset="0"/>
                <a:ea typeface="华文新魏" charset="0"/>
                <a:sym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33984"/>
                </a:solidFill>
                <a:latin typeface="Arial" charset="0"/>
                <a:ea typeface="华文新魏" charset="0"/>
                <a:sym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33984"/>
                </a:solidFill>
                <a:latin typeface="Arial" charset="0"/>
                <a:ea typeface="华文新魏" charset="0"/>
                <a:sym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33984"/>
                </a:solidFill>
                <a:latin typeface="Arial" charset="0"/>
                <a:ea typeface="华文新魏" charset="0"/>
                <a:sym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33984"/>
                </a:solidFill>
                <a:latin typeface="Arial" charset="0"/>
                <a:ea typeface="华文新魏" charset="0"/>
                <a:sym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33984"/>
                </a:solidFill>
                <a:latin typeface="Arial" charset="0"/>
                <a:ea typeface="华文新魏" charset="0"/>
                <a:sym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33984"/>
                </a:solidFill>
                <a:latin typeface="Arial" charset="0"/>
                <a:ea typeface="华文新魏" charset="0"/>
                <a:sym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33984"/>
                </a:solidFill>
                <a:effectLst/>
                <a:uLnTx/>
                <a:uFillTx/>
                <a:latin typeface="Arial"/>
                <a:ea typeface="华文新魏"/>
                <a:cs typeface="+mj-cs"/>
                <a:sym typeface="Arial" panose="020B0604020202020204" pitchFamily="34" charset="0"/>
              </a:rPr>
              <a:t>Thank</a:t>
            </a:r>
            <a:r>
              <a:rPr lang="en-US" altLang="zh-CN" sz="4300" dirty="0">
                <a:latin typeface="Arial"/>
                <a:ea typeface="华文新魏"/>
              </a:rPr>
              <a:t>s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133984"/>
              </a:solidFill>
              <a:effectLst/>
              <a:uLnTx/>
              <a:uFillTx/>
              <a:latin typeface="Arial"/>
              <a:ea typeface="华文新魏"/>
              <a:cs typeface="+mj-cs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Introduction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Software effort estimation is a </a:t>
            </a:r>
            <a:r>
              <a:rPr lang="en-US" altLang="zh-CN" sz="2000" b="0" dirty="0">
                <a:solidFill>
                  <a:srgbClr val="FF0000"/>
                </a:solidFill>
              </a:rPr>
              <a:t>crucial</a:t>
            </a:r>
            <a:r>
              <a:rPr lang="en-US" altLang="zh-CN" sz="2000" b="0" dirty="0"/>
              <a:t> step in </a:t>
            </a:r>
            <a:r>
              <a:rPr lang="en-US" altLang="zh-CN" sz="2000" b="0" dirty="0" smtClean="0"/>
              <a:t>project management.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Existing </a:t>
            </a:r>
            <a:r>
              <a:rPr lang="en-US" altLang="zh-CN" sz="2000" b="0" dirty="0"/>
              <a:t>estimation methods, such as COCOMO </a:t>
            </a:r>
            <a:r>
              <a:rPr lang="en-US" altLang="zh-CN" sz="2000" b="0" dirty="0" smtClean="0"/>
              <a:t>II</a:t>
            </a:r>
            <a:r>
              <a:rPr lang="en-US" altLang="zh-CN" sz="2000" b="0" dirty="0"/>
              <a:t> </a:t>
            </a:r>
            <a:r>
              <a:rPr lang="en-US" altLang="zh-CN" sz="2000" b="0" dirty="0" smtClean="0"/>
              <a:t>and IFPUG, are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too</a:t>
            </a:r>
            <a:r>
              <a:rPr lang="en-US" altLang="zh-CN" sz="2000" b="0" dirty="0" smtClean="0"/>
              <a:t> </a:t>
            </a:r>
            <a:r>
              <a:rPr lang="en-US" altLang="zh-CN" sz="2000" b="0" dirty="0">
                <a:solidFill>
                  <a:srgbClr val="FF0000"/>
                </a:solidFill>
              </a:rPr>
              <a:t>complicated</a:t>
            </a:r>
            <a:r>
              <a:rPr lang="en-US" altLang="zh-CN" sz="2000" b="0" dirty="0"/>
              <a:t>, costing </a:t>
            </a:r>
            <a:r>
              <a:rPr lang="en-US" altLang="zh-CN" sz="2000" b="0" dirty="0">
                <a:solidFill>
                  <a:srgbClr val="FF0000"/>
                </a:solidFill>
              </a:rPr>
              <a:t>a lot of human effort</a:t>
            </a:r>
            <a:endParaRPr lang="en-US" altLang="zh-CN" sz="2000" b="0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If estimation </a:t>
            </a:r>
            <a:r>
              <a:rPr lang="en-US" altLang="zh-CN" sz="2000" b="0" dirty="0"/>
              <a:t>could be finished after requirements elicitation, </a:t>
            </a:r>
            <a:r>
              <a:rPr lang="en-US" altLang="zh-CN" sz="2000" b="0" dirty="0" smtClean="0"/>
              <a:t>it can </a:t>
            </a:r>
            <a:r>
              <a:rPr lang="en-US" altLang="zh-CN" sz="2000" b="0" dirty="0">
                <a:solidFill>
                  <a:srgbClr val="FF0000"/>
                </a:solidFill>
              </a:rPr>
              <a:t>positively</a:t>
            </a:r>
            <a:r>
              <a:rPr lang="en-US" altLang="zh-CN" sz="2000" b="0" dirty="0"/>
              <a:t> affect the project management.</a:t>
            </a:r>
            <a:endParaRPr lang="en-US" altLang="zh-CN" sz="2000" b="0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6773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Introduction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Estimation in </a:t>
            </a:r>
            <a:r>
              <a:rPr lang="en-US" altLang="zh-CN" sz="2000" b="0" dirty="0">
                <a:solidFill>
                  <a:srgbClr val="FF0000"/>
                </a:solidFill>
              </a:rPr>
              <a:t>Early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phase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R</a:t>
            </a:r>
            <a:r>
              <a:rPr lang="en-US" altLang="zh-CN" sz="2000" b="0" dirty="0" smtClean="0"/>
              <a:t>equirements elicitation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Using requirement documents written in use cases, user stories,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FF0000"/>
                </a:solidFill>
              </a:rPr>
              <a:t>Semi-Automatic</a:t>
            </a:r>
            <a:r>
              <a:rPr lang="en-US" altLang="zh-CN" sz="2000" b="0" dirty="0" smtClean="0"/>
              <a:t> Estimation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Drivers are </a:t>
            </a:r>
            <a:r>
              <a:rPr lang="en-US" altLang="zh-CN" sz="2000" b="0" dirty="0">
                <a:solidFill>
                  <a:srgbClr val="FF0000"/>
                </a:solidFill>
              </a:rPr>
              <a:t>hard</a:t>
            </a:r>
            <a:r>
              <a:rPr lang="en-US" altLang="zh-CN" sz="2000" b="0" dirty="0"/>
              <a:t> to </a:t>
            </a:r>
            <a:r>
              <a:rPr lang="en-US" altLang="zh-CN" sz="2000" b="0" dirty="0" smtClean="0"/>
              <a:t>obtain automatically.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FF0000"/>
                </a:solidFill>
              </a:rPr>
              <a:t>Decreases</a:t>
            </a:r>
            <a:r>
              <a:rPr lang="en-US" altLang="zh-CN" sz="2000" b="0" dirty="0" smtClean="0"/>
              <a:t> </a:t>
            </a:r>
            <a:r>
              <a:rPr lang="en-US" altLang="zh-CN" sz="2000" b="0" dirty="0"/>
              <a:t>the number </a:t>
            </a:r>
            <a:r>
              <a:rPr lang="en-US" altLang="zh-CN" sz="2000" b="0" dirty="0" smtClean="0"/>
              <a:t>of drivers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</p:txBody>
      </p:sp>
    </p:spTree>
    <p:extLst>
      <p:ext uri="{BB962C8B-B14F-4D97-AF65-F5344CB8AC3E}">
        <p14:creationId xmlns:p14="http://schemas.microsoft.com/office/powerpoint/2010/main" val="29860758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Introduction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>
                <a:solidFill>
                  <a:srgbClr val="FF0000"/>
                </a:solidFill>
              </a:rPr>
              <a:t>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Improvement </a:t>
            </a:r>
            <a:endParaRPr lang="en-US" altLang="zh-CN" sz="1800" b="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Experiment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/>
              <a:t>Future work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40088533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Approach</a:t>
            </a:r>
            <a:endParaRPr lang="zh-CN" altLang="en-US" sz="28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" y="1700808"/>
            <a:ext cx="84391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39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Entity Extraction</a:t>
            </a:r>
            <a:endParaRPr lang="zh-CN" altLang="en-US" sz="2800" dirty="0"/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Definition of five-tuple for each requirement item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(</a:t>
            </a:r>
            <a:r>
              <a:rPr lang="en-US" altLang="zh-CN" sz="2000" b="0" dirty="0" smtClean="0"/>
              <a:t>User; </a:t>
            </a:r>
            <a:r>
              <a:rPr lang="en-US" altLang="zh-CN" sz="2000" b="0" dirty="0"/>
              <a:t>Action</a:t>
            </a:r>
            <a:r>
              <a:rPr lang="en-US" altLang="zh-CN" sz="2000" b="0" dirty="0" smtClean="0"/>
              <a:t>; Object</a:t>
            </a:r>
            <a:r>
              <a:rPr lang="en-US" altLang="zh-CN" sz="2000" b="0" dirty="0"/>
              <a:t>; </a:t>
            </a:r>
            <a:r>
              <a:rPr lang="en-US" altLang="zh-CN" sz="2000" b="0" dirty="0" err="1" smtClean="0"/>
              <a:t>ActionProperty</a:t>
            </a:r>
            <a:r>
              <a:rPr lang="en-US" altLang="zh-CN" sz="2000" b="0" dirty="0" smtClean="0"/>
              <a:t>; Condition</a:t>
            </a:r>
            <a:r>
              <a:rPr lang="en-US" altLang="zh-CN" sz="2000" b="0" dirty="0"/>
              <a:t>)</a:t>
            </a: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I-O-B Representation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I – Denotes token inside of a chunk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O – Denotes tokens outside of a chunk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B – Denotes token a the beginning of a chunk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</p:txBody>
      </p:sp>
    </p:spTree>
    <p:extLst>
      <p:ext uri="{BB962C8B-B14F-4D97-AF65-F5344CB8AC3E}">
        <p14:creationId xmlns:p14="http://schemas.microsoft.com/office/powerpoint/2010/main" val="21780822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Example</a:t>
            </a:r>
            <a:endParaRPr lang="zh-CN" altLang="en-US" sz="2800" dirty="0"/>
          </a:p>
        </p:txBody>
      </p:sp>
      <p:sp>
        <p:nvSpPr>
          <p:cNvPr id="4" name="TextBox 1"/>
          <p:cNvSpPr txBox="1"/>
          <p:nvPr/>
        </p:nvSpPr>
        <p:spPr>
          <a:xfrm>
            <a:off x="302942" y="1419800"/>
            <a:ext cx="8841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As a LPARs Viewer user I can login the application by intranet id and </a:t>
            </a:r>
            <a:r>
              <a:rPr lang="en-US" altLang="zh-CN" sz="2000" b="0" dirty="0" err="1" smtClean="0"/>
              <a:t>pwd</a:t>
            </a:r>
            <a:r>
              <a:rPr lang="en-US" altLang="zh-CN" sz="2000" b="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(LPARs Viewer user, login, the application</a:t>
            </a:r>
            <a:r>
              <a:rPr lang="en-US" altLang="zh-CN" sz="2000" b="0" dirty="0"/>
              <a:t>, by intranet id and </a:t>
            </a:r>
            <a:r>
              <a:rPr lang="en-US" altLang="zh-CN" sz="2000" b="0" dirty="0" err="1" smtClean="0"/>
              <a:t>pwd</a:t>
            </a:r>
            <a:r>
              <a:rPr lang="en-US" altLang="zh-CN" sz="2000" b="0" dirty="0" smtClean="0"/>
              <a:t>, None)</a:t>
            </a:r>
            <a:endParaRPr lang="en-US" altLang="zh-CN" sz="2000" b="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708920"/>
            <a:ext cx="3456384" cy="354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934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自定义设计方案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黑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自定义设计方案">
  <a:themeElements>
    <a:clrScheme name="2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自定义设计方案">
      <a:majorFont>
        <a:latin typeface="Arial"/>
        <a:ea typeface="黑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lnDef>
  </a:objectDefaults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8377</TotalTime>
  <Pages>0</Pages>
  <Words>869</Words>
  <Characters>0</Characters>
  <Application>Microsoft Office PowerPoint</Application>
  <DocSecurity>0</DocSecurity>
  <PresentationFormat>全屏显示(4:3)</PresentationFormat>
  <Lines>0</Lines>
  <Paragraphs>204</Paragraphs>
  <Slides>30</Slides>
  <Notes>29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39" baseType="lpstr">
      <vt:lpstr>黑体</vt:lpstr>
      <vt:lpstr>华文新魏</vt:lpstr>
      <vt:lpstr>宋体</vt:lpstr>
      <vt:lpstr>微软雅黑</vt:lpstr>
      <vt:lpstr>Arial</vt:lpstr>
      <vt:lpstr>Calibri</vt:lpstr>
      <vt:lpstr>Wingdings</vt:lpstr>
      <vt:lpstr>1_自定义设计方案</vt:lpstr>
      <vt:lpstr>2_自定义设计方案</vt:lpstr>
      <vt:lpstr>SEES: A Unified Method for Semi-Automatic Early Effort Estimation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2012</cp:revision>
  <cp:lastPrinted>1899-12-30T00:00:00Z</cp:lastPrinted>
  <dcterms:created xsi:type="dcterms:W3CDTF">2010-12-07T13:16:01Z</dcterms:created>
  <dcterms:modified xsi:type="dcterms:W3CDTF">2016-02-27T09:34:52Z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