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86" r:id="rId3"/>
    <p:sldId id="257" r:id="rId4"/>
    <p:sldId id="346" r:id="rId5"/>
    <p:sldId id="370" r:id="rId6"/>
    <p:sldId id="371" r:id="rId7"/>
    <p:sldId id="372" r:id="rId8"/>
    <p:sldId id="347" r:id="rId9"/>
    <p:sldId id="391" r:id="rId10"/>
    <p:sldId id="373" r:id="rId11"/>
    <p:sldId id="392" r:id="rId12"/>
    <p:sldId id="376" r:id="rId13"/>
    <p:sldId id="393" r:id="rId14"/>
    <p:sldId id="377" r:id="rId15"/>
    <p:sldId id="378" r:id="rId16"/>
    <p:sldId id="379" r:id="rId17"/>
    <p:sldId id="380" r:id="rId18"/>
    <p:sldId id="394" r:id="rId19"/>
    <p:sldId id="395" r:id="rId20"/>
    <p:sldId id="381" r:id="rId21"/>
    <p:sldId id="396" r:id="rId22"/>
    <p:sldId id="385" r:id="rId23"/>
    <p:sldId id="397" r:id="rId24"/>
    <p:sldId id="398" r:id="rId25"/>
    <p:sldId id="399" r:id="rId26"/>
    <p:sldId id="400" r:id="rId27"/>
    <p:sldId id="387" r:id="rId28"/>
    <p:sldId id="285" r:id="rId2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79700" autoAdjust="0"/>
  </p:normalViewPr>
  <p:slideViewPr>
    <p:cSldViewPr>
      <p:cViewPr varScale="1">
        <p:scale>
          <a:sx n="92" d="100"/>
          <a:sy n="92" d="100"/>
        </p:scale>
        <p:origin x="144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6D754-9060-4CD1-8238-F01809D04542}" type="datetimeFigureOut">
              <a:rPr lang="zh-CN" altLang="en-US" smtClean="0"/>
              <a:t>2016/5/8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3AC2C-6958-4A9A-A297-10A762A253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7507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2036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43944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65368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74901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20225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19388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53841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81372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75232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61578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2448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60919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43384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90846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4605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37121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94791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836759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875145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5770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6543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451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9355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84673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01247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93244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1587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2016/5/8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2016/5/8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2016/5/8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2016/5/8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2016/5/8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2016/5/8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2016/5/8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43433" y="1340768"/>
            <a:ext cx="70567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3200" b="1" dirty="0"/>
              <a:t>Matching Dependence-Related Queries in the </a:t>
            </a:r>
            <a:r>
              <a:rPr lang="en-US" altLang="zh-CN" sz="3200" b="1" dirty="0" smtClean="0"/>
              <a:t>System Dependence </a:t>
            </a:r>
            <a:r>
              <a:rPr lang="en-US" altLang="zh-CN" sz="3200" b="1" dirty="0"/>
              <a:t>Graph</a:t>
            </a:r>
            <a:endParaRPr lang="en-US" altLang="zh-CN" sz="3200" dirty="0" smtClean="0"/>
          </a:p>
          <a:p>
            <a:pPr algn="ctr"/>
            <a:r>
              <a:rPr lang="en-US" altLang="zh-CN" sz="2400" dirty="0" smtClean="0"/>
              <a:t>[Automated </a:t>
            </a:r>
            <a:r>
              <a:rPr lang="en-US" altLang="zh-CN" sz="2400" dirty="0"/>
              <a:t>Software </a:t>
            </a:r>
            <a:r>
              <a:rPr lang="en-US" altLang="zh-CN" sz="2400" dirty="0" smtClean="0"/>
              <a:t>Engineering - </a:t>
            </a:r>
            <a:r>
              <a:rPr lang="en-US" altLang="zh-CN" sz="2400" dirty="0" smtClean="0"/>
              <a:t>2010]</a:t>
            </a:r>
          </a:p>
          <a:p>
            <a:pPr algn="ctr"/>
            <a:endParaRPr lang="en-US" altLang="zh-CN" sz="2400" dirty="0" smtClean="0"/>
          </a:p>
          <a:p>
            <a:pPr algn="ctr"/>
            <a:r>
              <a:rPr lang="en-US" altLang="zh-CN" sz="2000" dirty="0" err="1"/>
              <a:t>Xiaoyin</a:t>
            </a:r>
            <a:r>
              <a:rPr lang="en-US" altLang="zh-CN" sz="2000" dirty="0"/>
              <a:t> </a:t>
            </a:r>
            <a:r>
              <a:rPr lang="en-US" altLang="zh-CN" sz="2000" dirty="0" smtClean="0"/>
              <a:t>Wang, </a:t>
            </a:r>
            <a:r>
              <a:rPr lang="en-US" altLang="zh-CN" sz="2000" dirty="0"/>
              <a:t>David </a:t>
            </a:r>
            <a:r>
              <a:rPr lang="en-US" altLang="zh-CN" sz="2000" dirty="0" smtClean="0"/>
              <a:t>Lo, </a:t>
            </a:r>
            <a:r>
              <a:rPr lang="en-US" altLang="zh-CN" sz="2000" dirty="0" err="1"/>
              <a:t>Jiefeng</a:t>
            </a:r>
            <a:r>
              <a:rPr lang="en-US" altLang="zh-CN" sz="2000" dirty="0"/>
              <a:t> </a:t>
            </a:r>
            <a:r>
              <a:rPr lang="en-US" altLang="zh-CN" sz="2000" dirty="0" smtClean="0"/>
              <a:t>Cheng, </a:t>
            </a:r>
            <a:r>
              <a:rPr lang="en-US" altLang="zh-CN" sz="2000" dirty="0"/>
              <a:t>Lu </a:t>
            </a:r>
            <a:r>
              <a:rPr lang="en-US" altLang="zh-CN" sz="2000" dirty="0" smtClean="0"/>
              <a:t>Zhang, </a:t>
            </a:r>
          </a:p>
          <a:p>
            <a:pPr algn="ctr"/>
            <a:r>
              <a:rPr lang="en-US" altLang="zh-CN" sz="2000" dirty="0" smtClean="0"/>
              <a:t>Hong Mei, </a:t>
            </a:r>
            <a:r>
              <a:rPr lang="en-US" altLang="zh-CN" sz="2000" dirty="0"/>
              <a:t>Jeffrey Xu </a:t>
            </a:r>
            <a:r>
              <a:rPr lang="en-US" altLang="zh-CN" sz="2000" dirty="0" smtClean="0"/>
              <a:t>Yu</a:t>
            </a:r>
            <a:endParaRPr lang="en-US" altLang="zh-CN" sz="2000" dirty="0" smtClean="0"/>
          </a:p>
          <a:p>
            <a:endParaRPr lang="en-US" altLang="zh-CN" sz="1600" dirty="0" smtClean="0"/>
          </a:p>
          <a:p>
            <a:pPr algn="ctr"/>
            <a:r>
              <a:rPr lang="en-US" altLang="zh-CN" sz="1600" dirty="0" smtClean="0"/>
              <a:t>Key </a:t>
            </a:r>
            <a:r>
              <a:rPr lang="en-US" altLang="zh-CN" sz="1600" dirty="0"/>
              <a:t>Laboratory of High Confidence Software Technologies (Peking University</a:t>
            </a:r>
            <a:r>
              <a:rPr lang="en-US" altLang="zh-CN" sz="1600" dirty="0" smtClean="0"/>
              <a:t>) School </a:t>
            </a:r>
            <a:r>
              <a:rPr lang="en-US" altLang="zh-CN" sz="1600" dirty="0"/>
              <a:t>of Information Systems, Singapore Management University</a:t>
            </a:r>
          </a:p>
          <a:p>
            <a:pPr algn="ctr"/>
            <a:r>
              <a:rPr lang="en-US" altLang="zh-CN" sz="1600" dirty="0" smtClean="0"/>
              <a:t>The </a:t>
            </a:r>
            <a:r>
              <a:rPr lang="en-US" altLang="zh-CN" sz="1600" dirty="0"/>
              <a:t>Chinese University of Hong Kong, China</a:t>
            </a:r>
            <a:endParaRPr lang="en-US" altLang="zh-CN" sz="1600" dirty="0"/>
          </a:p>
        </p:txBody>
      </p:sp>
      <p:sp>
        <p:nvSpPr>
          <p:cNvPr id="6" name="矩形 5"/>
          <p:cNvSpPr/>
          <p:nvPr/>
        </p:nvSpPr>
        <p:spPr>
          <a:xfrm>
            <a:off x="6895785" y="5446965"/>
            <a:ext cx="12044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CN" dirty="0" err="1" smtClean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Cai</a:t>
            </a:r>
            <a:r>
              <a:rPr lang="en-US" altLang="zh-CN" dirty="0" smtClean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 </a:t>
            </a:r>
            <a:r>
              <a:rPr lang="en-US" altLang="zh-CN" dirty="0" err="1" smtClean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Xuyang</a:t>
            </a:r>
            <a:endParaRPr lang="en-US" altLang="zh-CN" dirty="0" smtClean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  <a:p>
            <a:pPr algn="r"/>
            <a:fld id="{8553C895-12F7-45DC-AF5C-B0A90DE69EB6}" type="datetime1">
              <a:rPr lang="en-US" altLang="zh-CN" smtClean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5/8/2016</a:t>
            </a:fld>
            <a:endParaRPr lang="en-US" altLang="zh-CN" dirty="0" smtClean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0751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Background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7577" y="980728"/>
            <a:ext cx="71007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Graph Reachability Indexing and Querying </a:t>
            </a:r>
            <a:endParaRPr lang="zh-CN" altLang="en-US" sz="2800" b="1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07577" y="1519631"/>
            <a:ext cx="875691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     Matching such </a:t>
            </a:r>
            <a:r>
              <a:rPr lang="en-US" altLang="zh-CN" sz="2400" dirty="0"/>
              <a:t>a pattern in a large graph </a:t>
            </a:r>
            <a:r>
              <a:rPr lang="en-US" altLang="zh-CN" sz="2400" dirty="0" smtClean="0"/>
              <a:t>is computationally </a:t>
            </a:r>
            <a:r>
              <a:rPr lang="en-US" altLang="zh-CN" sz="2400" dirty="0"/>
              <a:t>expensive</a:t>
            </a:r>
            <a:r>
              <a:rPr lang="en-US" altLang="zh-CN" sz="2400" dirty="0" smtClean="0"/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Reachability </a:t>
            </a:r>
            <a:r>
              <a:rPr lang="en-US" altLang="zh-CN" sz="2400" dirty="0"/>
              <a:t>calculation between all </a:t>
            </a:r>
            <a:r>
              <a:rPr lang="en-US" altLang="zh-CN" sz="2400" dirty="0" smtClean="0"/>
              <a:t>pairs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Matching </a:t>
            </a:r>
            <a:r>
              <a:rPr lang="en-US" altLang="zh-CN" sz="2400" dirty="0"/>
              <a:t>a graph </a:t>
            </a:r>
            <a:r>
              <a:rPr lang="en-US" altLang="zh-CN" sz="2400" dirty="0" smtClean="0"/>
              <a:t>pattern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744" y="3212976"/>
            <a:ext cx="4342477" cy="3005722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2123728" y="6142328"/>
            <a:ext cx="4105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dirty="0" smtClean="0"/>
              <a:t>Graph reachability </a:t>
            </a:r>
            <a:r>
              <a:rPr lang="en-US" altLang="zh-CN" sz="2000" dirty="0"/>
              <a:t>indexing algorithm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7394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Approach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7577" y="980728"/>
            <a:ext cx="71007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Dependence Query Language (DQL)</a:t>
            </a:r>
            <a:endParaRPr lang="zh-CN" altLang="en-US" sz="2800" b="1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07576" y="1503948"/>
            <a:ext cx="82528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i="1" dirty="0" smtClean="0">
                <a:solidFill>
                  <a:srgbClr val="FF0000"/>
                </a:solidFill>
              </a:rPr>
              <a:t>Query Declaration</a:t>
            </a:r>
          </a:p>
          <a:p>
            <a:r>
              <a:rPr lang="en-US" altLang="zh-CN" sz="2400" dirty="0" smtClean="0"/>
              <a:t>       </a:t>
            </a:r>
            <a:r>
              <a:rPr lang="en-US" altLang="zh-CN" sz="2400" dirty="0"/>
              <a:t>This part allows a developer to declare a list of program </a:t>
            </a:r>
            <a:r>
              <a:rPr lang="en-US" altLang="zh-CN" sz="2400" dirty="0" smtClean="0"/>
              <a:t>points involved </a:t>
            </a:r>
            <a:r>
              <a:rPr lang="en-US" altLang="zh-CN" sz="2400" dirty="0"/>
              <a:t>in the search.</a:t>
            </a:r>
            <a:endParaRPr lang="zh-CN" altLang="en-US" sz="24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3104781"/>
            <a:ext cx="6957922" cy="1759026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1084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Approach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7577" y="980728"/>
            <a:ext cx="71007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Dependence Query Language (DQL)</a:t>
            </a:r>
            <a:endParaRPr lang="zh-CN" altLang="en-US" sz="2800" b="1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79512" y="1660158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i="1" dirty="0" smtClean="0">
                <a:solidFill>
                  <a:srgbClr val="FF0000"/>
                </a:solidFill>
              </a:rPr>
              <a:t>Node Descriptions</a:t>
            </a:r>
          </a:p>
          <a:p>
            <a:r>
              <a:rPr lang="en-US" altLang="zh-CN" sz="2400" dirty="0" smtClean="0"/>
              <a:t>      </a:t>
            </a:r>
            <a:r>
              <a:rPr lang="en-US" altLang="zh-CN" sz="2400" dirty="0"/>
              <a:t>This part allows a developer to describe the properties related to </a:t>
            </a:r>
            <a:r>
              <a:rPr lang="en-US" altLang="zh-CN" sz="2400" dirty="0" smtClean="0"/>
              <a:t>a single </a:t>
            </a:r>
            <a:r>
              <a:rPr lang="en-US" altLang="zh-CN" sz="2400" dirty="0"/>
              <a:t>program point.</a:t>
            </a:r>
            <a:endParaRPr lang="zh-CN" altLang="en-US" sz="2400" b="1" i="1" dirty="0">
              <a:solidFill>
                <a:srgbClr val="FF0000"/>
              </a:solidFill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5696" y="3034759"/>
            <a:ext cx="5300832" cy="2547564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28674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Approach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7577" y="980728"/>
            <a:ext cx="71007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Dependence Query Language (DQL)</a:t>
            </a:r>
            <a:endParaRPr lang="zh-CN" altLang="en-US" sz="2800" b="1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02820" y="1491372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rgbClr val="FF0000"/>
                </a:solidFill>
              </a:rPr>
              <a:t>Relation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 Descriptions</a:t>
            </a:r>
          </a:p>
          <a:p>
            <a:r>
              <a:rPr lang="en-US" altLang="zh-CN" sz="2400" dirty="0" smtClean="0"/>
              <a:t>      </a:t>
            </a:r>
            <a:r>
              <a:rPr lang="en-US" altLang="zh-CN" sz="2400" dirty="0"/>
              <a:t>This part allows a developer to describe three kinds of </a:t>
            </a:r>
            <a:r>
              <a:rPr lang="en-US" altLang="zh-CN" sz="2400" dirty="0" smtClean="0"/>
              <a:t>dependence relationships </a:t>
            </a:r>
            <a:r>
              <a:rPr lang="en-US" altLang="zh-CN" sz="2400" dirty="0"/>
              <a:t>between program </a:t>
            </a:r>
            <a:r>
              <a:rPr lang="en-US" altLang="zh-CN" sz="2400" dirty="0" smtClean="0"/>
              <a:t>points.</a:t>
            </a:r>
            <a:endParaRPr lang="zh-CN" altLang="en-US" sz="2400" b="1" i="1" dirty="0">
              <a:solidFill>
                <a:srgbClr val="FF0000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4614" y="2799590"/>
            <a:ext cx="5809340" cy="1637498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  <p:sp>
        <p:nvSpPr>
          <p:cNvPr id="7" name="矩形 6"/>
          <p:cNvSpPr/>
          <p:nvPr/>
        </p:nvSpPr>
        <p:spPr>
          <a:xfrm>
            <a:off x="202820" y="4437088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i="1" dirty="0" smtClean="0">
                <a:solidFill>
                  <a:srgbClr val="FF0000"/>
                </a:solidFill>
              </a:rPr>
              <a:t>Target </a:t>
            </a:r>
          </a:p>
          <a:p>
            <a:r>
              <a:rPr lang="en-US" altLang="zh-CN" sz="2400" dirty="0" smtClean="0"/>
              <a:t>      This </a:t>
            </a:r>
            <a:r>
              <a:rPr lang="en-US" altLang="zh-CN" sz="2400" dirty="0"/>
              <a:t>part </a:t>
            </a:r>
            <a:r>
              <a:rPr lang="en-US" altLang="zh-CN" sz="2400" dirty="0" smtClean="0"/>
              <a:t>allows a </a:t>
            </a:r>
            <a:r>
              <a:rPr lang="en-US" altLang="zh-CN" sz="2400" dirty="0"/>
              <a:t>developer to indicate which program points in the query are </a:t>
            </a:r>
            <a:r>
              <a:rPr lang="en-US" altLang="zh-CN" sz="2400" dirty="0" smtClean="0"/>
              <a:t>the actual </a:t>
            </a:r>
            <a:r>
              <a:rPr lang="en-US" altLang="zh-CN" sz="2400" dirty="0"/>
              <a:t>target.</a:t>
            </a:r>
            <a:endParaRPr lang="zh-CN" altLang="en-US" sz="2400" b="1" i="1" dirty="0">
              <a:solidFill>
                <a:srgbClr val="FF00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4480" y="5853060"/>
            <a:ext cx="5904656" cy="443051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05515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Approach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07577" y="980728"/>
            <a:ext cx="71007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Dependence Query Language (DQL) - Example</a:t>
            </a:r>
            <a:endParaRPr lang="zh-CN" altLang="en-US" sz="2800" b="1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5085184"/>
            <a:ext cx="7133333" cy="120000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3688" y="2251622"/>
            <a:ext cx="5062186" cy="1868188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  <p:sp>
        <p:nvSpPr>
          <p:cNvPr id="9" name="下箭头 8"/>
          <p:cNvSpPr/>
          <p:nvPr/>
        </p:nvSpPr>
        <p:spPr>
          <a:xfrm>
            <a:off x="4067944" y="4320601"/>
            <a:ext cx="326306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7596336" y="375047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Node </a:t>
            </a:r>
            <a:r>
              <a:rPr lang="en-US" altLang="zh-CN" b="1" dirty="0" smtClean="0"/>
              <a:t>A</a:t>
            </a:r>
            <a:endParaRPr lang="zh-CN" altLang="en-US" b="1" dirty="0"/>
          </a:p>
        </p:txBody>
      </p:sp>
      <p:sp>
        <p:nvSpPr>
          <p:cNvPr id="11" name="文本框 10"/>
          <p:cNvSpPr txBox="1"/>
          <p:nvPr/>
        </p:nvSpPr>
        <p:spPr>
          <a:xfrm>
            <a:off x="4644008" y="1705312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Node </a:t>
            </a:r>
            <a:r>
              <a:rPr lang="en-US" altLang="zh-CN" b="1" dirty="0" smtClean="0"/>
              <a:t>B</a:t>
            </a:r>
            <a:endParaRPr lang="zh-CN" altLang="en-US" b="1" dirty="0"/>
          </a:p>
        </p:txBody>
      </p:sp>
      <p:sp>
        <p:nvSpPr>
          <p:cNvPr id="12" name="文本框 11"/>
          <p:cNvSpPr txBox="1"/>
          <p:nvPr/>
        </p:nvSpPr>
        <p:spPr>
          <a:xfrm>
            <a:off x="499690" y="3581184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Node </a:t>
            </a:r>
            <a:r>
              <a:rPr lang="en-US" altLang="zh-CN" b="1" dirty="0" smtClean="0"/>
              <a:t>C</a:t>
            </a:r>
            <a:endParaRPr lang="zh-CN" altLang="en-US" b="1" dirty="0"/>
          </a:p>
        </p:txBody>
      </p:sp>
      <p:sp>
        <p:nvSpPr>
          <p:cNvPr id="13" name="文本框 12"/>
          <p:cNvSpPr txBox="1"/>
          <p:nvPr/>
        </p:nvSpPr>
        <p:spPr>
          <a:xfrm>
            <a:off x="547430" y="2554105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Node </a:t>
            </a:r>
            <a:r>
              <a:rPr lang="en-US" altLang="zh-CN" b="1" dirty="0" smtClean="0"/>
              <a:t>D</a:t>
            </a:r>
            <a:endParaRPr lang="zh-CN" altLang="en-US" b="1" dirty="0"/>
          </a:p>
        </p:txBody>
      </p:sp>
      <p:cxnSp>
        <p:nvCxnSpPr>
          <p:cNvPr id="15" name="直接箭头连接符 14"/>
          <p:cNvCxnSpPr/>
          <p:nvPr/>
        </p:nvCxnSpPr>
        <p:spPr>
          <a:xfrm flipH="1">
            <a:off x="4499992" y="2074644"/>
            <a:ext cx="432048" cy="7062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>
            <a:stCxn id="10" idx="1"/>
          </p:cNvCxnSpPr>
          <p:nvPr/>
        </p:nvCxnSpPr>
        <p:spPr>
          <a:xfrm flipH="1" flipV="1">
            <a:off x="6084168" y="3719298"/>
            <a:ext cx="1512168" cy="215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>
            <a:stCxn id="13" idx="3"/>
          </p:cNvCxnSpPr>
          <p:nvPr/>
        </p:nvCxnSpPr>
        <p:spPr>
          <a:xfrm>
            <a:off x="1439021" y="2738771"/>
            <a:ext cx="1044747" cy="181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12" idx="3"/>
          </p:cNvCxnSpPr>
          <p:nvPr/>
        </p:nvCxnSpPr>
        <p:spPr>
          <a:xfrm flipV="1">
            <a:off x="1378457" y="3578165"/>
            <a:ext cx="1105311" cy="1876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634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Approach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7577" y="980728"/>
            <a:ext cx="71007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SDG Extraction</a:t>
            </a:r>
            <a:endParaRPr lang="zh-CN" altLang="en-US" sz="2800" b="1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67544" y="1660158"/>
            <a:ext cx="81369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We </a:t>
            </a:r>
            <a:r>
              <a:rPr lang="en-US" altLang="zh-CN" sz="2400" dirty="0"/>
              <a:t>obtain the system dependence graph (</a:t>
            </a:r>
            <a:r>
              <a:rPr lang="en-US" altLang="zh-CN" sz="2400" dirty="0"/>
              <a:t>SDG) as follows</a:t>
            </a:r>
            <a:r>
              <a:rPr lang="en-US" altLang="zh-CN" sz="2400" dirty="0" smtClean="0"/>
              <a:t>:</a:t>
            </a:r>
          </a:p>
          <a:p>
            <a:endParaRPr lang="en-US" altLang="zh-CN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Use </a:t>
            </a:r>
            <a:r>
              <a:rPr lang="en-US" altLang="zh-CN" sz="2400" i="1" dirty="0" err="1">
                <a:solidFill>
                  <a:schemeClr val="tx2"/>
                </a:solidFill>
              </a:rPr>
              <a:t>CodeSurfer</a:t>
            </a:r>
            <a:r>
              <a:rPr lang="en-US" altLang="zh-CN" sz="2400" dirty="0">
                <a:solidFill>
                  <a:schemeClr val="tx2"/>
                </a:solidFill>
              </a:rPr>
              <a:t> </a:t>
            </a:r>
            <a:r>
              <a:rPr lang="en-US" altLang="zh-CN" sz="2400" dirty="0"/>
              <a:t>to generate an initial </a:t>
            </a:r>
            <a:r>
              <a:rPr lang="en-US" altLang="zh-CN" sz="2400" dirty="0" smtClean="0"/>
              <a:t>SDG from </a:t>
            </a:r>
            <a:r>
              <a:rPr lang="en-US" altLang="zh-CN" sz="2400" dirty="0"/>
              <a:t>the code</a:t>
            </a:r>
            <a:r>
              <a:rPr lang="en-US" altLang="zh-CN" sz="24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C</a:t>
            </a:r>
            <a:r>
              <a:rPr lang="en-US" altLang="zh-CN" sz="2400" dirty="0" smtClean="0"/>
              <a:t>heck </a:t>
            </a:r>
            <a:r>
              <a:rPr lang="en-US" altLang="zh-CN" sz="2400" dirty="0"/>
              <a:t>each node to see whether </a:t>
            </a:r>
            <a:r>
              <a:rPr lang="en-US" altLang="zh-CN" sz="2400" dirty="0" smtClean="0"/>
              <a:t>the node </a:t>
            </a:r>
            <a:r>
              <a:rPr lang="en-US" altLang="zh-CN" sz="2400" dirty="0"/>
              <a:t>is a program point of one of the </a:t>
            </a:r>
            <a:r>
              <a:rPr lang="en-US" altLang="zh-CN" sz="2400" dirty="0" smtClean="0"/>
              <a:t>types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CN" sz="2400" i="1" dirty="0" smtClean="0"/>
              <a:t>If so</a:t>
            </a:r>
            <a:r>
              <a:rPr lang="en-US" altLang="zh-CN" sz="2400" dirty="0" smtClean="0"/>
              <a:t>: </a:t>
            </a:r>
            <a:r>
              <a:rPr lang="en-US" altLang="zh-CN" sz="2400" dirty="0"/>
              <a:t>extract its </a:t>
            </a:r>
            <a:r>
              <a:rPr lang="en-US" altLang="zh-CN" sz="2400" dirty="0" smtClean="0"/>
              <a:t>type,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textual </a:t>
            </a:r>
            <a:r>
              <a:rPr lang="en-US" altLang="zh-CN" sz="2400" dirty="0"/>
              <a:t>presentation, and </a:t>
            </a:r>
            <a:r>
              <a:rPr lang="en-US" altLang="zh-CN" sz="2400" dirty="0" smtClean="0"/>
              <a:t>location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CN" sz="2400" i="1" dirty="0" smtClean="0"/>
              <a:t>Else</a:t>
            </a:r>
            <a:r>
              <a:rPr lang="en-US" altLang="zh-CN" sz="2400" dirty="0" smtClean="0"/>
              <a:t>: only label </a:t>
            </a:r>
            <a:r>
              <a:rPr lang="en-US" altLang="zh-CN" sz="2400" dirty="0"/>
              <a:t>each node with </a:t>
            </a:r>
            <a:r>
              <a:rPr lang="en-US" altLang="zh-CN" sz="2400" dirty="0" smtClean="0"/>
              <a:t>its type</a:t>
            </a:r>
            <a:endParaRPr lang="en-US" altLang="zh-CN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Extract </a:t>
            </a:r>
            <a:r>
              <a:rPr lang="en-US" altLang="zh-CN" sz="2400" dirty="0"/>
              <a:t>all the edges </a:t>
            </a:r>
            <a:r>
              <a:rPr lang="en-US" altLang="zh-CN" sz="2400" dirty="0" smtClean="0"/>
              <a:t>between nodes </a:t>
            </a:r>
            <a:r>
              <a:rPr lang="en-US" altLang="zh-CN" sz="2400" dirty="0"/>
              <a:t>and label them as control dependence or data </a:t>
            </a:r>
            <a:r>
              <a:rPr lang="en-US" altLang="zh-CN" sz="2400" dirty="0" smtClean="0"/>
              <a:t>dependence.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18715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Approach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7577" y="980728"/>
            <a:ext cx="71007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Query Transformation</a:t>
            </a:r>
            <a:endParaRPr lang="zh-CN" altLang="en-US" sz="2800" b="1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39552" y="1660158"/>
            <a:ext cx="8136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     To </a:t>
            </a:r>
            <a:r>
              <a:rPr lang="en-US" altLang="zh-CN" sz="2400" dirty="0"/>
              <a:t>use graph reachability querying to search in the SDG, we </a:t>
            </a:r>
            <a:r>
              <a:rPr lang="en-US" altLang="zh-CN" sz="2400" dirty="0" smtClean="0"/>
              <a:t>need to </a:t>
            </a:r>
            <a:r>
              <a:rPr lang="en-US" altLang="zh-CN" sz="2400" dirty="0"/>
              <a:t>transform a query described in DQL into one or more queries </a:t>
            </a:r>
            <a:r>
              <a:rPr lang="en-US" altLang="zh-CN" sz="2400" dirty="0"/>
              <a:t>for graph </a:t>
            </a:r>
            <a:r>
              <a:rPr lang="en-US" altLang="zh-CN" sz="2400" dirty="0"/>
              <a:t>reachability querying</a:t>
            </a:r>
            <a:r>
              <a:rPr lang="en-US" altLang="zh-CN" sz="2400" dirty="0" smtClean="0"/>
              <a:t>.</a:t>
            </a:r>
          </a:p>
          <a:p>
            <a:endParaRPr lang="en-US" altLang="zh-CN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Transform </a:t>
            </a:r>
            <a:r>
              <a:rPr lang="en-US" altLang="zh-CN" sz="2400" dirty="0"/>
              <a:t>queries in </a:t>
            </a:r>
            <a:r>
              <a:rPr lang="en-US" altLang="zh-CN" sz="2400" dirty="0" smtClean="0"/>
              <a:t>DQL into </a:t>
            </a:r>
            <a:r>
              <a:rPr lang="en-US" altLang="zh-CN" sz="2400" dirty="0"/>
              <a:t>query </a:t>
            </a:r>
            <a:r>
              <a:rPr lang="en-US" altLang="zh-CN" sz="2400" dirty="0" smtClean="0"/>
              <a:t>graphs.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S</a:t>
            </a:r>
            <a:r>
              <a:rPr lang="en-US" altLang="zh-CN" sz="2400" dirty="0" smtClean="0"/>
              <a:t>plit </a:t>
            </a:r>
            <a:r>
              <a:rPr lang="en-US" altLang="zh-CN" sz="2400" dirty="0"/>
              <a:t>a query with disjunctions of </a:t>
            </a:r>
            <a:r>
              <a:rPr lang="en-US" altLang="zh-CN" sz="2400" dirty="0" smtClean="0"/>
              <a:t>conditions.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40498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Approach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7577" y="980728"/>
            <a:ext cx="71007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Query Transformation – Splitting Queries</a:t>
            </a:r>
            <a:endParaRPr lang="zh-CN" altLang="en-US" sz="2800" b="1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75189" y="1555253"/>
            <a:ext cx="86172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     We </a:t>
            </a:r>
            <a:r>
              <a:rPr lang="en-US" altLang="zh-CN" sz="2400" dirty="0"/>
              <a:t>split </a:t>
            </a:r>
            <a:r>
              <a:rPr lang="en-US" altLang="zh-CN" sz="2400" dirty="0"/>
              <a:t>the query </a:t>
            </a:r>
            <a:r>
              <a:rPr lang="en-US" altLang="zh-CN" sz="2400" dirty="0"/>
              <a:t>into the disjunction of a series of sub-queries, each of </a:t>
            </a:r>
            <a:r>
              <a:rPr lang="en-US" altLang="zh-CN" sz="2400" dirty="0"/>
              <a:t>which contains </a:t>
            </a:r>
            <a:r>
              <a:rPr lang="en-US" altLang="zh-CN" sz="2400" dirty="0"/>
              <a:t>only conjunctions of </a:t>
            </a:r>
            <a:r>
              <a:rPr lang="en-US" altLang="zh-CN" sz="2400" dirty="0" smtClean="0"/>
              <a:t>conditions</a:t>
            </a:r>
            <a:r>
              <a:rPr lang="en-US" altLang="zh-CN" dirty="0" smtClean="0">
                <a:solidFill>
                  <a:srgbClr val="231F20"/>
                </a:solidFill>
                <a:latin typeface="NimbusRomNo9L-Regu"/>
              </a:rPr>
              <a:t>.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2821944" y="2537030"/>
            <a:ext cx="3486221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CN" dirty="0"/>
              <a:t>function</a:t>
            </a:r>
            <a:r>
              <a:rPr lang="en-US" altLang="zh-CN" b="1" dirty="0">
                <a:solidFill>
                  <a:srgbClr val="FF0000"/>
                </a:solidFill>
              </a:rPr>
              <a:t> </a:t>
            </a:r>
            <a:r>
              <a:rPr lang="en-US" altLang="zh-CN" b="1" dirty="0">
                <a:solidFill>
                  <a:srgbClr val="FF0000"/>
                </a:solidFill>
              </a:rPr>
              <a:t>/ </a:t>
            </a:r>
            <a:r>
              <a:rPr lang="en-US" altLang="zh-CN" dirty="0"/>
              <a:t>control-point </a:t>
            </a:r>
            <a:r>
              <a:rPr lang="en-US" altLang="zh-CN" b="1" dirty="0"/>
              <a:t>A</a:t>
            </a:r>
            <a:r>
              <a:rPr lang="en-US" altLang="zh-CN" dirty="0"/>
              <a:t>, </a:t>
            </a:r>
            <a:endParaRPr lang="en-US" altLang="zh-CN" dirty="0" smtClean="0"/>
          </a:p>
          <a:p>
            <a:r>
              <a:rPr lang="en-US" altLang="zh-CN" dirty="0" smtClean="0"/>
              <a:t>variable </a:t>
            </a:r>
            <a:r>
              <a:rPr lang="en-US" altLang="zh-CN" b="1" dirty="0"/>
              <a:t>B</a:t>
            </a:r>
            <a:r>
              <a:rPr lang="en-US" altLang="zh-CN" dirty="0"/>
              <a:t>;</a:t>
            </a:r>
          </a:p>
          <a:p>
            <a:r>
              <a:rPr lang="en-US" altLang="zh-CN" b="1" dirty="0"/>
              <a:t>A</a:t>
            </a:r>
            <a:r>
              <a:rPr lang="en-US" altLang="zh-CN" dirty="0"/>
              <a:t> </a:t>
            </a:r>
            <a:r>
              <a:rPr lang="en-US" altLang="zh-CN" i="1" dirty="0"/>
              <a:t>contains </a:t>
            </a:r>
            <a:r>
              <a:rPr lang="en-US" altLang="zh-CN" dirty="0"/>
              <a:t>"</a:t>
            </a:r>
            <a:r>
              <a:rPr lang="en-US" altLang="zh-CN" dirty="0" err="1"/>
              <a:t>abc</a:t>
            </a:r>
            <a:r>
              <a:rPr lang="en-US" altLang="zh-CN" dirty="0"/>
              <a:t>" </a:t>
            </a:r>
            <a:r>
              <a:rPr lang="en-US" altLang="zh-CN" b="1" dirty="0">
                <a:solidFill>
                  <a:srgbClr val="FF0000"/>
                </a:solidFill>
              </a:rPr>
              <a:t>or</a:t>
            </a:r>
            <a:r>
              <a:rPr lang="en-US" altLang="zh-CN" dirty="0"/>
              <a:t> </a:t>
            </a:r>
            <a:r>
              <a:rPr lang="en-US" altLang="zh-CN" i="1" dirty="0"/>
              <a:t>contains </a:t>
            </a:r>
            <a:r>
              <a:rPr lang="en-US" altLang="zh-CN" dirty="0"/>
              <a:t>"de</a:t>
            </a:r>
            <a:r>
              <a:rPr lang="en-US" altLang="zh-CN" dirty="0"/>
              <a:t>";</a:t>
            </a:r>
          </a:p>
          <a:p>
            <a:r>
              <a:rPr lang="en-US" altLang="zh-CN" b="1" dirty="0"/>
              <a:t>A</a:t>
            </a:r>
            <a:r>
              <a:rPr lang="en-US" altLang="zh-CN" dirty="0"/>
              <a:t> </a:t>
            </a:r>
            <a:r>
              <a:rPr lang="en-US" altLang="zh-CN" i="1" dirty="0" err="1" smtClean="0"/>
              <a:t>dataDepends</a:t>
            </a:r>
            <a:r>
              <a:rPr lang="en-US" altLang="zh-CN" i="1" dirty="0" smtClean="0"/>
              <a:t> </a:t>
            </a:r>
            <a:r>
              <a:rPr lang="en-US" altLang="zh-CN" b="1" dirty="0" smtClean="0"/>
              <a:t>B</a:t>
            </a:r>
            <a:r>
              <a:rPr lang="en-US" altLang="zh-CN" dirty="0"/>
              <a:t>; </a:t>
            </a:r>
            <a:endParaRPr lang="en-US" altLang="zh-CN" dirty="0"/>
          </a:p>
          <a:p>
            <a:r>
              <a:rPr lang="en-US" altLang="zh-CN" dirty="0"/>
              <a:t>want </a:t>
            </a:r>
            <a:r>
              <a:rPr lang="en-US" altLang="zh-CN" b="1" dirty="0"/>
              <a:t>A</a:t>
            </a:r>
            <a:endParaRPr lang="zh-CN" altLang="en-US" b="1" dirty="0"/>
          </a:p>
        </p:txBody>
      </p:sp>
      <p:sp>
        <p:nvSpPr>
          <p:cNvPr id="6" name="矩形 5"/>
          <p:cNvSpPr/>
          <p:nvPr/>
        </p:nvSpPr>
        <p:spPr>
          <a:xfrm>
            <a:off x="359278" y="4788458"/>
            <a:ext cx="2016224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CN" dirty="0" smtClean="0"/>
              <a:t>control-point </a:t>
            </a:r>
            <a:r>
              <a:rPr lang="en-US" altLang="zh-CN" b="1" dirty="0" smtClean="0"/>
              <a:t>A</a:t>
            </a:r>
            <a:r>
              <a:rPr lang="en-US" altLang="zh-CN" dirty="0" smtClean="0"/>
              <a:t>, </a:t>
            </a:r>
            <a:endParaRPr lang="zh-CN" altLang="en-US" dirty="0"/>
          </a:p>
          <a:p>
            <a:r>
              <a:rPr lang="en-US" altLang="zh-CN" dirty="0" smtClean="0"/>
              <a:t>variable </a:t>
            </a:r>
            <a:r>
              <a:rPr lang="en-US" altLang="zh-CN" b="1" dirty="0"/>
              <a:t>B</a:t>
            </a:r>
            <a:r>
              <a:rPr lang="en-US" altLang="zh-CN" dirty="0" smtClean="0"/>
              <a:t>;</a:t>
            </a:r>
          </a:p>
          <a:p>
            <a:r>
              <a:rPr lang="en-US" altLang="zh-CN" b="1" dirty="0" smtClean="0"/>
              <a:t>A</a:t>
            </a:r>
            <a:r>
              <a:rPr lang="en-US" altLang="zh-CN" dirty="0" smtClean="0"/>
              <a:t> contains </a:t>
            </a:r>
            <a:r>
              <a:rPr lang="en-US" altLang="zh-CN" dirty="0"/>
              <a:t>"de"; </a:t>
            </a:r>
            <a:endParaRPr lang="en-US" altLang="zh-CN" dirty="0" smtClean="0"/>
          </a:p>
          <a:p>
            <a:r>
              <a:rPr lang="en-US" altLang="zh-CN" b="1" dirty="0" smtClean="0"/>
              <a:t>A</a:t>
            </a:r>
            <a:r>
              <a:rPr lang="en-US" altLang="zh-CN" dirty="0" smtClean="0"/>
              <a:t> </a:t>
            </a:r>
            <a:r>
              <a:rPr lang="en-US" altLang="zh-CN" dirty="0" err="1"/>
              <a:t>dataDepends</a:t>
            </a:r>
            <a:r>
              <a:rPr lang="en-US" altLang="zh-CN" dirty="0"/>
              <a:t> </a:t>
            </a:r>
            <a:r>
              <a:rPr lang="en-US" altLang="zh-CN" b="1" dirty="0"/>
              <a:t>B</a:t>
            </a:r>
            <a:r>
              <a:rPr lang="en-US" altLang="zh-CN" dirty="0"/>
              <a:t>; </a:t>
            </a:r>
            <a:endParaRPr lang="en-US" altLang="zh-CN" dirty="0" smtClean="0"/>
          </a:p>
          <a:p>
            <a:r>
              <a:rPr lang="en-US" altLang="zh-CN" dirty="0" smtClean="0"/>
              <a:t>want </a:t>
            </a:r>
            <a:r>
              <a:rPr lang="en-US" altLang="zh-CN" b="1" dirty="0" smtClean="0"/>
              <a:t>A</a:t>
            </a:r>
            <a:endParaRPr lang="zh-CN" altLang="en-US" b="1" dirty="0"/>
          </a:p>
        </p:txBody>
      </p:sp>
      <p:sp>
        <p:nvSpPr>
          <p:cNvPr id="7" name="矩形 6"/>
          <p:cNvSpPr/>
          <p:nvPr/>
        </p:nvSpPr>
        <p:spPr>
          <a:xfrm>
            <a:off x="4722183" y="4785539"/>
            <a:ext cx="1974053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CN" dirty="0"/>
              <a:t>function </a:t>
            </a:r>
            <a:r>
              <a:rPr lang="en-US" altLang="zh-CN" b="1" dirty="0"/>
              <a:t>A</a:t>
            </a:r>
            <a:r>
              <a:rPr lang="en-US" altLang="zh-CN" dirty="0"/>
              <a:t>, </a:t>
            </a:r>
          </a:p>
          <a:p>
            <a:r>
              <a:rPr lang="en-US" altLang="zh-CN" dirty="0"/>
              <a:t>variable </a:t>
            </a:r>
            <a:r>
              <a:rPr lang="en-US" altLang="zh-CN" b="1" dirty="0"/>
              <a:t>B</a:t>
            </a:r>
            <a:r>
              <a:rPr lang="en-US" altLang="zh-CN" dirty="0"/>
              <a:t>; </a:t>
            </a:r>
          </a:p>
          <a:p>
            <a:r>
              <a:rPr lang="en-US" altLang="zh-CN" b="1" dirty="0"/>
              <a:t>A</a:t>
            </a:r>
            <a:r>
              <a:rPr lang="en-US" altLang="zh-CN" dirty="0"/>
              <a:t> contains "</a:t>
            </a:r>
            <a:r>
              <a:rPr lang="en-US" altLang="zh-CN" dirty="0" err="1"/>
              <a:t>abc</a:t>
            </a:r>
            <a:r>
              <a:rPr lang="en-US" altLang="zh-CN" dirty="0"/>
              <a:t>"; </a:t>
            </a:r>
          </a:p>
          <a:p>
            <a:r>
              <a:rPr lang="en-US" altLang="zh-CN" b="1" dirty="0"/>
              <a:t>A</a:t>
            </a:r>
            <a:r>
              <a:rPr lang="en-US" altLang="zh-CN" dirty="0"/>
              <a:t> </a:t>
            </a:r>
            <a:r>
              <a:rPr lang="en-US" altLang="zh-CN" dirty="0" err="1"/>
              <a:t>dataDepends</a:t>
            </a:r>
            <a:r>
              <a:rPr lang="en-US" altLang="zh-CN" dirty="0"/>
              <a:t> </a:t>
            </a:r>
            <a:r>
              <a:rPr lang="en-US" altLang="zh-CN" b="1" dirty="0"/>
              <a:t>B</a:t>
            </a:r>
            <a:r>
              <a:rPr lang="en-US" altLang="zh-CN" dirty="0"/>
              <a:t>;</a:t>
            </a:r>
          </a:p>
          <a:p>
            <a:r>
              <a:rPr lang="en-US" altLang="zh-CN" dirty="0"/>
              <a:t>want </a:t>
            </a:r>
            <a:r>
              <a:rPr lang="en-US" altLang="zh-CN" b="1" dirty="0"/>
              <a:t>A</a:t>
            </a:r>
            <a:endParaRPr lang="zh-CN" altLang="en-US" b="1" dirty="0"/>
          </a:p>
        </p:txBody>
      </p:sp>
      <p:sp>
        <p:nvSpPr>
          <p:cNvPr id="8" name="矩形 7"/>
          <p:cNvSpPr/>
          <p:nvPr/>
        </p:nvSpPr>
        <p:spPr>
          <a:xfrm>
            <a:off x="6948264" y="4785539"/>
            <a:ext cx="1944216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CN" dirty="0"/>
              <a:t>control-point </a:t>
            </a:r>
            <a:r>
              <a:rPr lang="en-US" altLang="zh-CN" b="1" dirty="0"/>
              <a:t>A</a:t>
            </a:r>
            <a:r>
              <a:rPr lang="en-US" altLang="zh-CN" dirty="0"/>
              <a:t>, </a:t>
            </a:r>
            <a:endParaRPr lang="en-US" altLang="zh-CN" dirty="0" smtClean="0"/>
          </a:p>
          <a:p>
            <a:r>
              <a:rPr lang="en-US" altLang="zh-CN" dirty="0" smtClean="0"/>
              <a:t>variable </a:t>
            </a:r>
            <a:r>
              <a:rPr lang="en-US" altLang="zh-CN" b="1" dirty="0"/>
              <a:t>B</a:t>
            </a:r>
            <a:r>
              <a:rPr lang="en-US" altLang="zh-CN" dirty="0" smtClean="0"/>
              <a:t>;</a:t>
            </a:r>
          </a:p>
          <a:p>
            <a:r>
              <a:rPr lang="en-US" altLang="zh-CN" b="1" dirty="0" smtClean="0"/>
              <a:t>A</a:t>
            </a:r>
            <a:r>
              <a:rPr lang="en-US" altLang="zh-CN" dirty="0" smtClean="0"/>
              <a:t> </a:t>
            </a:r>
            <a:r>
              <a:rPr lang="en-US" altLang="zh-CN" dirty="0"/>
              <a:t>contains "</a:t>
            </a:r>
            <a:r>
              <a:rPr lang="en-US" altLang="zh-CN" dirty="0" err="1"/>
              <a:t>abc</a:t>
            </a:r>
            <a:r>
              <a:rPr lang="en-US" altLang="zh-CN" dirty="0"/>
              <a:t>"; </a:t>
            </a:r>
            <a:endParaRPr lang="en-US" altLang="zh-CN" dirty="0" smtClean="0"/>
          </a:p>
          <a:p>
            <a:r>
              <a:rPr lang="en-US" altLang="zh-CN" b="1" dirty="0" smtClean="0"/>
              <a:t>A</a:t>
            </a:r>
            <a:r>
              <a:rPr lang="en-US" altLang="zh-CN" dirty="0"/>
              <a:t> </a:t>
            </a:r>
            <a:r>
              <a:rPr lang="en-US" altLang="zh-CN" dirty="0" err="1" smtClean="0"/>
              <a:t>dataDepends</a:t>
            </a:r>
            <a:r>
              <a:rPr lang="en-US" altLang="zh-CN" dirty="0" smtClean="0"/>
              <a:t> </a:t>
            </a:r>
            <a:r>
              <a:rPr lang="en-US" altLang="zh-CN" b="1" dirty="0"/>
              <a:t>B</a:t>
            </a:r>
            <a:r>
              <a:rPr lang="en-US" altLang="zh-CN" dirty="0"/>
              <a:t>; </a:t>
            </a:r>
            <a:endParaRPr lang="en-US" altLang="zh-CN" dirty="0" smtClean="0"/>
          </a:p>
          <a:p>
            <a:r>
              <a:rPr lang="en-US" altLang="zh-CN" dirty="0" smtClean="0"/>
              <a:t>want </a:t>
            </a:r>
            <a:r>
              <a:rPr lang="en-US" altLang="zh-CN" b="1" dirty="0"/>
              <a:t>A</a:t>
            </a:r>
            <a:endParaRPr lang="zh-CN" altLang="en-US" b="1" dirty="0"/>
          </a:p>
        </p:txBody>
      </p:sp>
      <p:sp>
        <p:nvSpPr>
          <p:cNvPr id="9" name="矩形 8"/>
          <p:cNvSpPr/>
          <p:nvPr/>
        </p:nvSpPr>
        <p:spPr>
          <a:xfrm>
            <a:off x="2555776" y="4785539"/>
            <a:ext cx="1805859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CN" dirty="0"/>
              <a:t>function </a:t>
            </a:r>
            <a:r>
              <a:rPr lang="en-US" altLang="zh-CN" b="1" dirty="0"/>
              <a:t>A</a:t>
            </a:r>
            <a:r>
              <a:rPr lang="en-US" altLang="zh-CN" dirty="0" smtClean="0"/>
              <a:t>,</a:t>
            </a:r>
          </a:p>
          <a:p>
            <a:r>
              <a:rPr lang="en-US" altLang="zh-CN" dirty="0" smtClean="0"/>
              <a:t>variable </a:t>
            </a:r>
            <a:r>
              <a:rPr lang="en-US" altLang="zh-CN" b="1" dirty="0"/>
              <a:t>B</a:t>
            </a:r>
            <a:r>
              <a:rPr lang="en-US" altLang="zh-CN" dirty="0"/>
              <a:t>; </a:t>
            </a:r>
            <a:endParaRPr lang="en-US" altLang="zh-CN" dirty="0" smtClean="0"/>
          </a:p>
          <a:p>
            <a:r>
              <a:rPr lang="en-US" altLang="zh-CN" b="1" dirty="0" smtClean="0"/>
              <a:t>A</a:t>
            </a:r>
            <a:r>
              <a:rPr lang="en-US" altLang="zh-CN" dirty="0" smtClean="0"/>
              <a:t> </a:t>
            </a:r>
            <a:r>
              <a:rPr lang="en-US" altLang="zh-CN" dirty="0"/>
              <a:t>contains "de</a:t>
            </a:r>
            <a:r>
              <a:rPr lang="en-US" altLang="zh-CN" dirty="0"/>
              <a:t>";</a:t>
            </a:r>
          </a:p>
          <a:p>
            <a:r>
              <a:rPr lang="en-US" altLang="zh-CN" b="1" dirty="0"/>
              <a:t>A</a:t>
            </a:r>
            <a:r>
              <a:rPr lang="en-US" altLang="zh-CN" dirty="0"/>
              <a:t> </a:t>
            </a:r>
            <a:r>
              <a:rPr lang="en-US" altLang="zh-CN" dirty="0" err="1"/>
              <a:t>dataDepends</a:t>
            </a:r>
            <a:r>
              <a:rPr lang="en-US" altLang="zh-CN" dirty="0"/>
              <a:t> </a:t>
            </a:r>
            <a:r>
              <a:rPr lang="en-US" altLang="zh-CN" b="1" dirty="0"/>
              <a:t>B</a:t>
            </a:r>
            <a:r>
              <a:rPr lang="en-US" altLang="zh-CN" dirty="0"/>
              <a:t>; </a:t>
            </a:r>
            <a:endParaRPr lang="en-US" altLang="zh-CN" dirty="0" smtClean="0"/>
          </a:p>
          <a:p>
            <a:r>
              <a:rPr lang="en-US" altLang="zh-CN" dirty="0" smtClean="0"/>
              <a:t>want </a:t>
            </a:r>
            <a:r>
              <a:rPr lang="en-US" altLang="zh-CN" b="1" dirty="0" smtClean="0"/>
              <a:t>A</a:t>
            </a:r>
            <a:endParaRPr lang="zh-CN" altLang="en-US" b="1" dirty="0"/>
          </a:p>
        </p:txBody>
      </p:sp>
      <p:sp>
        <p:nvSpPr>
          <p:cNvPr id="11" name="燕尾形 10"/>
          <p:cNvSpPr/>
          <p:nvPr/>
        </p:nvSpPr>
        <p:spPr>
          <a:xfrm rot="5400000">
            <a:off x="4235081" y="4145132"/>
            <a:ext cx="541224" cy="432979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14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Approach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7577" y="980728"/>
            <a:ext cx="83248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Query Transformation – </a:t>
            </a:r>
            <a:r>
              <a:rPr lang="en-US" altLang="zh-CN" sz="24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Transforming Conjunctive Queries</a:t>
            </a:r>
            <a:endParaRPr lang="zh-CN" altLang="en-US" sz="2400" b="1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75189" y="1555253"/>
            <a:ext cx="86172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We transform the </a:t>
            </a:r>
            <a:r>
              <a:rPr lang="en-US" altLang="zh-CN" sz="2400" dirty="0"/>
              <a:t>query into a query graph in the following </a:t>
            </a:r>
            <a:r>
              <a:rPr lang="en-US" altLang="zh-CN" sz="2400" dirty="0" smtClean="0"/>
              <a:t>way:</a:t>
            </a:r>
          </a:p>
          <a:p>
            <a:endParaRPr lang="en-US" altLang="zh-CN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Transform </a:t>
            </a:r>
            <a:r>
              <a:rPr lang="en-US" altLang="zh-CN" sz="2400" dirty="0"/>
              <a:t>each program point in the </a:t>
            </a:r>
            <a:r>
              <a:rPr lang="en-US" altLang="zh-CN" sz="2400" b="1" dirty="0" err="1"/>
              <a:t>QueryDeclaration</a:t>
            </a:r>
            <a:r>
              <a:rPr lang="en-US" altLang="zh-CN" sz="2400" dirty="0"/>
              <a:t> part into </a:t>
            </a:r>
            <a:r>
              <a:rPr lang="en-US" altLang="zh-CN" sz="2400" dirty="0" smtClean="0"/>
              <a:t>a node </a:t>
            </a:r>
            <a:r>
              <a:rPr lang="en-US" altLang="zh-CN" sz="2400" dirty="0"/>
              <a:t>in the query graph</a:t>
            </a:r>
            <a:r>
              <a:rPr lang="en-US" altLang="zh-CN" sz="24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Do </a:t>
            </a:r>
            <a:r>
              <a:rPr lang="en-US" altLang="zh-CN" sz="2400" dirty="0"/>
              <a:t>not consider the </a:t>
            </a:r>
            <a:r>
              <a:rPr lang="en-US" altLang="zh-CN" sz="2400" dirty="0" smtClean="0"/>
              <a:t>conditions for in </a:t>
            </a:r>
            <a:r>
              <a:rPr lang="en-US" altLang="zh-CN" sz="2400" dirty="0"/>
              <a:t>query transformation</a:t>
            </a:r>
            <a:r>
              <a:rPr lang="en-US" altLang="zh-CN" sz="24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/>
              <a:t>T</a:t>
            </a:r>
            <a:r>
              <a:rPr lang="en-US" altLang="zh-CN" sz="2400" dirty="0" smtClean="0"/>
              <a:t>ransform </a:t>
            </a:r>
            <a:r>
              <a:rPr lang="en-US" altLang="zh-CN" sz="2400" dirty="0"/>
              <a:t>the type of </a:t>
            </a:r>
            <a:r>
              <a:rPr lang="en-US" altLang="zh-CN" sz="2400" dirty="0" smtClean="0"/>
              <a:t>each program </a:t>
            </a:r>
            <a:r>
              <a:rPr lang="en-US" altLang="zh-CN" sz="2400" dirty="0"/>
              <a:t>point into the label of the corresponding </a:t>
            </a:r>
            <a:r>
              <a:rPr lang="en-US" altLang="zh-CN" sz="2400" dirty="0" smtClean="0"/>
              <a:t>node.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Transform the relationships </a:t>
            </a:r>
            <a:r>
              <a:rPr lang="en-US" altLang="zh-CN" sz="2400" dirty="0"/>
              <a:t>between program points into edges between </a:t>
            </a:r>
            <a:r>
              <a:rPr lang="en-US" altLang="zh-CN" sz="2400" dirty="0" smtClean="0"/>
              <a:t>nodes.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48074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Approach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7577" y="980728"/>
            <a:ext cx="83248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Query Transformation – </a:t>
            </a:r>
            <a:r>
              <a:rPr lang="en-US" altLang="zh-CN" sz="24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Transforming Conjunctive Queries</a:t>
            </a:r>
            <a:endParaRPr lang="zh-CN" altLang="en-US" sz="2400" b="1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433" y="2394281"/>
            <a:ext cx="4292415" cy="13207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5873" y="2348880"/>
            <a:ext cx="4250422" cy="140914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708" y="4221088"/>
            <a:ext cx="4330874" cy="223224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6016" y="4389900"/>
            <a:ext cx="4293642" cy="191942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矩形 8"/>
          <p:cNvSpPr/>
          <p:nvPr/>
        </p:nvSpPr>
        <p:spPr>
          <a:xfrm>
            <a:off x="192816" y="1682397"/>
            <a:ext cx="44268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 smtClean="0"/>
              <a:t>Some rules </a:t>
            </a:r>
            <a:r>
              <a:rPr lang="en-US" altLang="zh-CN" sz="2400" dirty="0"/>
              <a:t>for the </a:t>
            </a:r>
            <a:r>
              <a:rPr lang="en-US" altLang="zh-CN" sz="2400" dirty="0" smtClean="0"/>
              <a:t>transformation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3907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Outline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11560" y="1484784"/>
            <a:ext cx="69127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+mj-lt"/>
                <a:cs typeface="Arial" panose="020B0604020202020204" pitchFamily="34" charset="0"/>
              </a:rPr>
              <a:t>Introduction</a:t>
            </a:r>
            <a:endParaRPr lang="en-US" altLang="zh-CN" sz="2800" dirty="0" smtClean="0">
              <a:latin typeface="+mj-lt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+mj-lt"/>
                <a:cs typeface="Arial" panose="020B0604020202020204" pitchFamily="34" charset="0"/>
              </a:rPr>
              <a:t>Background</a:t>
            </a:r>
            <a:endParaRPr lang="en-US" altLang="zh-CN" sz="2800" dirty="0" smtClean="0">
              <a:latin typeface="+mj-lt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+mj-lt"/>
                <a:cs typeface="Arial" panose="020B0604020202020204" pitchFamily="34" charset="0"/>
              </a:rPr>
              <a:t>Approach</a:t>
            </a:r>
            <a:endParaRPr lang="en-US" altLang="zh-CN" sz="2800" dirty="0" smtClean="0">
              <a:latin typeface="+mj-lt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+mj-lt"/>
                <a:cs typeface="Arial" panose="020B0604020202020204" pitchFamily="34" charset="0"/>
              </a:rPr>
              <a:t>Evaluation</a:t>
            </a:r>
            <a:endParaRPr lang="en-US" altLang="zh-CN" sz="2800" dirty="0" smtClean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52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Approach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7577" y="980728"/>
            <a:ext cx="26362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Graph Querying</a:t>
            </a:r>
            <a:endParaRPr lang="zh-CN" altLang="en-US" sz="2400" b="1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57808" y="1660158"/>
            <a:ext cx="84284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 smtClean="0"/>
              <a:t>We </a:t>
            </a:r>
            <a:r>
              <a:rPr lang="en-US" altLang="zh-CN" sz="2400" dirty="0"/>
              <a:t>divide either the query graph or the SDG to two partial graphs.</a:t>
            </a:r>
            <a:endParaRPr lang="zh-CN" altLang="en-US" sz="2400" dirty="0"/>
          </a:p>
        </p:txBody>
      </p:sp>
      <p:sp>
        <p:nvSpPr>
          <p:cNvPr id="5" name="圆角矩形 4"/>
          <p:cNvSpPr/>
          <p:nvPr/>
        </p:nvSpPr>
        <p:spPr>
          <a:xfrm>
            <a:off x="472643" y="2708920"/>
            <a:ext cx="1584176" cy="7920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n w="0"/>
                <a:solidFill>
                  <a:schemeClr val="tx1"/>
                </a:solidFill>
              </a:rPr>
              <a:t>SDG</a:t>
            </a:r>
            <a:endParaRPr lang="zh-CN" altLang="en-US" dirty="0"/>
          </a:p>
        </p:txBody>
      </p:sp>
      <p:sp>
        <p:nvSpPr>
          <p:cNvPr id="8" name="圆角矩形 7"/>
          <p:cNvSpPr/>
          <p:nvPr/>
        </p:nvSpPr>
        <p:spPr>
          <a:xfrm>
            <a:off x="2632154" y="2348879"/>
            <a:ext cx="1765045" cy="72008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n w="0"/>
                <a:solidFill>
                  <a:schemeClr val="tx1"/>
                </a:solidFill>
              </a:rPr>
              <a:t>SDG with only data-dep edges</a:t>
            </a:r>
            <a:endParaRPr lang="zh-CN" altLang="en-US" dirty="0"/>
          </a:p>
        </p:txBody>
      </p:sp>
      <p:sp>
        <p:nvSpPr>
          <p:cNvPr id="9" name="圆角矩形 8"/>
          <p:cNvSpPr/>
          <p:nvPr/>
        </p:nvSpPr>
        <p:spPr>
          <a:xfrm>
            <a:off x="2637253" y="3140967"/>
            <a:ext cx="1765045" cy="72008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n w="0"/>
                <a:solidFill>
                  <a:schemeClr val="tx1"/>
                </a:solidFill>
              </a:rPr>
              <a:t>SDG with only ctrl-dep edges</a:t>
            </a:r>
            <a:endParaRPr lang="zh-CN" altLang="en-US" dirty="0"/>
          </a:p>
        </p:txBody>
      </p:sp>
      <p:cxnSp>
        <p:nvCxnSpPr>
          <p:cNvPr id="11" name="直接箭头连接符 10"/>
          <p:cNvCxnSpPr>
            <a:stCxn id="5" idx="3"/>
            <a:endCxn id="8" idx="1"/>
          </p:cNvCxnSpPr>
          <p:nvPr/>
        </p:nvCxnSpPr>
        <p:spPr>
          <a:xfrm flipV="1">
            <a:off x="2056819" y="2708920"/>
            <a:ext cx="575335" cy="3960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>
            <a:stCxn id="5" idx="3"/>
            <a:endCxn id="9" idx="1"/>
          </p:cNvCxnSpPr>
          <p:nvPr/>
        </p:nvCxnSpPr>
        <p:spPr>
          <a:xfrm>
            <a:off x="2056819" y="3104964"/>
            <a:ext cx="580434" cy="3960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圆角矩形 14"/>
          <p:cNvSpPr/>
          <p:nvPr/>
        </p:nvSpPr>
        <p:spPr>
          <a:xfrm>
            <a:off x="467544" y="4293096"/>
            <a:ext cx="1584176" cy="792088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n w="0"/>
                <a:solidFill>
                  <a:schemeClr val="tx1"/>
                </a:solidFill>
              </a:rPr>
              <a:t>Query Graph</a:t>
            </a:r>
            <a:endParaRPr lang="zh-CN" altLang="en-US" dirty="0"/>
          </a:p>
        </p:txBody>
      </p:sp>
      <p:sp>
        <p:nvSpPr>
          <p:cNvPr id="16" name="圆角矩形 15"/>
          <p:cNvSpPr/>
          <p:nvPr/>
        </p:nvSpPr>
        <p:spPr>
          <a:xfrm>
            <a:off x="2627055" y="3933056"/>
            <a:ext cx="1765045" cy="720081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dirty="0">
                <a:ln w="0"/>
                <a:solidFill>
                  <a:schemeClr val="tx1"/>
                </a:solidFill>
              </a:rPr>
              <a:t>Query Graph </a:t>
            </a:r>
            <a:r>
              <a:rPr lang="en-US" altLang="zh-CN" sz="1600" dirty="0" smtClean="0">
                <a:ln w="0"/>
                <a:solidFill>
                  <a:schemeClr val="tx1"/>
                </a:solidFill>
              </a:rPr>
              <a:t>with only data-dep edges</a:t>
            </a:r>
            <a:endParaRPr lang="zh-CN" altLang="en-US" sz="1600" dirty="0"/>
          </a:p>
        </p:txBody>
      </p:sp>
      <p:sp>
        <p:nvSpPr>
          <p:cNvPr id="17" name="圆角矩形 16"/>
          <p:cNvSpPr/>
          <p:nvPr/>
        </p:nvSpPr>
        <p:spPr>
          <a:xfrm>
            <a:off x="2632154" y="4725144"/>
            <a:ext cx="1765045" cy="720081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dirty="0">
                <a:ln w="0"/>
                <a:solidFill>
                  <a:schemeClr val="tx1"/>
                </a:solidFill>
              </a:rPr>
              <a:t>Query Graph </a:t>
            </a:r>
            <a:r>
              <a:rPr lang="en-US" altLang="zh-CN" sz="1600" dirty="0" smtClean="0">
                <a:ln w="0"/>
                <a:solidFill>
                  <a:schemeClr val="tx1"/>
                </a:solidFill>
              </a:rPr>
              <a:t>with only ctrl-dep edges</a:t>
            </a:r>
            <a:endParaRPr lang="zh-CN" altLang="en-US" sz="1600" dirty="0"/>
          </a:p>
        </p:txBody>
      </p:sp>
      <p:cxnSp>
        <p:nvCxnSpPr>
          <p:cNvPr id="18" name="直接箭头连接符 17"/>
          <p:cNvCxnSpPr>
            <a:stCxn id="15" idx="3"/>
            <a:endCxn id="16" idx="1"/>
          </p:cNvCxnSpPr>
          <p:nvPr/>
        </p:nvCxnSpPr>
        <p:spPr>
          <a:xfrm flipV="1">
            <a:off x="2051720" y="4293097"/>
            <a:ext cx="575335" cy="3960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>
            <a:stCxn id="15" idx="3"/>
            <a:endCxn id="17" idx="1"/>
          </p:cNvCxnSpPr>
          <p:nvPr/>
        </p:nvCxnSpPr>
        <p:spPr>
          <a:xfrm>
            <a:off x="2051720" y="4689140"/>
            <a:ext cx="580434" cy="3960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圆角矩形 19"/>
          <p:cNvSpPr/>
          <p:nvPr/>
        </p:nvSpPr>
        <p:spPr>
          <a:xfrm>
            <a:off x="5009147" y="3140968"/>
            <a:ext cx="1765045" cy="72008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n w="0"/>
                <a:solidFill>
                  <a:schemeClr val="tx1"/>
                </a:solidFill>
              </a:rPr>
              <a:t>Results in data-dep query</a:t>
            </a:r>
            <a:endParaRPr lang="zh-CN" altLang="en-US" dirty="0"/>
          </a:p>
        </p:txBody>
      </p:sp>
      <p:sp>
        <p:nvSpPr>
          <p:cNvPr id="21" name="圆角矩形 20"/>
          <p:cNvSpPr/>
          <p:nvPr/>
        </p:nvSpPr>
        <p:spPr>
          <a:xfrm>
            <a:off x="5009148" y="3933056"/>
            <a:ext cx="1765045" cy="72008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n w="0"/>
                <a:solidFill>
                  <a:schemeClr val="tx1"/>
                </a:solidFill>
              </a:rPr>
              <a:t>Results in ctrl-dep query</a:t>
            </a:r>
            <a:endParaRPr lang="zh-CN" altLang="en-US" dirty="0"/>
          </a:p>
        </p:txBody>
      </p:sp>
      <p:sp>
        <p:nvSpPr>
          <p:cNvPr id="22" name="圆角矩形 21"/>
          <p:cNvSpPr/>
          <p:nvPr/>
        </p:nvSpPr>
        <p:spPr>
          <a:xfrm>
            <a:off x="7348265" y="3501007"/>
            <a:ext cx="1607314" cy="72008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n w="0"/>
                <a:solidFill>
                  <a:schemeClr val="tx1"/>
                </a:solidFill>
              </a:rPr>
              <a:t>Final result</a:t>
            </a:r>
            <a:endParaRPr lang="zh-CN" altLang="en-US" dirty="0"/>
          </a:p>
        </p:txBody>
      </p:sp>
      <p:cxnSp>
        <p:nvCxnSpPr>
          <p:cNvPr id="23" name="直接箭头连接符 22"/>
          <p:cNvCxnSpPr>
            <a:stCxn id="8" idx="3"/>
            <a:endCxn id="20" idx="1"/>
          </p:cNvCxnSpPr>
          <p:nvPr/>
        </p:nvCxnSpPr>
        <p:spPr>
          <a:xfrm>
            <a:off x="4397199" y="2708920"/>
            <a:ext cx="611948" cy="792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>
            <a:stCxn id="16" idx="3"/>
            <a:endCxn id="20" idx="1"/>
          </p:cNvCxnSpPr>
          <p:nvPr/>
        </p:nvCxnSpPr>
        <p:spPr>
          <a:xfrm flipV="1">
            <a:off x="4392100" y="3501009"/>
            <a:ext cx="617047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>
            <a:stCxn id="9" idx="3"/>
            <a:endCxn id="21" idx="1"/>
          </p:cNvCxnSpPr>
          <p:nvPr/>
        </p:nvCxnSpPr>
        <p:spPr>
          <a:xfrm>
            <a:off x="4402298" y="3501008"/>
            <a:ext cx="606850" cy="792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>
            <a:stCxn id="17" idx="3"/>
            <a:endCxn id="21" idx="1"/>
          </p:cNvCxnSpPr>
          <p:nvPr/>
        </p:nvCxnSpPr>
        <p:spPr>
          <a:xfrm flipV="1">
            <a:off x="4397199" y="4293097"/>
            <a:ext cx="611949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>
            <a:stCxn id="20" idx="3"/>
            <a:endCxn id="22" idx="1"/>
          </p:cNvCxnSpPr>
          <p:nvPr/>
        </p:nvCxnSpPr>
        <p:spPr>
          <a:xfrm>
            <a:off x="6774192" y="3501009"/>
            <a:ext cx="574073" cy="360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>
            <a:stCxn id="21" idx="3"/>
            <a:endCxn id="22" idx="1"/>
          </p:cNvCxnSpPr>
          <p:nvPr/>
        </p:nvCxnSpPr>
        <p:spPr>
          <a:xfrm flipV="1">
            <a:off x="6774193" y="3861048"/>
            <a:ext cx="574072" cy="432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6162244" y="4863945"/>
            <a:ext cx="1867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Merge split nodes</a:t>
            </a:r>
            <a:endParaRPr lang="zh-CN" altLang="en-US" dirty="0"/>
          </a:p>
        </p:txBody>
      </p:sp>
      <p:sp>
        <p:nvSpPr>
          <p:cNvPr id="42" name="文本框 41"/>
          <p:cNvSpPr txBox="1"/>
          <p:nvPr/>
        </p:nvSpPr>
        <p:spPr>
          <a:xfrm>
            <a:off x="3616576" y="5851780"/>
            <a:ext cx="21680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 smtClean="0"/>
              <a:t>Reachability indexing</a:t>
            </a:r>
          </a:p>
          <a:p>
            <a:pPr algn="ctr"/>
            <a:r>
              <a:rPr lang="en-US" altLang="zh-CN" dirty="0" smtClean="0"/>
              <a:t>algorithm</a:t>
            </a:r>
            <a:endParaRPr lang="zh-CN" altLang="en-US" dirty="0"/>
          </a:p>
        </p:txBody>
      </p:sp>
      <p:cxnSp>
        <p:nvCxnSpPr>
          <p:cNvPr id="45" name="直接连接符 44"/>
          <p:cNvCxnSpPr/>
          <p:nvPr/>
        </p:nvCxnSpPr>
        <p:spPr>
          <a:xfrm>
            <a:off x="7061228" y="3284984"/>
            <a:ext cx="0" cy="135479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>
            <a:off x="4700623" y="2391561"/>
            <a:ext cx="0" cy="345937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/>
        </p:nvCxnSpPr>
        <p:spPr>
          <a:xfrm>
            <a:off x="7213628" y="3437384"/>
            <a:ext cx="0" cy="135479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188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Approach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7577" y="980728"/>
            <a:ext cx="48684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Result Filtering and Generation</a:t>
            </a:r>
            <a:endParaRPr lang="zh-CN" altLang="en-US" sz="2400" b="1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31660" y="1530751"/>
            <a:ext cx="83727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      We </a:t>
            </a:r>
            <a:r>
              <a:rPr lang="en-US" altLang="zh-CN" sz="2400" dirty="0"/>
              <a:t>use the conditions that are in the original conjunctive query to filter the </a:t>
            </a:r>
            <a:r>
              <a:rPr lang="en-US" altLang="zh-CN" sz="2400" dirty="0" smtClean="0"/>
              <a:t>results.</a:t>
            </a:r>
          </a:p>
          <a:p>
            <a:endParaRPr lang="en-US" altLang="zh-CN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CN" sz="2400" b="1" dirty="0" smtClean="0"/>
              <a:t>Program Point </a:t>
            </a:r>
            <a:r>
              <a:rPr lang="en-US" altLang="zh-CN" sz="2400" b="1" dirty="0"/>
              <a:t>F</a:t>
            </a:r>
            <a:r>
              <a:rPr lang="en-US" altLang="zh-CN" sz="2400" b="1" dirty="0" smtClean="0"/>
              <a:t>ilter</a:t>
            </a:r>
          </a:p>
          <a:p>
            <a:pPr lvl="1"/>
            <a:r>
              <a:rPr lang="en-US" altLang="zh-CN" sz="2400" dirty="0" smtClean="0"/>
              <a:t>	Check </a:t>
            </a:r>
            <a:r>
              <a:rPr lang="en-US" altLang="zh-CN" sz="2400" dirty="0"/>
              <a:t>each </a:t>
            </a:r>
            <a:r>
              <a:rPr lang="en-US" altLang="zh-CN" sz="2400" dirty="0" smtClean="0"/>
              <a:t>node with </a:t>
            </a:r>
            <a:r>
              <a:rPr lang="en-US" altLang="zh-CN" sz="2400" dirty="0"/>
              <a:t>its corresponding program point in the </a:t>
            </a:r>
            <a:r>
              <a:rPr lang="en-US" altLang="zh-CN" sz="2400" dirty="0" smtClean="0"/>
              <a:t>query.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zh-CN" alt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CN" sz="2400" b="1" dirty="0" smtClean="0"/>
              <a:t>Relationship Filter</a:t>
            </a:r>
          </a:p>
          <a:p>
            <a:pPr lvl="1"/>
            <a:r>
              <a:rPr lang="en-US" altLang="zh-CN" sz="2400" dirty="0"/>
              <a:t>	</a:t>
            </a:r>
            <a:r>
              <a:rPr lang="en-US" altLang="zh-CN" sz="2400" dirty="0" smtClean="0"/>
              <a:t>Verify </a:t>
            </a:r>
            <a:r>
              <a:rPr lang="en-US" altLang="zh-CN" sz="2400" dirty="0"/>
              <a:t>the textual and structural conditions between </a:t>
            </a:r>
            <a:r>
              <a:rPr lang="en-US" altLang="zh-CN" sz="2400" dirty="0" smtClean="0"/>
              <a:t>program points.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altLang="zh-CN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CN" sz="2400" b="1" i="1" dirty="0" err="1"/>
              <a:t>O</a:t>
            </a:r>
            <a:r>
              <a:rPr lang="en-US" altLang="zh-CN" sz="2400" b="1" i="1" dirty="0" err="1" smtClean="0"/>
              <a:t>neStep</a:t>
            </a:r>
            <a:r>
              <a:rPr lang="en-US" altLang="zh-CN" sz="2400" b="1" dirty="0" smtClean="0"/>
              <a:t> Filter</a:t>
            </a:r>
          </a:p>
          <a:p>
            <a:pPr lvl="1"/>
            <a:r>
              <a:rPr lang="en-US" altLang="zh-CN" sz="2400" dirty="0"/>
              <a:t>	</a:t>
            </a:r>
            <a:r>
              <a:rPr lang="en-US" altLang="zh-CN" sz="2400" dirty="0" smtClean="0"/>
              <a:t>Verify the </a:t>
            </a:r>
            <a:r>
              <a:rPr lang="en-US" altLang="zh-CN" sz="2400" i="1" dirty="0" err="1"/>
              <a:t>oneStep</a:t>
            </a:r>
            <a:r>
              <a:rPr lang="en-US" altLang="zh-CN" sz="2400" dirty="0"/>
              <a:t> conditions between program points.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62034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Evaluation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80" y="3061702"/>
            <a:ext cx="5580620" cy="1473339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539552" y="1492042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     To </a:t>
            </a:r>
            <a:r>
              <a:rPr lang="en-US" altLang="zh-CN" sz="2400" dirty="0"/>
              <a:t>evaluate our technique, we applied our technique on </a:t>
            </a:r>
            <a:r>
              <a:rPr lang="en-US" altLang="zh-CN" sz="2400" dirty="0" smtClean="0"/>
              <a:t>four searching </a:t>
            </a:r>
            <a:r>
              <a:rPr lang="en-US" altLang="zh-CN" sz="2400" dirty="0"/>
              <a:t>tasks in </a:t>
            </a:r>
            <a:r>
              <a:rPr lang="en-US" altLang="zh-CN" sz="2400" dirty="0">
                <a:solidFill>
                  <a:srgbClr val="FF0000"/>
                </a:solidFill>
              </a:rPr>
              <a:t>four</a:t>
            </a:r>
            <a:r>
              <a:rPr lang="en-US" altLang="zh-CN" sz="2400" dirty="0"/>
              <a:t> versions of </a:t>
            </a:r>
            <a:r>
              <a:rPr lang="en-US" altLang="zh-CN" sz="2400" dirty="0">
                <a:solidFill>
                  <a:srgbClr val="FF0000"/>
                </a:solidFill>
              </a:rPr>
              <a:t>two</a:t>
            </a:r>
            <a:r>
              <a:rPr lang="en-US" altLang="zh-CN" sz="2400" dirty="0"/>
              <a:t> different real-world </a:t>
            </a:r>
            <a:r>
              <a:rPr lang="en-US" altLang="zh-CN" sz="2400" dirty="0" smtClean="0"/>
              <a:t>open source </a:t>
            </a:r>
            <a:r>
              <a:rPr lang="en-US" altLang="zh-CN" sz="2400" dirty="0"/>
              <a:t>C projects: </a:t>
            </a:r>
            <a:endParaRPr lang="en-US" altLang="zh-CN" sz="2400" dirty="0" smtClean="0"/>
          </a:p>
          <a:p>
            <a:pPr algn="ctr"/>
            <a:r>
              <a:rPr lang="en-US" altLang="zh-CN" sz="2400" b="1" i="1" dirty="0" smtClean="0">
                <a:solidFill>
                  <a:schemeClr val="accent1"/>
                </a:solidFill>
              </a:rPr>
              <a:t>expat</a:t>
            </a:r>
            <a:r>
              <a:rPr lang="en-US" altLang="zh-CN" sz="2400" dirty="0" smtClean="0">
                <a:solidFill>
                  <a:schemeClr val="accent1"/>
                </a:solidFill>
              </a:rPr>
              <a:t> </a:t>
            </a:r>
            <a:r>
              <a:rPr lang="en-US" altLang="zh-CN" sz="2400" dirty="0"/>
              <a:t>and </a:t>
            </a:r>
            <a:r>
              <a:rPr lang="en-US" altLang="zh-CN" sz="2400" b="1" i="1" dirty="0" err="1" smtClean="0">
                <a:solidFill>
                  <a:schemeClr val="accent1"/>
                </a:solidFill>
              </a:rPr>
              <a:t>gpsbabel</a:t>
            </a:r>
            <a:endParaRPr lang="zh-CN" altLang="en-US" sz="2400" dirty="0"/>
          </a:p>
        </p:txBody>
      </p:sp>
      <p:sp>
        <p:nvSpPr>
          <p:cNvPr id="5" name="矩形 4"/>
          <p:cNvSpPr/>
          <p:nvPr/>
        </p:nvSpPr>
        <p:spPr>
          <a:xfrm>
            <a:off x="207577" y="980728"/>
            <a:ext cx="48684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Experimental Settings</a:t>
            </a:r>
            <a:endParaRPr lang="zh-CN" altLang="en-US" sz="2400" b="1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83568" y="4598333"/>
            <a:ext cx="8064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Two </a:t>
            </a:r>
            <a:r>
              <a:rPr lang="en-US" altLang="zh-CN" sz="2400" dirty="0"/>
              <a:t>projects are of </a:t>
            </a:r>
            <a:r>
              <a:rPr lang="en-US" altLang="zh-CN" sz="2400" i="1" dirty="0">
                <a:solidFill>
                  <a:srgbClr val="FF0000"/>
                </a:solidFill>
              </a:rPr>
              <a:t>different sizes</a:t>
            </a:r>
            <a:r>
              <a:rPr lang="en-US" altLang="zh-CN" sz="2400" dirty="0"/>
              <a:t> and </a:t>
            </a:r>
            <a:r>
              <a:rPr lang="en-US" altLang="zh-CN" sz="2400" dirty="0" smtClean="0"/>
              <a:t>from </a:t>
            </a:r>
            <a:r>
              <a:rPr lang="en-US" altLang="zh-CN" sz="2400" i="1" dirty="0" smtClean="0">
                <a:solidFill>
                  <a:srgbClr val="FF0000"/>
                </a:solidFill>
              </a:rPr>
              <a:t>different domains</a:t>
            </a:r>
            <a:r>
              <a:rPr lang="en-US" altLang="zh-CN" sz="2400" dirty="0" smtClean="0"/>
              <a:t>.</a:t>
            </a:r>
            <a:endParaRPr lang="zh-CN" altLang="en-US" sz="2400" dirty="0"/>
          </a:p>
        </p:txBody>
      </p:sp>
      <p:sp>
        <p:nvSpPr>
          <p:cNvPr id="7" name="矩形 6"/>
          <p:cNvSpPr/>
          <p:nvPr/>
        </p:nvSpPr>
        <p:spPr>
          <a:xfrm>
            <a:off x="3386078" y="5396815"/>
            <a:ext cx="39560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altLang="zh-CN" sz="2000" dirty="0"/>
              <a:t>A code-clone detector: </a:t>
            </a:r>
            <a:r>
              <a:rPr lang="en-US" altLang="zh-CN" sz="2000" dirty="0"/>
              <a:t>DECKARD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altLang="zh-CN" sz="2000" dirty="0"/>
              <a:t>Text search</a:t>
            </a:r>
            <a:endParaRPr lang="zh-CN" altLang="en-US" sz="2000" dirty="0"/>
          </a:p>
        </p:txBody>
      </p:sp>
      <p:sp>
        <p:nvSpPr>
          <p:cNvPr id="8" name="矩形 7"/>
          <p:cNvSpPr/>
          <p:nvPr/>
        </p:nvSpPr>
        <p:spPr>
          <a:xfrm>
            <a:off x="2483768" y="5489148"/>
            <a:ext cx="7243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V.S.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83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Evaluation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07577" y="980728"/>
            <a:ext cx="74607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Task One - </a:t>
            </a:r>
            <a:r>
              <a:rPr lang="en-US" altLang="zh-CN" sz="2800" b="1" i="1" dirty="0">
                <a:solidFill>
                  <a:schemeClr val="accent1"/>
                </a:solidFill>
              </a:rPr>
              <a:t>expat</a:t>
            </a:r>
            <a:r>
              <a:rPr lang="en-US" altLang="zh-CN" sz="2800" dirty="0"/>
              <a:t> </a:t>
            </a:r>
            <a:r>
              <a:rPr lang="en-US" altLang="zh-CN" sz="2800" dirty="0" smtClean="0"/>
              <a:t>Project</a:t>
            </a:r>
            <a:endParaRPr lang="en-US" altLang="zh-CN" sz="2800" dirty="0"/>
          </a:p>
        </p:txBody>
      </p:sp>
      <p:sp>
        <p:nvSpPr>
          <p:cNvPr id="8" name="矩形 7"/>
          <p:cNvSpPr/>
          <p:nvPr/>
        </p:nvSpPr>
        <p:spPr>
          <a:xfrm>
            <a:off x="207577" y="1530557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/>
              <a:t>Date</a:t>
            </a:r>
            <a:r>
              <a:rPr lang="en-US" altLang="zh-CN" sz="2400" dirty="0" smtClean="0"/>
              <a:t>: 2002-05-17</a:t>
            </a:r>
          </a:p>
          <a:p>
            <a:r>
              <a:rPr lang="en-US" altLang="zh-CN" sz="2400" b="1" dirty="0" smtClean="0"/>
              <a:t>Comment</a:t>
            </a:r>
            <a:r>
              <a:rPr lang="en-US" altLang="zh-CN" sz="2400" dirty="0" smtClean="0"/>
              <a:t>: “</a:t>
            </a:r>
            <a:r>
              <a:rPr lang="en-US" altLang="zh-CN" sz="2400" dirty="0"/>
              <a:t>Be more careful about failed MALLOC() and REALLOC</a:t>
            </a:r>
            <a:r>
              <a:rPr lang="en-US" altLang="zh-CN" sz="2400" dirty="0" smtClean="0"/>
              <a:t>() calls</a:t>
            </a:r>
            <a:r>
              <a:rPr lang="en-US" altLang="zh-CN" sz="2400" dirty="0"/>
              <a:t>. This avoids a number of potential memory leaks</a:t>
            </a:r>
            <a:r>
              <a:rPr lang="en-US" altLang="zh-CN" sz="2400" dirty="0" smtClean="0"/>
              <a:t>”.</a:t>
            </a:r>
          </a:p>
          <a:p>
            <a:r>
              <a:rPr lang="en-US" altLang="zh-CN" sz="2400" b="1" dirty="0" smtClean="0"/>
              <a:t>Places changed</a:t>
            </a:r>
            <a:r>
              <a:rPr lang="en-US" altLang="zh-CN" sz="2400" dirty="0" smtClean="0"/>
              <a:t>: 2</a:t>
            </a:r>
            <a:endParaRPr lang="zh-CN" altLang="en-US" sz="2400" dirty="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396" y="4715135"/>
            <a:ext cx="4692200" cy="15567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143" y="3138385"/>
            <a:ext cx="4047619" cy="117142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矩形 11"/>
          <p:cNvSpPr/>
          <p:nvPr/>
        </p:nvSpPr>
        <p:spPr>
          <a:xfrm>
            <a:off x="1876531" y="4301761"/>
            <a:ext cx="11520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Location 1</a:t>
            </a:r>
            <a:endParaRPr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1876531" y="6271052"/>
            <a:ext cx="11520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Location 2</a:t>
            </a:r>
            <a:endParaRPr lang="zh-CN" altLang="en-US" dirty="0"/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12335"/>
              </p:ext>
            </p:extLst>
          </p:nvPr>
        </p:nvGraphicFramePr>
        <p:xfrm>
          <a:off x="5004048" y="3442340"/>
          <a:ext cx="3961362" cy="2143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29041"/>
                <a:gridCol w="233232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Method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Performance</a:t>
                      </a:r>
                      <a:endParaRPr lang="zh-CN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Our</a:t>
                      </a:r>
                      <a:r>
                        <a:rPr lang="en-US" altLang="zh-CN" sz="1600" baseline="0" dirty="0" smtClean="0"/>
                        <a:t> Technique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Find </a:t>
                      </a:r>
                      <a:r>
                        <a:rPr lang="en-US" altLang="zh-CN" sz="1600" b="1" dirty="0" smtClean="0"/>
                        <a:t>2</a:t>
                      </a:r>
                      <a:r>
                        <a:rPr lang="en-US" altLang="zh-CN" sz="1600" dirty="0" smtClean="0"/>
                        <a:t> places</a:t>
                      </a:r>
                      <a:r>
                        <a:rPr lang="en-US" altLang="zh-CN" sz="1600" baseline="0" dirty="0" smtClean="0"/>
                        <a:t> and </a:t>
                      </a:r>
                      <a:r>
                        <a:rPr lang="en-US" altLang="zh-CN" sz="1600" b="1" baseline="0" dirty="0" smtClean="0"/>
                        <a:t>36</a:t>
                      </a:r>
                      <a:r>
                        <a:rPr lang="en-US" altLang="zh-CN" sz="1600" baseline="0" dirty="0" smtClean="0"/>
                        <a:t> other places</a:t>
                      </a:r>
                      <a:endParaRPr lang="zh-CN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Code</a:t>
                      </a:r>
                      <a:r>
                        <a:rPr lang="en-US" altLang="zh-CN" sz="1600" baseline="0" dirty="0" smtClean="0"/>
                        <a:t> Clone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No</a:t>
                      </a:r>
                      <a:r>
                        <a:rPr lang="en-US" altLang="zh-CN" sz="1600" baseline="0" dirty="0" smtClean="0"/>
                        <a:t> results</a:t>
                      </a:r>
                      <a:endParaRPr lang="zh-CN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Text</a:t>
                      </a:r>
                      <a:r>
                        <a:rPr lang="en-US" altLang="zh-CN" sz="1600" baseline="0" dirty="0" smtClean="0"/>
                        <a:t> Search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Find </a:t>
                      </a:r>
                      <a:r>
                        <a:rPr lang="en-US" altLang="zh-CN" sz="1600" b="1" dirty="0" smtClean="0"/>
                        <a:t>33</a:t>
                      </a:r>
                      <a:r>
                        <a:rPr lang="en-US" altLang="zh-CN" sz="1600" dirty="0" smtClean="0"/>
                        <a:t> places</a:t>
                      </a:r>
                      <a:r>
                        <a:rPr lang="en-US" altLang="zh-CN" sz="1600" baseline="0" dirty="0" smtClean="0"/>
                        <a:t> (</a:t>
                      </a:r>
                      <a:r>
                        <a:rPr lang="en-US" altLang="zh-CN" sz="1600" b="1" baseline="0" dirty="0" smtClean="0"/>
                        <a:t>528</a:t>
                      </a:r>
                      <a:r>
                        <a:rPr lang="en-US" altLang="zh-CN" sz="1600" baseline="0" dirty="0" smtClean="0"/>
                        <a:t> pairs) by searching “</a:t>
                      </a:r>
                      <a:r>
                        <a:rPr lang="en-US" altLang="zh-CN" sz="1600" baseline="0" dirty="0" err="1" smtClean="0"/>
                        <a:t>malloc</a:t>
                      </a:r>
                      <a:r>
                        <a:rPr lang="en-US" altLang="zh-CN" sz="1600" baseline="0" dirty="0" smtClean="0"/>
                        <a:t>” or “</a:t>
                      </a:r>
                      <a:r>
                        <a:rPr lang="en-US" altLang="zh-CN" sz="1600" baseline="0" dirty="0" err="1" smtClean="0"/>
                        <a:t>realloc</a:t>
                      </a:r>
                      <a:r>
                        <a:rPr lang="en-US" altLang="zh-CN" sz="1600" baseline="0" dirty="0" smtClean="0"/>
                        <a:t>”</a:t>
                      </a:r>
                      <a:endParaRPr lang="zh-CN" alt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93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Evaluation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07577" y="980728"/>
            <a:ext cx="74607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Task Two - </a:t>
            </a:r>
            <a:r>
              <a:rPr lang="en-US" altLang="zh-CN" sz="2800" b="1" i="1" dirty="0">
                <a:solidFill>
                  <a:schemeClr val="accent1"/>
                </a:solidFill>
              </a:rPr>
              <a:t>expat</a:t>
            </a:r>
            <a:r>
              <a:rPr lang="en-US" altLang="zh-CN" sz="2800" dirty="0"/>
              <a:t> </a:t>
            </a:r>
            <a:r>
              <a:rPr lang="en-US" altLang="zh-CN" sz="2800" dirty="0" smtClean="0"/>
              <a:t>Project</a:t>
            </a:r>
            <a:endParaRPr lang="en-US" altLang="zh-CN" sz="2800" dirty="0"/>
          </a:p>
        </p:txBody>
      </p:sp>
      <p:sp>
        <p:nvSpPr>
          <p:cNvPr id="8" name="矩形 7"/>
          <p:cNvSpPr/>
          <p:nvPr/>
        </p:nvSpPr>
        <p:spPr>
          <a:xfrm>
            <a:off x="207577" y="1530557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/>
              <a:t>Date</a:t>
            </a:r>
            <a:r>
              <a:rPr lang="en-US" altLang="zh-CN" sz="2400" dirty="0" smtClean="0"/>
              <a:t>: 2002-05-22</a:t>
            </a:r>
          </a:p>
          <a:p>
            <a:r>
              <a:rPr lang="en-US" altLang="zh-CN" sz="2400" b="1" dirty="0" smtClean="0"/>
              <a:t>Comment</a:t>
            </a:r>
            <a:r>
              <a:rPr lang="en-US" altLang="zh-CN" sz="2400" dirty="0" smtClean="0"/>
              <a:t>: “</a:t>
            </a:r>
            <a:r>
              <a:rPr lang="en-US" altLang="zh-CN" sz="2400" i="1" dirty="0"/>
              <a:t>Use "NULL" instead </a:t>
            </a:r>
            <a:r>
              <a:rPr lang="en-US" altLang="zh-CN" sz="2400" i="1" dirty="0" smtClean="0"/>
              <a:t>of "0</a:t>
            </a:r>
            <a:r>
              <a:rPr lang="en-US" altLang="zh-CN" sz="2400" i="1" dirty="0"/>
              <a:t>" for NULL pointers. Compare pointers == NULL or != </a:t>
            </a:r>
            <a:r>
              <a:rPr lang="en-US" altLang="zh-CN" sz="2400" i="1" dirty="0" smtClean="0"/>
              <a:t>NULL instead </a:t>
            </a:r>
            <a:r>
              <a:rPr lang="en-US" altLang="zh-CN" sz="2400" i="1" dirty="0"/>
              <a:t>of using the implicit point-to-</a:t>
            </a:r>
            <a:r>
              <a:rPr lang="en-US" altLang="zh-CN" sz="2400" i="1" dirty="0" err="1"/>
              <a:t>int</a:t>
            </a:r>
            <a:r>
              <a:rPr lang="en-US" altLang="zh-CN" sz="2400" i="1" dirty="0"/>
              <a:t> conversion</a:t>
            </a:r>
            <a:r>
              <a:rPr lang="en-US" altLang="zh-CN" sz="2400" dirty="0" smtClean="0"/>
              <a:t>”.</a:t>
            </a:r>
          </a:p>
          <a:p>
            <a:r>
              <a:rPr lang="en-US" altLang="zh-CN" sz="2400" b="1" dirty="0"/>
              <a:t>Places changed</a:t>
            </a:r>
            <a:r>
              <a:rPr lang="en-US" altLang="zh-CN" sz="2400" dirty="0"/>
              <a:t>: 8</a:t>
            </a:r>
            <a:endParaRPr lang="zh-CN" altLang="en-US" sz="2400" dirty="0"/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595801"/>
              </p:ext>
            </p:extLst>
          </p:nvPr>
        </p:nvGraphicFramePr>
        <p:xfrm>
          <a:off x="3851920" y="2924944"/>
          <a:ext cx="5113490" cy="332303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12168"/>
                <a:gridCol w="3601322"/>
              </a:tblGrid>
              <a:tr h="47279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Method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Performance</a:t>
                      </a:r>
                      <a:endParaRPr lang="zh-CN" altLang="en-US" sz="1600" dirty="0"/>
                    </a:p>
                  </a:txBody>
                  <a:tcPr/>
                </a:tc>
              </a:tr>
              <a:tr h="738343"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Our</a:t>
                      </a:r>
                      <a:r>
                        <a:rPr lang="en-US" altLang="zh-CN" sz="1600" baseline="0" dirty="0" smtClean="0"/>
                        <a:t> Technique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Find </a:t>
                      </a:r>
                      <a:r>
                        <a:rPr lang="en-US" altLang="zh-CN" sz="1600" b="1" dirty="0" smtClean="0"/>
                        <a:t>8 / 8</a:t>
                      </a:r>
                      <a:r>
                        <a:rPr lang="en-US" altLang="zh-CN" sz="1600" dirty="0" smtClean="0"/>
                        <a:t> places</a:t>
                      </a:r>
                      <a:r>
                        <a:rPr lang="en-US" altLang="zh-CN" sz="1600" baseline="0" dirty="0" smtClean="0"/>
                        <a:t> and </a:t>
                      </a:r>
                      <a:r>
                        <a:rPr lang="en-US" altLang="zh-CN" sz="1600" b="1" baseline="0" dirty="0" smtClean="0"/>
                        <a:t>200</a:t>
                      </a:r>
                      <a:r>
                        <a:rPr lang="en-US" altLang="zh-CN" sz="1600" baseline="0" dirty="0" smtClean="0"/>
                        <a:t> other places. </a:t>
                      </a:r>
                      <a:r>
                        <a:rPr lang="en-US" altLang="zh-CN" sz="1600" b="1" baseline="0" dirty="0" smtClean="0"/>
                        <a:t>178</a:t>
                      </a:r>
                      <a:r>
                        <a:rPr lang="en-US" altLang="zh-CN" sz="1600" baseline="0" dirty="0" smtClean="0"/>
                        <a:t> / </a:t>
                      </a:r>
                      <a:r>
                        <a:rPr lang="en-US" altLang="zh-CN" sz="1600" b="1" baseline="0" dirty="0" smtClean="0"/>
                        <a:t>200</a:t>
                      </a:r>
                      <a:r>
                        <a:rPr lang="en-US" altLang="zh-CN" sz="1600" baseline="0" dirty="0" smtClean="0"/>
                        <a:t> are also comparisons between pointer and 0.</a:t>
                      </a:r>
                      <a:endParaRPr lang="zh-CN" altLang="en-US" sz="1600" dirty="0"/>
                    </a:p>
                  </a:txBody>
                  <a:tcPr/>
                </a:tc>
              </a:tr>
              <a:tr h="472799"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Code</a:t>
                      </a:r>
                      <a:r>
                        <a:rPr lang="en-US" altLang="zh-CN" sz="1600" baseline="0" dirty="0" smtClean="0"/>
                        <a:t> Clone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No</a:t>
                      </a:r>
                      <a:r>
                        <a:rPr lang="en-US" altLang="zh-CN" sz="1600" baseline="0" dirty="0" smtClean="0"/>
                        <a:t> results</a:t>
                      </a:r>
                      <a:endParaRPr lang="zh-CN" altLang="en-US" sz="1600" dirty="0"/>
                    </a:p>
                  </a:txBody>
                  <a:tcPr/>
                </a:tc>
              </a:tr>
              <a:tr h="1049224"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Text</a:t>
                      </a:r>
                      <a:r>
                        <a:rPr lang="en-US" altLang="zh-CN" sz="1600" baseline="0" dirty="0" smtClean="0"/>
                        <a:t> Search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Find </a:t>
                      </a:r>
                      <a:r>
                        <a:rPr lang="en-US" altLang="zh-CN" sz="1600" b="1" dirty="0" smtClean="0"/>
                        <a:t>2 / 8</a:t>
                      </a:r>
                      <a:r>
                        <a:rPr lang="en-US" altLang="zh-CN" sz="1600" dirty="0" smtClean="0"/>
                        <a:t> places</a:t>
                      </a:r>
                      <a:r>
                        <a:rPr lang="en-US" altLang="zh-CN" sz="1600" baseline="0" dirty="0" smtClean="0"/>
                        <a:t> </a:t>
                      </a:r>
                      <a:r>
                        <a:rPr lang="en-US" altLang="zh-CN" sz="1600" baseline="0" dirty="0" smtClean="0"/>
                        <a:t>and </a:t>
                      </a:r>
                      <a:r>
                        <a:rPr lang="en-US" altLang="zh-CN" sz="1600" b="1" baseline="0" dirty="0" smtClean="0"/>
                        <a:t>70 </a:t>
                      </a:r>
                      <a:r>
                        <a:rPr lang="en-US" altLang="zh-CN" sz="1600" baseline="0" dirty="0" smtClean="0"/>
                        <a:t>other places by </a:t>
                      </a:r>
                      <a:r>
                        <a:rPr lang="en-US" altLang="zh-CN" sz="1600" baseline="0" dirty="0" smtClean="0"/>
                        <a:t>searching “==0” or “!=0”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baseline="0" dirty="0" smtClean="0"/>
                        <a:t>10</a:t>
                      </a:r>
                      <a:r>
                        <a:rPr lang="en-US" altLang="zh-CN" sz="1600" baseline="0" dirty="0" smtClean="0"/>
                        <a:t> / </a:t>
                      </a:r>
                      <a:r>
                        <a:rPr lang="en-US" altLang="zh-CN" sz="1600" b="1" baseline="0" dirty="0" smtClean="0"/>
                        <a:t>70 </a:t>
                      </a:r>
                      <a:r>
                        <a:rPr lang="en-US" altLang="zh-CN" sz="1600" baseline="0" dirty="0" smtClean="0"/>
                        <a:t>are also comparisons between pointer and 0.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 smtClean="0"/>
                        <a:t>Find </a:t>
                      </a:r>
                      <a:r>
                        <a:rPr lang="en-US" altLang="zh-CN" sz="1600" b="1" dirty="0" smtClean="0"/>
                        <a:t>8 / 8</a:t>
                      </a:r>
                      <a:r>
                        <a:rPr lang="en-US" altLang="zh-CN" sz="1600" dirty="0" smtClean="0"/>
                        <a:t> places</a:t>
                      </a:r>
                      <a:r>
                        <a:rPr lang="en-US" altLang="zh-CN" sz="1600" baseline="0" dirty="0" smtClean="0"/>
                        <a:t> and </a:t>
                      </a:r>
                      <a:r>
                        <a:rPr lang="en-US" altLang="zh-CN" sz="1600" b="1" baseline="0" dirty="0" smtClean="0"/>
                        <a:t>829 </a:t>
                      </a:r>
                      <a:r>
                        <a:rPr lang="en-US" altLang="zh-CN" sz="1600" baseline="0" dirty="0" smtClean="0"/>
                        <a:t>other places by searching “$CTRL”</a:t>
                      </a:r>
                      <a:endParaRPr lang="zh-CN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矩形 13"/>
          <p:cNvSpPr/>
          <p:nvPr/>
        </p:nvSpPr>
        <p:spPr>
          <a:xfrm>
            <a:off x="207577" y="4108772"/>
            <a:ext cx="3486221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CN" i="1" dirty="0"/>
              <a:t>declaration A, control-point B</a:t>
            </a:r>
            <a:r>
              <a:rPr lang="en-US" altLang="zh-CN" i="1" dirty="0" smtClean="0"/>
              <a:t>;</a:t>
            </a:r>
          </a:p>
          <a:p>
            <a:r>
              <a:rPr lang="en-US" altLang="zh-CN" i="1" dirty="0" smtClean="0"/>
              <a:t> </a:t>
            </a:r>
            <a:r>
              <a:rPr lang="en-US" altLang="zh-CN" i="1" dirty="0"/>
              <a:t>A not </a:t>
            </a:r>
            <a:r>
              <a:rPr lang="en-US" altLang="zh-CN" i="1" dirty="0" err="1"/>
              <a:t>declareType</a:t>
            </a:r>
            <a:r>
              <a:rPr lang="en-US" altLang="zh-CN" i="1" dirty="0"/>
              <a:t> Native; </a:t>
            </a:r>
            <a:endParaRPr lang="en-US" altLang="zh-CN" i="1" dirty="0" smtClean="0"/>
          </a:p>
          <a:p>
            <a:r>
              <a:rPr lang="en-US" altLang="zh-CN" i="1" dirty="0" smtClean="0"/>
              <a:t>B </a:t>
            </a:r>
            <a:r>
              <a:rPr lang="en-US" altLang="zh-CN" i="1" dirty="0" err="1" smtClean="0"/>
              <a:t>oneStep</a:t>
            </a:r>
            <a:r>
              <a:rPr lang="en-US" altLang="zh-CN" i="1" dirty="0"/>
              <a:t> </a:t>
            </a:r>
            <a:r>
              <a:rPr lang="en-US" altLang="zh-CN" i="1" dirty="0" err="1" smtClean="0"/>
              <a:t>dataDepends</a:t>
            </a:r>
            <a:r>
              <a:rPr lang="en-US" altLang="zh-CN" i="1" dirty="0" smtClean="0"/>
              <a:t> </a:t>
            </a:r>
            <a:r>
              <a:rPr lang="en-US" altLang="zh-CN" i="1" dirty="0"/>
              <a:t>A; </a:t>
            </a:r>
            <a:endParaRPr lang="en-US" altLang="zh-CN" i="1" dirty="0" smtClean="0"/>
          </a:p>
          <a:p>
            <a:r>
              <a:rPr lang="en-US" altLang="zh-CN" i="1" dirty="0" smtClean="0"/>
              <a:t>want </a:t>
            </a:r>
            <a:r>
              <a:rPr lang="en-US" altLang="zh-CN" i="1" dirty="0"/>
              <a:t>B</a:t>
            </a:r>
            <a:endParaRPr lang="zh-CN" altLang="en-US" b="1" dirty="0"/>
          </a:p>
        </p:txBody>
      </p:sp>
      <p:sp>
        <p:nvSpPr>
          <p:cNvPr id="2" name="矩形 1"/>
          <p:cNvSpPr/>
          <p:nvPr/>
        </p:nvSpPr>
        <p:spPr>
          <a:xfrm>
            <a:off x="1475656" y="5324056"/>
            <a:ext cx="7088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i="1" dirty="0" smtClean="0"/>
              <a:t>DQL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4512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Evaluation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07577" y="980728"/>
            <a:ext cx="74607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Task Three – </a:t>
            </a:r>
            <a:r>
              <a:rPr lang="en-US" altLang="zh-CN" sz="2800" b="1" i="1" dirty="0" err="1" smtClean="0">
                <a:solidFill>
                  <a:schemeClr val="accent1"/>
                </a:solidFill>
              </a:rPr>
              <a:t>gpsbael</a:t>
            </a:r>
            <a:r>
              <a:rPr lang="en-US" altLang="zh-CN" sz="2800" b="1" i="1" dirty="0" smtClean="0">
                <a:solidFill>
                  <a:schemeClr val="accent1"/>
                </a:solidFill>
              </a:rPr>
              <a:t> </a:t>
            </a:r>
            <a:r>
              <a:rPr lang="en-US" altLang="zh-CN" sz="2800" dirty="0" smtClean="0"/>
              <a:t>Project</a:t>
            </a:r>
            <a:endParaRPr lang="en-US" altLang="zh-CN" sz="2800" dirty="0"/>
          </a:p>
        </p:txBody>
      </p:sp>
      <p:sp>
        <p:nvSpPr>
          <p:cNvPr id="8" name="矩形 7"/>
          <p:cNvSpPr/>
          <p:nvPr/>
        </p:nvSpPr>
        <p:spPr>
          <a:xfrm>
            <a:off x="207577" y="1530557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/>
              <a:t>Date</a:t>
            </a:r>
            <a:r>
              <a:rPr lang="en-US" altLang="zh-CN" sz="2400" dirty="0" smtClean="0"/>
              <a:t>: 2004-10-27</a:t>
            </a:r>
          </a:p>
          <a:p>
            <a:r>
              <a:rPr lang="en-US" altLang="zh-CN" sz="2400" b="1" dirty="0" smtClean="0"/>
              <a:t>Comment</a:t>
            </a:r>
            <a:r>
              <a:rPr lang="en-US" altLang="zh-CN" sz="2400" dirty="0" smtClean="0"/>
              <a:t>: “</a:t>
            </a:r>
            <a:r>
              <a:rPr lang="en-US" altLang="zh-CN" sz="2400" i="1" dirty="0"/>
              <a:t>Aggressively replace open-coded </a:t>
            </a:r>
            <a:r>
              <a:rPr lang="en-US" altLang="zh-CN" sz="2400" i="1" dirty="0" err="1"/>
              <a:t>strncpy</a:t>
            </a:r>
            <a:r>
              <a:rPr lang="en-US" altLang="zh-CN" sz="2400" i="1" dirty="0"/>
              <a:t> </a:t>
            </a:r>
            <a:r>
              <a:rPr lang="en-US" altLang="zh-CN" sz="2400" i="1" dirty="0" smtClean="0"/>
              <a:t>for space </a:t>
            </a:r>
            <a:r>
              <a:rPr lang="en-US" altLang="zh-CN" sz="2400" i="1" dirty="0"/>
              <a:t>padded strings in various waypoint send functions</a:t>
            </a:r>
            <a:r>
              <a:rPr lang="en-US" altLang="zh-CN" sz="2400" dirty="0" smtClean="0"/>
              <a:t>”.</a:t>
            </a:r>
          </a:p>
          <a:p>
            <a:r>
              <a:rPr lang="en-US" altLang="zh-CN" sz="2400" b="1" dirty="0"/>
              <a:t>Places changed</a:t>
            </a:r>
            <a:r>
              <a:rPr lang="en-US" altLang="zh-CN" sz="2400" dirty="0"/>
              <a:t>: </a:t>
            </a:r>
            <a:r>
              <a:rPr lang="en-US" altLang="zh-CN" sz="2400" dirty="0" smtClean="0"/>
              <a:t>37</a:t>
            </a:r>
            <a:endParaRPr lang="zh-CN" altLang="en-US" sz="2400" dirty="0"/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308063"/>
              </p:ext>
            </p:extLst>
          </p:nvPr>
        </p:nvGraphicFramePr>
        <p:xfrm>
          <a:off x="3851920" y="3356992"/>
          <a:ext cx="5113490" cy="266429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84176"/>
                <a:gridCol w="3529314"/>
              </a:tblGrid>
              <a:tr h="43775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Method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Performance</a:t>
                      </a:r>
                      <a:endParaRPr lang="zh-CN" altLang="en-US" sz="1600" dirty="0"/>
                    </a:p>
                  </a:txBody>
                  <a:tcPr/>
                </a:tc>
              </a:tr>
              <a:tr h="683621"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Our</a:t>
                      </a:r>
                      <a:r>
                        <a:rPr lang="en-US" altLang="zh-CN" sz="1600" baseline="0" dirty="0" smtClean="0"/>
                        <a:t> Technique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Find </a:t>
                      </a:r>
                      <a:r>
                        <a:rPr lang="en-US" altLang="zh-CN" sz="1600" b="1" dirty="0" smtClean="0"/>
                        <a:t>37 / 37</a:t>
                      </a:r>
                      <a:r>
                        <a:rPr lang="en-US" altLang="zh-CN" sz="1600" dirty="0" smtClean="0"/>
                        <a:t> places</a:t>
                      </a:r>
                      <a:r>
                        <a:rPr lang="en-US" altLang="zh-CN" sz="1600" baseline="0" dirty="0" smtClean="0"/>
                        <a:t> and </a:t>
                      </a:r>
                      <a:r>
                        <a:rPr lang="en-US" altLang="zh-CN" sz="1600" b="1" baseline="0" dirty="0" smtClean="0"/>
                        <a:t>25 </a:t>
                      </a:r>
                      <a:r>
                        <a:rPr lang="en-US" altLang="zh-CN" sz="1600" baseline="0" dirty="0" smtClean="0"/>
                        <a:t>other places. </a:t>
                      </a:r>
                      <a:endParaRPr lang="zh-CN" altLang="en-US" sz="1600" dirty="0"/>
                    </a:p>
                  </a:txBody>
                  <a:tcPr/>
                </a:tc>
              </a:tr>
              <a:tr h="571456"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Code</a:t>
                      </a:r>
                      <a:r>
                        <a:rPr lang="en-US" altLang="zh-CN" sz="1600" baseline="0" dirty="0" smtClean="0"/>
                        <a:t> Clone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Find </a:t>
                      </a:r>
                      <a:r>
                        <a:rPr lang="en-US" altLang="zh-CN" sz="1600" b="1" dirty="0" smtClean="0"/>
                        <a:t>36 / 37</a:t>
                      </a:r>
                      <a:r>
                        <a:rPr lang="en-US" altLang="zh-CN" sz="1600" dirty="0" smtClean="0"/>
                        <a:t> places</a:t>
                      </a:r>
                      <a:r>
                        <a:rPr lang="en-US" altLang="zh-CN" sz="1600" baseline="0" dirty="0" smtClean="0"/>
                        <a:t> and </a:t>
                      </a:r>
                      <a:r>
                        <a:rPr lang="en-US" altLang="zh-CN" sz="1600" b="1" baseline="0" dirty="0" smtClean="0"/>
                        <a:t>23 </a:t>
                      </a:r>
                      <a:r>
                        <a:rPr lang="en-US" altLang="zh-CN" sz="1600" baseline="0" dirty="0" smtClean="0"/>
                        <a:t>other places. </a:t>
                      </a:r>
                      <a:endParaRPr lang="zh-CN" altLang="en-US" sz="1600" dirty="0"/>
                    </a:p>
                  </a:txBody>
                  <a:tcPr/>
                </a:tc>
              </a:tr>
              <a:tr h="971461"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Text</a:t>
                      </a:r>
                      <a:r>
                        <a:rPr lang="en-US" altLang="zh-CN" sz="1600" baseline="0" dirty="0" smtClean="0"/>
                        <a:t> Search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Find </a:t>
                      </a:r>
                      <a:r>
                        <a:rPr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 / 37 </a:t>
                      </a:r>
                      <a:r>
                        <a:rPr lang="en-US" altLang="zh-CN" sz="1600" dirty="0" smtClean="0"/>
                        <a:t>places</a:t>
                      </a:r>
                      <a:r>
                        <a:rPr lang="en-US" altLang="zh-CN" sz="1600" baseline="0" dirty="0" smtClean="0"/>
                        <a:t> </a:t>
                      </a:r>
                      <a:r>
                        <a:rPr lang="en-US" altLang="zh-CN" sz="1600" baseline="0" dirty="0" smtClean="0"/>
                        <a:t>and </a:t>
                      </a:r>
                      <a:r>
                        <a:rPr lang="en-US" altLang="zh-CN" sz="1600" b="1" baseline="0" dirty="0" smtClean="0"/>
                        <a:t>297 </a:t>
                      </a:r>
                      <a:r>
                        <a:rPr lang="en-US" altLang="zh-CN" sz="1600" baseline="0" dirty="0" smtClean="0"/>
                        <a:t>other places by </a:t>
                      </a:r>
                      <a:r>
                        <a:rPr lang="en-US" altLang="zh-CN" sz="1600" baseline="0" dirty="0" smtClean="0"/>
                        <a:t>searching “for” or “while”.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3789040"/>
            <a:ext cx="2996806" cy="106186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矩形 8"/>
          <p:cNvSpPr/>
          <p:nvPr/>
        </p:nvSpPr>
        <p:spPr>
          <a:xfrm>
            <a:off x="817233" y="4850900"/>
            <a:ext cx="20093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dirty="0" smtClean="0"/>
              <a:t>Location Example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6178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Evaluation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07577" y="980728"/>
            <a:ext cx="74607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Task Four – </a:t>
            </a:r>
            <a:r>
              <a:rPr lang="en-US" altLang="zh-CN" sz="2800" b="1" i="1" dirty="0" err="1" smtClean="0">
                <a:solidFill>
                  <a:schemeClr val="accent1"/>
                </a:solidFill>
              </a:rPr>
              <a:t>gpsbael</a:t>
            </a:r>
            <a:r>
              <a:rPr lang="en-US" altLang="zh-CN" sz="2800" b="1" i="1" dirty="0" smtClean="0">
                <a:solidFill>
                  <a:schemeClr val="accent1"/>
                </a:solidFill>
              </a:rPr>
              <a:t> </a:t>
            </a:r>
            <a:r>
              <a:rPr lang="en-US" altLang="zh-CN" sz="2800" dirty="0" smtClean="0"/>
              <a:t>Project</a:t>
            </a:r>
            <a:endParaRPr lang="en-US" altLang="zh-CN" sz="2800" dirty="0"/>
          </a:p>
        </p:txBody>
      </p:sp>
      <p:sp>
        <p:nvSpPr>
          <p:cNvPr id="8" name="矩形 7"/>
          <p:cNvSpPr/>
          <p:nvPr/>
        </p:nvSpPr>
        <p:spPr>
          <a:xfrm>
            <a:off x="207577" y="1530557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/>
              <a:t>Date</a:t>
            </a:r>
            <a:r>
              <a:rPr lang="en-US" altLang="zh-CN" sz="2400" dirty="0" smtClean="0"/>
              <a:t>: 2005-03-21</a:t>
            </a:r>
          </a:p>
          <a:p>
            <a:r>
              <a:rPr lang="en-US" altLang="zh-CN" sz="2400" b="1" dirty="0" smtClean="0"/>
              <a:t>Comment</a:t>
            </a:r>
            <a:r>
              <a:rPr lang="en-US" altLang="zh-CN" sz="2400" dirty="0" smtClean="0"/>
              <a:t>: “</a:t>
            </a:r>
            <a:r>
              <a:rPr lang="en-US" altLang="zh-CN" sz="2400" i="1" dirty="0"/>
              <a:t>Call </a:t>
            </a:r>
            <a:r>
              <a:rPr lang="en-US" altLang="zh-CN" sz="2400" i="1" dirty="0" err="1" smtClean="0"/>
              <a:t>waypt_new</a:t>
            </a:r>
            <a:r>
              <a:rPr lang="en-US" altLang="zh-CN" sz="2400" i="1" dirty="0"/>
              <a:t> </a:t>
            </a:r>
            <a:r>
              <a:rPr lang="en-US" altLang="zh-CN" sz="2400" i="1" dirty="0" smtClean="0"/>
              <a:t>instead </a:t>
            </a:r>
            <a:r>
              <a:rPr lang="en-US" altLang="zh-CN" sz="2400" i="1" dirty="0"/>
              <a:t>of explicit </a:t>
            </a:r>
            <a:r>
              <a:rPr lang="en-US" altLang="zh-CN" sz="2400" i="1" dirty="0" err="1"/>
              <a:t>calloc</a:t>
            </a:r>
            <a:r>
              <a:rPr lang="en-US" altLang="zh-CN" sz="2400" i="1" dirty="0"/>
              <a:t> to prepare for external alt invalid indicator</a:t>
            </a:r>
            <a:r>
              <a:rPr lang="en-US" altLang="zh-CN" sz="2400" dirty="0" smtClean="0"/>
              <a:t>”.</a:t>
            </a:r>
          </a:p>
          <a:p>
            <a:r>
              <a:rPr lang="en-US" altLang="zh-CN" sz="2400" b="1" dirty="0"/>
              <a:t>Places changed</a:t>
            </a:r>
            <a:r>
              <a:rPr lang="en-US" altLang="zh-CN" sz="2400" dirty="0"/>
              <a:t>: </a:t>
            </a:r>
            <a:r>
              <a:rPr lang="en-US" altLang="zh-CN" sz="2400" dirty="0" smtClean="0"/>
              <a:t>19</a:t>
            </a:r>
            <a:endParaRPr lang="zh-CN" altLang="en-US" sz="2400" dirty="0"/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931811"/>
              </p:ext>
            </p:extLst>
          </p:nvPr>
        </p:nvGraphicFramePr>
        <p:xfrm>
          <a:off x="4499992" y="4005064"/>
          <a:ext cx="4464496" cy="267195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160"/>
                <a:gridCol w="3024336"/>
              </a:tblGrid>
              <a:tr h="43775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Method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Performance</a:t>
                      </a:r>
                      <a:endParaRPr lang="zh-CN" altLang="en-US" sz="1600" dirty="0"/>
                    </a:p>
                  </a:txBody>
                  <a:tcPr/>
                </a:tc>
              </a:tr>
              <a:tr h="683621"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Our</a:t>
                      </a:r>
                      <a:r>
                        <a:rPr lang="en-US" altLang="zh-CN" sz="1600" baseline="0" dirty="0" smtClean="0"/>
                        <a:t> Technique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Find </a:t>
                      </a:r>
                      <a:r>
                        <a:rPr lang="en-US" altLang="zh-CN" sz="1600" b="1" dirty="0" smtClean="0"/>
                        <a:t>19 / 19 </a:t>
                      </a:r>
                      <a:r>
                        <a:rPr lang="en-US" altLang="zh-CN" sz="1600" dirty="0" smtClean="0"/>
                        <a:t>places</a:t>
                      </a:r>
                      <a:r>
                        <a:rPr lang="en-US" altLang="zh-CN" sz="1600" baseline="0" dirty="0" smtClean="0"/>
                        <a:t> and </a:t>
                      </a:r>
                      <a:r>
                        <a:rPr lang="en-US" altLang="zh-CN" sz="1600" b="1" baseline="0" dirty="0" smtClean="0"/>
                        <a:t>3 </a:t>
                      </a:r>
                      <a:r>
                        <a:rPr lang="en-US" altLang="zh-CN" sz="1600" baseline="0" dirty="0" smtClean="0"/>
                        <a:t>other places. </a:t>
                      </a:r>
                      <a:endParaRPr lang="zh-CN" altLang="en-US" sz="1600" dirty="0"/>
                    </a:p>
                  </a:txBody>
                  <a:tcPr/>
                </a:tc>
              </a:tr>
              <a:tr h="571456"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Code</a:t>
                      </a:r>
                      <a:r>
                        <a:rPr lang="en-US" altLang="zh-CN" sz="1600" baseline="0" dirty="0" smtClean="0"/>
                        <a:t> Clone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Find </a:t>
                      </a:r>
                      <a:r>
                        <a:rPr lang="en-US" altLang="zh-CN" sz="1600" b="1" dirty="0" smtClean="0"/>
                        <a:t>17 / 19 </a:t>
                      </a:r>
                      <a:r>
                        <a:rPr lang="en-US" altLang="zh-CN" sz="1600" dirty="0" smtClean="0"/>
                        <a:t>places</a:t>
                      </a:r>
                      <a:r>
                        <a:rPr lang="en-US" altLang="zh-CN" sz="1600" baseline="0" dirty="0" smtClean="0"/>
                        <a:t> and </a:t>
                      </a:r>
                      <a:r>
                        <a:rPr lang="en-US" altLang="zh-CN" sz="1600" b="1" baseline="0" dirty="0" smtClean="0"/>
                        <a:t>9 </a:t>
                      </a:r>
                      <a:r>
                        <a:rPr lang="en-US" altLang="zh-CN" sz="1600" baseline="0" dirty="0" smtClean="0"/>
                        <a:t>other places. </a:t>
                      </a:r>
                      <a:endParaRPr lang="zh-CN" altLang="en-US" sz="1600" dirty="0"/>
                    </a:p>
                  </a:txBody>
                  <a:tcPr/>
                </a:tc>
              </a:tr>
              <a:tr h="971461"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Text</a:t>
                      </a:r>
                      <a:r>
                        <a:rPr lang="en-US" altLang="zh-CN" sz="1600" baseline="0" dirty="0" smtClean="0"/>
                        <a:t> Search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Find </a:t>
                      </a:r>
                      <a:r>
                        <a:rPr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 / 19 </a:t>
                      </a:r>
                      <a:r>
                        <a:rPr lang="en-US" altLang="zh-CN" sz="1600" dirty="0" smtClean="0"/>
                        <a:t>places</a:t>
                      </a:r>
                      <a:r>
                        <a:rPr lang="en-US" altLang="zh-CN" sz="1600" baseline="0" dirty="0" smtClean="0"/>
                        <a:t> </a:t>
                      </a:r>
                      <a:r>
                        <a:rPr lang="en-US" altLang="zh-CN" sz="1600" baseline="0" dirty="0" smtClean="0"/>
                        <a:t>and </a:t>
                      </a:r>
                      <a:r>
                        <a:rPr lang="en-US" altLang="zh-CN" sz="1600" b="1" baseline="0" dirty="0" smtClean="0"/>
                        <a:t>86 </a:t>
                      </a:r>
                      <a:r>
                        <a:rPr lang="en-US" altLang="zh-CN" sz="1600" baseline="0" dirty="0" smtClean="0"/>
                        <a:t>other places by </a:t>
                      </a:r>
                      <a:r>
                        <a:rPr lang="en-US" altLang="zh-CN" sz="1600" baseline="0" dirty="0" smtClean="0"/>
                        <a:t>searching “</a:t>
                      </a:r>
                      <a:r>
                        <a:rPr lang="en-US" altLang="zh-CN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xcalloc</a:t>
                      </a:r>
                      <a:r>
                        <a:rPr lang="en-US" altLang="zh-CN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r>
                        <a:rPr lang="en-US" altLang="zh-CN" sz="1600" baseline="0" dirty="0" smtClean="0"/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857" y="3356992"/>
            <a:ext cx="4112393" cy="7415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矩形 8"/>
          <p:cNvSpPr/>
          <p:nvPr/>
        </p:nvSpPr>
        <p:spPr>
          <a:xfrm>
            <a:off x="1284277" y="4158046"/>
            <a:ext cx="18275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Location Example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8679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Evaluation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7577" y="980728"/>
            <a:ext cx="74607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Execution Time</a:t>
            </a:r>
            <a:endParaRPr lang="en-US" altLang="zh-CN" sz="2800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664" y="2812739"/>
            <a:ext cx="6120680" cy="2133649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539552" y="1844824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    We </a:t>
            </a:r>
            <a:r>
              <a:rPr lang="en-US" altLang="zh-CN" sz="2400" dirty="0"/>
              <a:t>also recorded the execution time of each step in our </a:t>
            </a:r>
            <a:r>
              <a:rPr lang="en-US" altLang="zh-CN" sz="2400" dirty="0" smtClean="0"/>
              <a:t>technique for </a:t>
            </a:r>
            <a:r>
              <a:rPr lang="en-US" altLang="zh-CN" sz="2400" dirty="0"/>
              <a:t>performing each of the four tasks.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1320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131840" y="2465601"/>
            <a:ext cx="28083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4800" b="1" dirty="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Thanks</a:t>
            </a:r>
          </a:p>
          <a:p>
            <a:pPr algn="ctr"/>
            <a:r>
              <a:rPr lang="en-US" altLang="zh-CN" sz="4800" b="1" dirty="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Q&amp;A</a:t>
            </a:r>
            <a:endParaRPr lang="en-US" altLang="zh-CN" sz="4800" b="1" dirty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9315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Introduction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11560" y="1140742"/>
            <a:ext cx="77768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/>
              <a:t>    </a:t>
            </a:r>
            <a:r>
              <a:rPr lang="en-US" altLang="zh-CN" sz="2800" dirty="0" smtClean="0"/>
              <a:t>Developers often need to apply one change to a number of similar places in the code.</a:t>
            </a:r>
            <a:endParaRPr lang="en-US" altLang="zh-CN" sz="28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Make a programming style change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Change the environment of a software system</a:t>
            </a:r>
            <a:endParaRPr lang="en-US" altLang="zh-CN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折角形 7"/>
          <p:cNvSpPr/>
          <p:nvPr/>
        </p:nvSpPr>
        <p:spPr>
          <a:xfrm>
            <a:off x="4788024" y="3417724"/>
            <a:ext cx="648072" cy="792088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File</a:t>
            </a:r>
          </a:p>
          <a:p>
            <a:pPr algn="ctr"/>
            <a:r>
              <a:rPr lang="en-US" altLang="zh-CN" sz="1400" dirty="0" smtClean="0"/>
              <a:t>1</a:t>
            </a:r>
            <a:endParaRPr lang="zh-CN" altLang="en-US" sz="1400" dirty="0"/>
          </a:p>
        </p:txBody>
      </p:sp>
      <p:sp>
        <p:nvSpPr>
          <p:cNvPr id="9" name="折角形 8"/>
          <p:cNvSpPr/>
          <p:nvPr/>
        </p:nvSpPr>
        <p:spPr>
          <a:xfrm>
            <a:off x="5652120" y="3417724"/>
            <a:ext cx="648072" cy="792088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File</a:t>
            </a:r>
          </a:p>
          <a:p>
            <a:pPr algn="ctr"/>
            <a:r>
              <a:rPr lang="en-US" altLang="zh-CN" sz="1400" dirty="0" smtClean="0"/>
              <a:t>2</a:t>
            </a:r>
            <a:endParaRPr lang="zh-CN" altLang="en-US" sz="1400" dirty="0"/>
          </a:p>
        </p:txBody>
      </p:sp>
      <p:sp>
        <p:nvSpPr>
          <p:cNvPr id="10" name="折角形 9"/>
          <p:cNvSpPr/>
          <p:nvPr/>
        </p:nvSpPr>
        <p:spPr>
          <a:xfrm>
            <a:off x="4355976" y="4642475"/>
            <a:ext cx="648072" cy="792088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File</a:t>
            </a:r>
          </a:p>
          <a:p>
            <a:pPr algn="ctr"/>
            <a:r>
              <a:rPr lang="en-US" altLang="zh-CN" sz="1400" dirty="0" smtClean="0"/>
              <a:t>n</a:t>
            </a:r>
            <a:endParaRPr lang="zh-CN" altLang="en-US" dirty="0"/>
          </a:p>
        </p:txBody>
      </p:sp>
      <p:sp>
        <p:nvSpPr>
          <p:cNvPr id="11" name="折角形 10"/>
          <p:cNvSpPr/>
          <p:nvPr/>
        </p:nvSpPr>
        <p:spPr>
          <a:xfrm>
            <a:off x="5267782" y="4624994"/>
            <a:ext cx="648072" cy="792088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File</a:t>
            </a:r>
          </a:p>
          <a:p>
            <a:pPr algn="ctr"/>
            <a:r>
              <a:rPr lang="en-US" altLang="zh-CN" sz="1400" dirty="0" smtClean="0"/>
              <a:t>n+1</a:t>
            </a:r>
            <a:endParaRPr lang="zh-CN" altLang="en-US" dirty="0"/>
          </a:p>
        </p:txBody>
      </p:sp>
      <p:sp>
        <p:nvSpPr>
          <p:cNvPr id="12" name="折角形 11"/>
          <p:cNvSpPr/>
          <p:nvPr/>
        </p:nvSpPr>
        <p:spPr>
          <a:xfrm>
            <a:off x="6132775" y="4624994"/>
            <a:ext cx="648072" cy="792088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File</a:t>
            </a:r>
          </a:p>
          <a:p>
            <a:pPr algn="ctr"/>
            <a:r>
              <a:rPr lang="en-US" altLang="zh-CN" sz="1400" dirty="0" smtClean="0"/>
              <a:t>n+2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6516216" y="3434885"/>
            <a:ext cx="17281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solidFill>
                  <a:schemeClr val="accent1"/>
                </a:solidFill>
              </a:rPr>
              <a:t>Only find in a few places~</a:t>
            </a:r>
            <a:endParaRPr lang="en-US" altLang="zh-CN" sz="2000" dirty="0" smtClean="0"/>
          </a:p>
        </p:txBody>
      </p:sp>
      <p:cxnSp>
        <p:nvCxnSpPr>
          <p:cNvPr id="17" name="直接箭头连接符 16"/>
          <p:cNvCxnSpPr/>
          <p:nvPr/>
        </p:nvCxnSpPr>
        <p:spPr>
          <a:xfrm flipV="1">
            <a:off x="2334829" y="3976049"/>
            <a:ext cx="1804149" cy="315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2229648" y="4449118"/>
            <a:ext cx="1909330" cy="4898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矩形 19"/>
          <p:cNvSpPr/>
          <p:nvPr/>
        </p:nvSpPr>
        <p:spPr>
          <a:xfrm>
            <a:off x="465375" y="4920048"/>
            <a:ext cx="26337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400" dirty="0" smtClean="0"/>
              <a:t>Extract</a:t>
            </a:r>
            <a:endParaRPr lang="en-US" altLang="zh-CN" sz="2000" dirty="0" smtClean="0"/>
          </a:p>
          <a:p>
            <a:pPr algn="ctr"/>
            <a:r>
              <a:rPr lang="en-US" altLang="zh-CN" sz="2000" b="1" dirty="0" smtClean="0"/>
              <a:t>common code patterns</a:t>
            </a:r>
            <a:endParaRPr lang="en-US" altLang="zh-CN" sz="2000" b="1" dirty="0" smtClean="0"/>
          </a:p>
        </p:txBody>
      </p:sp>
      <p:sp>
        <p:nvSpPr>
          <p:cNvPr id="21" name="矩形 20"/>
          <p:cNvSpPr/>
          <p:nvPr/>
        </p:nvSpPr>
        <p:spPr>
          <a:xfrm>
            <a:off x="1782266" y="5995253"/>
            <a:ext cx="50751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It is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challenging</a:t>
            </a:r>
            <a:r>
              <a:rPr lang="en-US" altLang="zh-CN" sz="2400" dirty="0" smtClean="0">
                <a:solidFill>
                  <a:srgbClr val="FF0000"/>
                </a:solidFill>
              </a:rPr>
              <a:t> to locate all the places!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6" name="笑脸 5"/>
          <p:cNvSpPr/>
          <p:nvPr/>
        </p:nvSpPr>
        <p:spPr>
          <a:xfrm>
            <a:off x="1403648" y="3982071"/>
            <a:ext cx="467047" cy="467047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6989609" y="4670646"/>
            <a:ext cx="2074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Hard to find in other places!</a:t>
            </a:r>
            <a:endParaRPr lang="en-US" altLang="zh-CN" sz="20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67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Introduction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11559" y="1056442"/>
            <a:ext cx="777686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/>
              <a:t>Some </a:t>
            </a:r>
            <a:r>
              <a:rPr lang="en-US" altLang="zh-CN" sz="2800" b="1" i="1" dirty="0"/>
              <a:t>possible </a:t>
            </a:r>
            <a:r>
              <a:rPr lang="en-US" altLang="zh-CN" sz="2800" b="1" i="1" dirty="0" smtClean="0"/>
              <a:t>ways</a:t>
            </a:r>
            <a:r>
              <a:rPr lang="en-US" altLang="zh-CN" sz="2800" dirty="0" smtClean="0"/>
              <a:t> </a:t>
            </a:r>
            <a:r>
              <a:rPr lang="en-US" altLang="zh-CN" sz="2800" dirty="0"/>
              <a:t>to achieve the </a:t>
            </a:r>
            <a:r>
              <a:rPr lang="en-US" altLang="zh-CN" sz="2800" dirty="0" smtClean="0"/>
              <a:t>similar code detection:</a:t>
            </a:r>
          </a:p>
          <a:p>
            <a:endParaRPr lang="en-US" altLang="zh-CN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b="1" dirty="0" smtClean="0">
                <a:solidFill>
                  <a:schemeClr val="accent1"/>
                </a:solidFill>
              </a:rPr>
              <a:t>Code-clone</a:t>
            </a:r>
          </a:p>
          <a:p>
            <a:r>
              <a:rPr lang="en-US" altLang="zh-CN" sz="2800" dirty="0" smtClean="0"/>
              <a:t>Rely </a:t>
            </a:r>
            <a:r>
              <a:rPr lang="en-US" altLang="zh-CN" sz="2800" dirty="0"/>
              <a:t>on a pre-defined uniform similarity metric to measure the similarity between two places</a:t>
            </a:r>
            <a:r>
              <a:rPr lang="en-US" altLang="zh-CN" sz="2800" dirty="0" smtClean="0"/>
              <a:t>.</a:t>
            </a:r>
          </a:p>
          <a:p>
            <a:endParaRPr lang="en-US" altLang="zh-CN" sz="2800" b="1" dirty="0" smtClean="0">
              <a:solidFill>
                <a:schemeClr val="accent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b="1" dirty="0">
                <a:solidFill>
                  <a:schemeClr val="accent1"/>
                </a:solidFill>
              </a:rPr>
              <a:t>Text search</a:t>
            </a:r>
          </a:p>
          <a:p>
            <a:r>
              <a:rPr lang="en-US" altLang="zh-CN" sz="2800" dirty="0" smtClean="0"/>
              <a:t>Represent </a:t>
            </a:r>
            <a:r>
              <a:rPr lang="en-US" altLang="zh-CN" sz="2800" dirty="0"/>
              <a:t>the common characteristics as a regular</a:t>
            </a:r>
          </a:p>
          <a:p>
            <a:r>
              <a:rPr lang="en-US" altLang="zh-CN" sz="2800" dirty="0"/>
              <a:t>expression and search in the code </a:t>
            </a:r>
            <a:r>
              <a:rPr lang="en-US" altLang="zh-CN" sz="2800" dirty="0" smtClean="0"/>
              <a:t>for matched </a:t>
            </a:r>
            <a:r>
              <a:rPr lang="en-US" altLang="zh-CN" sz="2800" dirty="0"/>
              <a:t>code </a:t>
            </a:r>
            <a:r>
              <a:rPr lang="en-US" altLang="zh-CN" sz="2800" dirty="0" smtClean="0"/>
              <a:t>elements.</a:t>
            </a:r>
            <a:endParaRPr lang="en-US" altLang="zh-CN" sz="24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92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Introduction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11559" y="1056442"/>
            <a:ext cx="77768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b="1" dirty="0" smtClean="0">
                <a:solidFill>
                  <a:schemeClr val="accent1"/>
                </a:solidFill>
              </a:rPr>
              <a:t>Code-clone</a:t>
            </a:r>
          </a:p>
          <a:p>
            <a:r>
              <a:rPr lang="en-US" altLang="zh-CN" sz="2800" dirty="0" smtClean="0"/>
              <a:t>Rely </a:t>
            </a:r>
            <a:r>
              <a:rPr lang="en-US" altLang="zh-CN" sz="2800" dirty="0"/>
              <a:t>on a pre-defined uniform similarity metric to measure the similarity between two places</a:t>
            </a:r>
            <a:r>
              <a:rPr lang="en-US" altLang="zh-CN" sz="2800" dirty="0" smtClean="0"/>
              <a:t>.</a:t>
            </a:r>
          </a:p>
          <a:p>
            <a:endParaRPr lang="en-US" altLang="zh-CN" sz="2800" dirty="0"/>
          </a:p>
          <a:p>
            <a:endParaRPr lang="en-US" altLang="zh-CN" sz="2800" dirty="0" smtClean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688" y="2492896"/>
            <a:ext cx="5062186" cy="1868188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5656" y="4581128"/>
            <a:ext cx="5904656" cy="1909876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16111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Introduction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11559" y="1056442"/>
            <a:ext cx="77768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b="1" dirty="0" smtClean="0">
                <a:solidFill>
                  <a:schemeClr val="accent1"/>
                </a:solidFill>
              </a:rPr>
              <a:t>Text </a:t>
            </a:r>
            <a:r>
              <a:rPr lang="en-US" altLang="zh-CN" sz="2800" b="1" dirty="0">
                <a:solidFill>
                  <a:schemeClr val="accent1"/>
                </a:solidFill>
              </a:rPr>
              <a:t>search</a:t>
            </a:r>
          </a:p>
          <a:p>
            <a:r>
              <a:rPr lang="en-US" altLang="zh-CN" sz="2800" dirty="0" smtClean="0"/>
              <a:t>Represent </a:t>
            </a:r>
            <a:r>
              <a:rPr lang="en-US" altLang="zh-CN" sz="2800" dirty="0"/>
              <a:t>the common characteristics as a regular</a:t>
            </a:r>
          </a:p>
          <a:p>
            <a:r>
              <a:rPr lang="en-US" altLang="zh-CN" sz="2800" dirty="0"/>
              <a:t>expression and search in the code </a:t>
            </a:r>
            <a:r>
              <a:rPr lang="en-US" altLang="zh-CN" sz="2800" dirty="0" smtClean="0"/>
              <a:t>for matched </a:t>
            </a:r>
            <a:r>
              <a:rPr lang="en-US" altLang="zh-CN" sz="2800" dirty="0"/>
              <a:t>code </a:t>
            </a:r>
            <a:r>
              <a:rPr lang="en-US" altLang="zh-CN" sz="2800" dirty="0" smtClean="0"/>
              <a:t>elements.</a:t>
            </a:r>
            <a:endParaRPr lang="en-US" altLang="zh-CN" sz="24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736" y="3104248"/>
            <a:ext cx="4833109" cy="2155379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  <p:sp>
        <p:nvSpPr>
          <p:cNvPr id="6" name="矩形 5"/>
          <p:cNvSpPr/>
          <p:nvPr/>
        </p:nvSpPr>
        <p:spPr>
          <a:xfrm>
            <a:off x="755576" y="5445224"/>
            <a:ext cx="78853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Some </a:t>
            </a:r>
            <a:r>
              <a:rPr lang="en-US" altLang="zh-CN" sz="2400" dirty="0"/>
              <a:t>common </a:t>
            </a:r>
            <a:r>
              <a:rPr lang="en-US" altLang="zh-CN" sz="2400" dirty="0"/>
              <a:t>characteristics based </a:t>
            </a:r>
            <a:r>
              <a:rPr lang="en-US" altLang="zh-CN" sz="2400" dirty="0"/>
              <a:t>on </a:t>
            </a:r>
            <a:r>
              <a:rPr lang="en-US" altLang="zh-CN" sz="2400" b="1" i="1" dirty="0">
                <a:solidFill>
                  <a:srgbClr val="FF0000"/>
                </a:solidFill>
              </a:rPr>
              <a:t>control</a:t>
            </a:r>
            <a:r>
              <a:rPr lang="en-US" altLang="zh-CN" sz="2400" dirty="0">
                <a:solidFill>
                  <a:srgbClr val="FF0000"/>
                </a:solidFill>
              </a:rPr>
              <a:t> </a:t>
            </a:r>
            <a:r>
              <a:rPr lang="en-US" altLang="zh-CN" sz="2400" dirty="0"/>
              <a:t>and </a:t>
            </a:r>
            <a:r>
              <a:rPr lang="en-US" altLang="zh-CN" sz="2400" b="1" i="1" dirty="0">
                <a:solidFill>
                  <a:srgbClr val="FF0000"/>
                </a:solidFill>
              </a:rPr>
              <a:t>data</a:t>
            </a:r>
            <a:r>
              <a:rPr lang="en-US" altLang="zh-CN" sz="2400" dirty="0">
                <a:solidFill>
                  <a:srgbClr val="FF0000"/>
                </a:solidFill>
              </a:rPr>
              <a:t> </a:t>
            </a:r>
            <a:r>
              <a:rPr lang="en-US" altLang="zh-CN" sz="2400" b="1" i="1" dirty="0">
                <a:solidFill>
                  <a:srgbClr val="FF0000"/>
                </a:solidFill>
              </a:rPr>
              <a:t>dependence</a:t>
            </a:r>
            <a:r>
              <a:rPr lang="en-US" altLang="zh-CN" sz="2400" dirty="0">
                <a:solidFill>
                  <a:srgbClr val="FF0000"/>
                </a:solidFill>
              </a:rPr>
              <a:t> </a:t>
            </a:r>
            <a:r>
              <a:rPr lang="en-US" altLang="zh-CN" sz="2400" dirty="0"/>
              <a:t>relationships cannot </a:t>
            </a:r>
            <a:r>
              <a:rPr lang="en-US" altLang="zh-CN" sz="2400" dirty="0"/>
              <a:t>be represented as a regular expression.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0474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Introduction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11559" y="1056442"/>
            <a:ext cx="77768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/>
              <a:t>A novel </a:t>
            </a:r>
            <a:r>
              <a:rPr lang="en-US" altLang="zh-CN" sz="2800" dirty="0"/>
              <a:t>technique to locating code </a:t>
            </a:r>
            <a:r>
              <a:rPr lang="en-US" altLang="zh-CN" sz="2800" dirty="0" smtClean="0"/>
              <a:t>elements:</a:t>
            </a:r>
          </a:p>
          <a:p>
            <a:endParaRPr lang="en-US" altLang="zh-CN" sz="2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Write </a:t>
            </a:r>
            <a:r>
              <a:rPr lang="en-US" altLang="zh-CN" sz="2400" dirty="0"/>
              <a:t>a query using a language named the </a:t>
            </a:r>
            <a:r>
              <a:rPr lang="en-US" altLang="zh-CN" sz="2400" dirty="0" smtClean="0"/>
              <a:t>Dependence Query </a:t>
            </a:r>
            <a:r>
              <a:rPr lang="en-US" altLang="zh-CN" sz="2400" dirty="0"/>
              <a:t>Language (DQL</a:t>
            </a:r>
            <a:r>
              <a:rPr lang="en-US" altLang="zh-CN" sz="24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Transform </a:t>
            </a:r>
            <a:r>
              <a:rPr lang="en-US" altLang="zh-CN" sz="2400" dirty="0"/>
              <a:t>the query into a </a:t>
            </a:r>
            <a:r>
              <a:rPr lang="en-US" altLang="zh-CN" sz="2400" dirty="0" smtClean="0"/>
              <a:t>series of </a:t>
            </a:r>
            <a:r>
              <a:rPr lang="en-US" altLang="zh-CN" sz="2400" dirty="0"/>
              <a:t>graph reachability </a:t>
            </a:r>
            <a:r>
              <a:rPr lang="en-US" altLang="zh-CN" sz="2400" dirty="0" smtClean="0"/>
              <a:t>patterns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Match </a:t>
            </a:r>
            <a:r>
              <a:rPr lang="en-US" altLang="zh-CN" sz="2400" dirty="0"/>
              <a:t>patterns </a:t>
            </a:r>
            <a:r>
              <a:rPr lang="en-US" altLang="zh-CN" sz="2400" dirty="0" smtClean="0"/>
              <a:t>in </a:t>
            </a:r>
            <a:r>
              <a:rPr lang="en-US" altLang="zh-CN" sz="2400" dirty="0"/>
              <a:t>the </a:t>
            </a:r>
            <a:r>
              <a:rPr lang="en-US" altLang="zh-CN" sz="2400" dirty="0" smtClean="0"/>
              <a:t>System Dependence </a:t>
            </a:r>
            <a:r>
              <a:rPr lang="en-US" altLang="zh-CN" sz="2400" dirty="0"/>
              <a:t>Graph (SDG)</a:t>
            </a:r>
            <a:endParaRPr lang="en-US" altLang="zh-CN" sz="24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367643" y="5229200"/>
            <a:ext cx="62646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800" dirty="0" smtClean="0"/>
              <a:t>More </a:t>
            </a:r>
            <a:r>
              <a:rPr lang="en-US" altLang="zh-CN" sz="2800" dirty="0">
                <a:solidFill>
                  <a:srgbClr val="FF0000"/>
                </a:solidFill>
              </a:rPr>
              <a:t>effective</a:t>
            </a:r>
            <a:r>
              <a:rPr lang="en-US" altLang="zh-CN" sz="2800" dirty="0"/>
              <a:t> </a:t>
            </a:r>
            <a:r>
              <a:rPr lang="en-US" altLang="zh-CN" sz="2800" dirty="0" smtClean="0"/>
              <a:t>than</a:t>
            </a:r>
          </a:p>
          <a:p>
            <a:pPr algn="ctr"/>
            <a:r>
              <a:rPr lang="en-US" altLang="zh-CN" sz="2800" b="1" i="1" dirty="0" smtClean="0"/>
              <a:t>code-clone </a:t>
            </a:r>
            <a:r>
              <a:rPr lang="en-US" altLang="zh-CN" sz="2800" b="1" i="1" dirty="0"/>
              <a:t>detection</a:t>
            </a:r>
            <a:r>
              <a:rPr lang="en-US" altLang="zh-CN" sz="2800" dirty="0"/>
              <a:t> and </a:t>
            </a:r>
            <a:r>
              <a:rPr lang="en-US" altLang="zh-CN" sz="2800" b="1" i="1" dirty="0"/>
              <a:t>text search</a:t>
            </a:r>
            <a:endParaRPr lang="zh-CN" altLang="en-US" sz="2800" b="1" i="1" dirty="0"/>
          </a:p>
        </p:txBody>
      </p:sp>
    </p:spTree>
    <p:extLst>
      <p:ext uri="{BB962C8B-B14F-4D97-AF65-F5344CB8AC3E}">
        <p14:creationId xmlns:p14="http://schemas.microsoft.com/office/powerpoint/2010/main" val="313037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Background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07577" y="980728"/>
            <a:ext cx="59136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System Dependence </a:t>
            </a:r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Graph (SDG)</a:t>
            </a:r>
            <a:endParaRPr lang="zh-CN" altLang="en-US" sz="2800" b="1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93" y="3212976"/>
            <a:ext cx="2920986" cy="2235731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1920" y="2427611"/>
            <a:ext cx="5001767" cy="3970538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  <p:sp>
        <p:nvSpPr>
          <p:cNvPr id="8" name="矩形 7"/>
          <p:cNvSpPr/>
          <p:nvPr/>
        </p:nvSpPr>
        <p:spPr>
          <a:xfrm>
            <a:off x="4572000" y="6409912"/>
            <a:ext cx="3778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/>
              <a:t>An example system dependence graph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203788" y="1503948"/>
            <a:ext cx="90730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/>
              <a:t>      SDG describes</a:t>
            </a:r>
            <a:r>
              <a:rPr lang="en-US" altLang="zh-CN" sz="2800" dirty="0"/>
              <a:t> </a:t>
            </a:r>
            <a:r>
              <a:rPr lang="en-US" altLang="zh-CN" sz="2800" dirty="0" smtClean="0"/>
              <a:t>the </a:t>
            </a:r>
            <a:r>
              <a:rPr lang="en-US" altLang="zh-CN" sz="2800" dirty="0"/>
              <a:t>dependence relationships between program points in the </a:t>
            </a:r>
            <a:r>
              <a:rPr lang="en-US" altLang="zh-CN" sz="2800" dirty="0" smtClean="0"/>
              <a:t>source code.</a:t>
            </a:r>
            <a:endParaRPr lang="zh-CN" altLang="en-US" sz="2800" dirty="0"/>
          </a:p>
        </p:txBody>
      </p:sp>
      <p:sp>
        <p:nvSpPr>
          <p:cNvPr id="9" name="矩形 8"/>
          <p:cNvSpPr/>
          <p:nvPr/>
        </p:nvSpPr>
        <p:spPr>
          <a:xfrm>
            <a:off x="611560" y="5466235"/>
            <a:ext cx="2431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 smtClean="0"/>
              <a:t>A fragment of code</a:t>
            </a:r>
            <a:endParaRPr lang="zh-CN" altLang="en-US" dirty="0"/>
          </a:p>
        </p:txBody>
      </p:sp>
      <p:sp>
        <p:nvSpPr>
          <p:cNvPr id="10" name="右箭头 9"/>
          <p:cNvSpPr/>
          <p:nvPr/>
        </p:nvSpPr>
        <p:spPr>
          <a:xfrm>
            <a:off x="2077822" y="5917634"/>
            <a:ext cx="158417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1564318" y="6178498"/>
            <a:ext cx="2431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b="1" dirty="0" err="1" smtClean="0">
                <a:solidFill>
                  <a:schemeClr val="accent1"/>
                </a:solidFill>
              </a:rPr>
              <a:t>CodeSurfer</a:t>
            </a:r>
            <a:endParaRPr lang="zh-CN" alt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95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Background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07577" y="980728"/>
            <a:ext cx="591360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System Dependence </a:t>
            </a:r>
            <a:endParaRPr lang="en-US" altLang="zh-CN" sz="2800" b="1" dirty="0" smtClean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  <a:p>
            <a:r>
              <a:rPr lang="en-US" altLang="zh-CN" sz="28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Graph (SDG)</a:t>
            </a:r>
            <a:endParaRPr lang="zh-CN" altLang="en-US" sz="2800" b="1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0250" y="692696"/>
            <a:ext cx="5217791" cy="4142024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915" y="4236908"/>
            <a:ext cx="5162386" cy="2347752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552" y="2125325"/>
            <a:ext cx="2544672" cy="1947699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17509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2675</TotalTime>
  <Words>1363</Words>
  <Application>Microsoft Office PowerPoint</Application>
  <PresentationFormat>全屏显示(4:3)</PresentationFormat>
  <Paragraphs>285</Paragraphs>
  <Slides>28</Slides>
  <Notes>27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6" baseType="lpstr">
      <vt:lpstr>Arial Unicode MS</vt:lpstr>
      <vt:lpstr>NimbusRomNo9L-Regu</vt:lpstr>
      <vt:lpstr>宋体</vt:lpstr>
      <vt:lpstr>Arial</vt:lpstr>
      <vt:lpstr>Calibri</vt:lpstr>
      <vt:lpstr>Times New Roman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BakerCxy</dc:creator>
  <cp:lastModifiedBy>BakerCxy</cp:lastModifiedBy>
  <cp:revision>258</cp:revision>
  <dcterms:created xsi:type="dcterms:W3CDTF">2015-04-26T03:07:05Z</dcterms:created>
  <dcterms:modified xsi:type="dcterms:W3CDTF">2016-05-08T08:14:42Z</dcterms:modified>
</cp:coreProperties>
</file>