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7" name="Shape 10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12" name="Shape 12"/>
          <p:cNvSpPr/>
          <p:nvPr>
            <p:ph type="body" sz="half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90" name="Shape 9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91" name="Shape 9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99" name="Shape 99"/>
          <p:cNvSpPr/>
          <p:nvPr>
            <p:ph type="body" idx="1"/>
          </p:nvPr>
        </p:nvSpPr>
        <p:spPr>
          <a:xfrm>
            <a:off x="457200" y="274638"/>
            <a:ext cx="6019800" cy="6583364"/>
          </a:xfrm>
          <a:prstGeom prst="rect">
            <a:avLst/>
          </a:prstGeom>
        </p:spPr>
        <p:txBody>
          <a:bodyPr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00" name="Shape 10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标题文本</a:t>
            </a:r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39" name="Shape 39"/>
          <p:cNvSpPr/>
          <p:nvPr>
            <p:ph type="body" sz="half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48" name="Shape 48"/>
          <p:cNvSpPr/>
          <p:nvPr>
            <p:ph type="body" sz="quarter" idx="1"/>
          </p:nvPr>
        </p:nvSpPr>
        <p:spPr>
          <a:xfrm>
            <a:off x="457200" y="1435464"/>
            <a:ext cx="4040188" cy="73941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57" name="Shape 5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title"/>
          </p:nvPr>
        </p:nvSpPr>
        <p:spPr>
          <a:xfrm>
            <a:off x="457200" y="0"/>
            <a:ext cx="3008315" cy="143510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标题文本</a:t>
            </a:r>
          </a:p>
        </p:txBody>
      </p:sp>
      <p:sp>
        <p:nvSpPr>
          <p:cNvPr id="72" name="Shape 72"/>
          <p:cNvSpPr/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3" name="Shape 7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标题文本</a:t>
            </a:r>
          </a:p>
        </p:txBody>
      </p:sp>
      <p:sp>
        <p:nvSpPr>
          <p:cNvPr id="81" name="Shape 81"/>
          <p:cNvSpPr/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2" name="Shape 8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标题文本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8422820" y="6404293"/>
            <a:ext cx="263980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1043433" y="1340766"/>
            <a:ext cx="7056785" cy="3027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lnSpc>
                <a:spcPct val="120000"/>
              </a:lnSpc>
              <a:spcBef>
                <a:spcPts val="1200"/>
              </a:spcBef>
              <a:defRPr sz="2600">
                <a:latin typeface="Times"/>
                <a:ea typeface="Times"/>
                <a:cs typeface="Times"/>
                <a:sym typeface="Times"/>
              </a:defRPr>
            </a:pPr>
            <a:r>
              <a:t>Deriving a Large Scale Taxonomy from Wikipedia </a:t>
            </a:r>
            <a:endParaRPr sz="1200"/>
          </a:p>
          <a:p>
            <a:pPr algn="ctr" defTabSz="457200">
              <a:lnSpc>
                <a:spcPct val="120000"/>
              </a:lnSpc>
              <a:spcBef>
                <a:spcPts val="1200"/>
              </a:spcBef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AAAI 2007</a:t>
            </a:r>
          </a:p>
          <a:p>
            <a:pPr algn="ctr" defTabSz="457200">
              <a:lnSpc>
                <a:spcPct val="120000"/>
              </a:lnSpc>
              <a:spcBef>
                <a:spcPts val="1200"/>
              </a:spcBef>
              <a:defRPr sz="1700">
                <a:latin typeface="Times"/>
                <a:ea typeface="Times"/>
                <a:cs typeface="Times"/>
                <a:sym typeface="Times"/>
              </a:defRPr>
            </a:pPr>
            <a:r>
              <a:t>Simone Paolo Ponzetto and Michael Strube </a:t>
            </a:r>
          </a:p>
          <a:p>
            <a:pPr algn="ctr" defTabSz="457200">
              <a:spcBef>
                <a:spcPts val="1200"/>
              </a:spcBef>
              <a:defRPr sz="1700">
                <a:latin typeface="Times"/>
                <a:ea typeface="Times"/>
                <a:cs typeface="Times"/>
                <a:sym typeface="Times"/>
              </a:defRPr>
            </a:pPr>
            <a:r>
              <a:t>EML Research gGmbH </a:t>
            </a:r>
          </a:p>
          <a:p>
            <a:pPr algn="ctr" defTabSz="457200">
              <a:spcBef>
                <a:spcPts val="1200"/>
              </a:spcBef>
              <a:defRPr sz="1700">
                <a:latin typeface="Times"/>
                <a:ea typeface="Times"/>
                <a:cs typeface="Times"/>
                <a:sym typeface="Times"/>
              </a:defRPr>
            </a:pPr>
            <a:r>
              <a:t>Schloss-Wolfsbrunnenweg 33</a:t>
            </a:r>
            <a:br/>
            <a:r>
              <a:t>69118 Heidelberg, Germany</a:t>
            </a:r>
          </a:p>
          <a:p>
            <a:pPr algn="ctr" defTabSz="457200">
              <a:lnSpc>
                <a:spcPct val="120000"/>
              </a:lnSpc>
              <a:spcBef>
                <a:spcPts val="1200"/>
              </a:spcBef>
              <a:defRPr sz="1700">
                <a:latin typeface="Times"/>
                <a:ea typeface="Times"/>
                <a:cs typeface="Times"/>
                <a:sym typeface="Times"/>
              </a:defRPr>
            </a:pPr>
            <a:r>
              <a:t> http://www.eml-research.de/nlp </a:t>
            </a:r>
          </a:p>
        </p:txBody>
      </p:sp>
      <p:sp>
        <p:nvSpPr>
          <p:cNvPr id="110" name="Shape 110"/>
          <p:cNvSpPr/>
          <p:nvPr/>
        </p:nvSpPr>
        <p:spPr>
          <a:xfrm>
            <a:off x="6803631" y="5446964"/>
            <a:ext cx="1296587" cy="624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r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Dong Xiang</a:t>
            </a:r>
          </a:p>
          <a:p>
            <a:pPr algn="r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2015.12.24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type="sldNum" sz="quarter" idx="4294967295"/>
          </p:nvPr>
        </p:nvSpPr>
        <p:spPr>
          <a:xfrm>
            <a:off x="8422820" y="6404293"/>
            <a:ext cx="263981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4" name="Shape 184"/>
          <p:cNvSpPr/>
          <p:nvPr/>
        </p:nvSpPr>
        <p:spPr>
          <a:xfrm>
            <a:off x="729959" y="1126195"/>
            <a:ext cx="3395176" cy="472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2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(2) Modifier matching </a:t>
            </a:r>
          </a:p>
        </p:txBody>
      </p:sp>
      <p:sp>
        <p:nvSpPr>
          <p:cNvPr id="185" name="Shape 185"/>
          <p:cNvSpPr/>
          <p:nvPr/>
        </p:nvSpPr>
        <p:spPr>
          <a:xfrm>
            <a:off x="1025836" y="1786595"/>
            <a:ext cx="4539629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assigning </a:t>
            </a:r>
            <a:r>
              <a:rPr>
                <a:solidFill>
                  <a:srgbClr val="FF2600"/>
                </a:solidFill>
              </a:rPr>
              <a:t>notisa</a:t>
            </a:r>
            <a:r>
              <a:t> relation to category links</a:t>
            </a:r>
          </a:p>
        </p:txBody>
      </p:sp>
      <p:sp>
        <p:nvSpPr>
          <p:cNvPr id="186" name="Shape 186"/>
          <p:cNvSpPr/>
          <p:nvPr/>
        </p:nvSpPr>
        <p:spPr>
          <a:xfrm>
            <a:off x="1023216" y="3420671"/>
            <a:ext cx="3672265" cy="39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spcBef>
                <a:spcPts val="1200"/>
              </a:spcBef>
              <a:defRPr sz="17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Using:Porter stemmer (词干提取算法)</a:t>
            </a:r>
          </a:p>
        </p:txBody>
      </p:sp>
      <p:sp>
        <p:nvSpPr>
          <p:cNvPr id="187" name="Shape 187"/>
          <p:cNvSpPr/>
          <p:nvPr/>
        </p:nvSpPr>
        <p:spPr>
          <a:xfrm>
            <a:off x="1032492" y="2529545"/>
            <a:ext cx="6473822" cy="34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spcBef>
                <a:spcPts val="1200"/>
              </a:spcBef>
              <a:defRPr sz="17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e.g. CRIME COMICS vs CRIME or ISLAMIC MYSTICISM vs ISLAM </a:t>
            </a:r>
          </a:p>
        </p:txBody>
      </p:sp>
      <p:sp>
        <p:nvSpPr>
          <p:cNvPr id="188" name="Shape 188"/>
          <p:cNvSpPr/>
          <p:nvPr/>
        </p:nvSpPr>
        <p:spPr>
          <a:xfrm>
            <a:off x="619562" y="5443513"/>
            <a:ext cx="7310794" cy="33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57200">
              <a:spcBef>
                <a:spcPts val="1200"/>
              </a:spcBef>
              <a:defRPr sz="1600">
                <a:latin typeface="Times"/>
                <a:ea typeface="Times"/>
                <a:cs typeface="Times"/>
                <a:sym typeface="Times"/>
              </a:defRPr>
            </a:pPr>
            <a:r>
              <a:t>72,663 </a:t>
            </a:r>
            <a:r>
              <a:rPr i="1"/>
              <a:t>isa </a:t>
            </a:r>
            <a:r>
              <a:t>relations by head matching and 37,999 </a:t>
            </a:r>
            <a:r>
              <a:rPr i="1"/>
              <a:t>notisa </a:t>
            </a:r>
            <a:r>
              <a:t>relations by modifier matching </a:t>
            </a:r>
          </a:p>
        </p:txBody>
      </p:sp>
      <p:sp>
        <p:nvSpPr>
          <p:cNvPr id="189" name="Shape 189"/>
          <p:cNvSpPr/>
          <p:nvPr/>
        </p:nvSpPr>
        <p:spPr>
          <a:xfrm>
            <a:off x="405830" y="389594"/>
            <a:ext cx="4907034" cy="472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2600">
                <a:latin typeface="Calibri"/>
                <a:ea typeface="Calibri"/>
                <a:cs typeface="Calibri"/>
                <a:sym typeface="Calibri"/>
              </a:defRPr>
            </a:pPr>
            <a:r>
              <a:t>3.Syntax-based methods </a:t>
            </a:r>
            <a:r>
              <a:rPr>
                <a:solidFill>
                  <a:srgbClr val="FF2600"/>
                </a:solidFill>
              </a:rPr>
              <a:t>(String)</a:t>
            </a:r>
          </a:p>
        </p:txBody>
      </p:sp>
      <p:sp>
        <p:nvSpPr>
          <p:cNvPr id="190" name="Shape 190"/>
          <p:cNvSpPr/>
          <p:nvPr/>
        </p:nvSpPr>
        <p:spPr>
          <a:xfrm>
            <a:off x="1085102" y="4362596"/>
            <a:ext cx="7253191" cy="34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57200">
              <a:spcBef>
                <a:spcPts val="1200"/>
              </a:spcBef>
              <a:defRPr sz="1700">
                <a:latin typeface="Times"/>
                <a:ea typeface="Times"/>
                <a:cs typeface="Times"/>
                <a:sym typeface="Times"/>
              </a:defRPr>
            </a:pPr>
            <a:r>
              <a:t>e.g. CRIME COMICS </a:t>
            </a:r>
            <a:r>
              <a:rPr>
                <a:solidFill>
                  <a:srgbClr val="FF2600"/>
                </a:solidFill>
              </a:rPr>
              <a:t>notisa</a:t>
            </a:r>
            <a:r>
              <a:t> CRIME and ISLAMIC MYSTICISM </a:t>
            </a:r>
            <a:r>
              <a:rPr>
                <a:solidFill>
                  <a:srgbClr val="FF2600"/>
                </a:solidFill>
              </a:rPr>
              <a:t>notisa</a:t>
            </a:r>
            <a:r>
              <a:t> ISLAM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type="sldNum" sz="quarter" idx="4294967295"/>
          </p:nvPr>
        </p:nvSpPr>
        <p:spPr>
          <a:xfrm>
            <a:off x="8422820" y="6404293"/>
            <a:ext cx="263981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3" name="Shape 193"/>
          <p:cNvSpPr/>
          <p:nvPr/>
        </p:nvSpPr>
        <p:spPr>
          <a:xfrm>
            <a:off x="284269" y="402294"/>
            <a:ext cx="6312319" cy="472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2600">
                <a:latin typeface="Calibri"/>
                <a:ea typeface="Calibri"/>
                <a:cs typeface="Calibri"/>
                <a:sym typeface="Calibri"/>
              </a:defRPr>
            </a:pPr>
            <a:r>
              <a:t>4.Connectivity-based methods</a:t>
            </a:r>
            <a:r>
              <a:rPr>
                <a:solidFill>
                  <a:srgbClr val="FF2600"/>
                </a:solidFill>
              </a:rPr>
              <a:t>(Structure)</a:t>
            </a:r>
            <a:r>
              <a:t> </a:t>
            </a:r>
          </a:p>
        </p:txBody>
      </p:sp>
      <p:sp>
        <p:nvSpPr>
          <p:cNvPr id="194" name="Shape 194"/>
          <p:cNvSpPr/>
          <p:nvPr/>
        </p:nvSpPr>
        <p:spPr>
          <a:xfrm>
            <a:off x="338315" y="1084578"/>
            <a:ext cx="3979959" cy="472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2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(1)Instance categorization</a:t>
            </a:r>
          </a:p>
        </p:txBody>
      </p:sp>
      <p:sp>
        <p:nvSpPr>
          <p:cNvPr id="195" name="Shape 195"/>
          <p:cNvSpPr/>
          <p:nvPr/>
        </p:nvSpPr>
        <p:spPr>
          <a:xfrm>
            <a:off x="888882" y="1739263"/>
            <a:ext cx="4512503" cy="34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marL="457200" indent="-457200" defTabSz="457200">
              <a:spcBef>
                <a:spcPts val="1300"/>
              </a:spcBef>
              <a:tabLst>
                <a:tab pos="139700" algn="l"/>
                <a:tab pos="457200" algn="l"/>
              </a:tabLst>
              <a:defRPr sz="17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	1.find the page titled as the category or its lemma</a:t>
            </a:r>
          </a:p>
        </p:txBody>
      </p:sp>
      <p:sp>
        <p:nvSpPr>
          <p:cNvPr id="196" name="Shape 196"/>
          <p:cNvSpPr/>
          <p:nvPr/>
        </p:nvSpPr>
        <p:spPr>
          <a:xfrm>
            <a:off x="1004045" y="2266949"/>
            <a:ext cx="7871578" cy="339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457200" indent="-457200" defTabSz="457200">
              <a:spcBef>
                <a:spcPts val="1300"/>
              </a:spcBef>
              <a:tabLst>
                <a:tab pos="139700" algn="l"/>
                <a:tab pos="457200" algn="l"/>
              </a:tabLst>
              <a:defRPr sz="1600">
                <a:latin typeface="Times"/>
                <a:ea typeface="Times"/>
                <a:cs typeface="Times"/>
                <a:sym typeface="Times"/>
              </a:defRPr>
            </a:pPr>
            <a:r>
              <a:t>2.we then collect all the page’s categories whose lexical head is a </a:t>
            </a:r>
            <a:r>
              <a:rPr>
                <a:solidFill>
                  <a:srgbClr val="FF2600"/>
                </a:solidFill>
              </a:rPr>
              <a:t>plural</a:t>
            </a:r>
            <a:r>
              <a:t> noun CP = {c</a:t>
            </a:r>
            <a:r>
              <a:rPr baseline="-9375"/>
              <a:t>1</a:t>
            </a:r>
            <a:r>
              <a:t>,c</a:t>
            </a:r>
            <a:r>
              <a:rPr baseline="-9375"/>
              <a:t>2</a:t>
            </a:r>
            <a:r>
              <a:t>,...c</a:t>
            </a:r>
            <a:r>
              <a:rPr baseline="-9375"/>
              <a:t>n</a:t>
            </a:r>
            <a:r>
              <a:t>} </a:t>
            </a:r>
          </a:p>
        </p:txBody>
      </p:sp>
      <p:sp>
        <p:nvSpPr>
          <p:cNvPr id="197" name="Shape 197"/>
          <p:cNvSpPr/>
          <p:nvPr/>
        </p:nvSpPr>
        <p:spPr>
          <a:xfrm>
            <a:off x="1000323" y="2800985"/>
            <a:ext cx="8082220" cy="749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457200" indent="-457200" defTabSz="457200">
              <a:spcBef>
                <a:spcPts val="1300"/>
              </a:spcBef>
              <a:tabLst>
                <a:tab pos="139700" algn="l"/>
                <a:tab pos="457200" algn="l"/>
              </a:tabLst>
              <a:defRPr sz="1600">
                <a:latin typeface="Times"/>
                <a:ea typeface="Times"/>
                <a:cs typeface="Times"/>
                <a:sym typeface="Times"/>
              </a:defRPr>
            </a:pPr>
            <a:r>
              <a:t>3.for each c’s supercategory sc, we label the relation be- tween c and sc as </a:t>
            </a:r>
            <a:r>
              <a:rPr i="1"/>
              <a:t>isa</a:t>
            </a:r>
            <a:r>
              <a:t>, if the head lemma </a:t>
            </a:r>
          </a:p>
          <a:p>
            <a:pPr marL="457200" indent="-457200" defTabSz="457200">
              <a:spcBef>
                <a:spcPts val="1300"/>
              </a:spcBef>
              <a:tabLst>
                <a:tab pos="139700" algn="l"/>
                <a:tab pos="457200" algn="l"/>
              </a:tabLst>
              <a:defRPr sz="1600">
                <a:latin typeface="Times"/>
                <a:ea typeface="Times"/>
                <a:cs typeface="Times"/>
                <a:sym typeface="Times"/>
              </a:defRPr>
            </a:pPr>
            <a:r>
              <a:t>of sc matches the </a:t>
            </a:r>
            <a:r>
              <a:rPr>
                <a:solidFill>
                  <a:srgbClr val="FF2600"/>
                </a:solidFill>
              </a:rPr>
              <a:t>head lemma</a:t>
            </a:r>
            <a:r>
              <a:t> of at least one category cp ∈ CP. </a:t>
            </a:r>
          </a:p>
        </p:txBody>
      </p:sp>
      <p:grpSp>
        <p:nvGrpSpPr>
          <p:cNvPr id="208" name="Group 208"/>
          <p:cNvGrpSpPr/>
          <p:nvPr/>
        </p:nvGrpSpPr>
        <p:grpSpPr>
          <a:xfrm>
            <a:off x="833252" y="4797820"/>
            <a:ext cx="7831787" cy="1037543"/>
            <a:chOff x="0" y="-1"/>
            <a:chExt cx="7831785" cy="1037542"/>
          </a:xfrm>
        </p:grpSpPr>
        <p:sp>
          <p:nvSpPr>
            <p:cNvPr id="198" name="Shape 198"/>
            <p:cNvSpPr/>
            <p:nvPr/>
          </p:nvSpPr>
          <p:spPr>
            <a:xfrm>
              <a:off x="2940242" y="679403"/>
              <a:ext cx="450834" cy="358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is a</a:t>
              </a:r>
            </a:p>
          </p:txBody>
        </p:sp>
        <p:grpSp>
          <p:nvGrpSpPr>
            <p:cNvPr id="207" name="Group 207"/>
            <p:cNvGrpSpPr/>
            <p:nvPr/>
          </p:nvGrpSpPr>
          <p:grpSpPr>
            <a:xfrm>
              <a:off x="-1" y="-2"/>
              <a:ext cx="7831786" cy="637451"/>
              <a:chOff x="0" y="0"/>
              <a:chExt cx="7831785" cy="637449"/>
            </a:xfrm>
          </p:grpSpPr>
          <p:sp>
            <p:nvSpPr>
              <p:cNvPr id="199" name="Shape 199"/>
              <p:cNvSpPr/>
              <p:nvPr/>
            </p:nvSpPr>
            <p:spPr>
              <a:xfrm>
                <a:off x="-1" y="12048"/>
                <a:ext cx="1087484" cy="2946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8" tIns="45718" rIns="45718" bIns="45718" numCol="1" anchor="t">
                <a:spAutoFit/>
              </a:bodyPr>
              <a:lstStyle>
                <a:lvl1pPr defTabSz="457200">
                  <a:spcBef>
                    <a:spcPts val="1200"/>
                  </a:spcBef>
                  <a:defRPr sz="1300">
                    <a:latin typeface="Times"/>
                    <a:ea typeface="Times"/>
                    <a:cs typeface="Times"/>
                    <a:sym typeface="Times"/>
                  </a:defRPr>
                </a:lvl1pPr>
              </a:lstStyle>
              <a:p>
                <a:pPr/>
                <a:r>
                  <a:t>MICROSOFT </a:t>
                </a:r>
              </a:p>
            </p:txBody>
          </p:sp>
          <p:sp>
            <p:nvSpPr>
              <p:cNvPr id="200" name="Shape 200"/>
              <p:cNvSpPr/>
              <p:nvPr/>
            </p:nvSpPr>
            <p:spPr>
              <a:xfrm>
                <a:off x="1782402" y="-1"/>
                <a:ext cx="2432456" cy="2946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8" tIns="45718" rIns="45718" bIns="45718" numCol="1" anchor="t">
                <a:spAutoFit/>
              </a:bodyPr>
              <a:lstStyle/>
              <a:p>
                <a:pPr defTabSz="457200">
                  <a:spcBef>
                    <a:spcPts val="1200"/>
                  </a:spcBef>
                  <a:defRPr sz="1300">
                    <a:latin typeface="Times"/>
                    <a:ea typeface="Times"/>
                    <a:cs typeface="Times"/>
                    <a:sym typeface="Times"/>
                  </a:defRPr>
                </a:pPr>
                <a:r>
                  <a:t>C</a:t>
                </a:r>
                <a:r>
                  <a:rPr sz="1100"/>
                  <a:t>OMPANIES LISTED ON </a:t>
                </a:r>
                <a:r>
                  <a:t>NASDAQ </a:t>
                </a:r>
              </a:p>
            </p:txBody>
          </p:sp>
          <p:sp>
            <p:nvSpPr>
              <p:cNvPr id="201" name="Shape 201"/>
              <p:cNvSpPr/>
              <p:nvPr/>
            </p:nvSpPr>
            <p:spPr>
              <a:xfrm>
                <a:off x="4842489" y="12048"/>
                <a:ext cx="2989297" cy="2946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8" tIns="45718" rIns="45718" bIns="45718" numCol="1" anchor="t">
                <a:spAutoFit/>
              </a:bodyPr>
              <a:lstStyle/>
              <a:p>
                <a:pPr defTabSz="457200">
                  <a:spcBef>
                    <a:spcPts val="1200"/>
                  </a:spcBef>
                  <a:defRPr sz="1300">
                    <a:latin typeface="Times"/>
                    <a:ea typeface="Times"/>
                    <a:cs typeface="Times"/>
                    <a:sym typeface="Times"/>
                  </a:defRPr>
                </a:pPr>
                <a:r>
                  <a:t>C</a:t>
                </a:r>
                <a:r>
                  <a:rPr sz="1100"/>
                  <a:t>OMPUTER AND VIDEO GAME COMPANIES </a:t>
                </a:r>
              </a:p>
            </p:txBody>
          </p:sp>
          <p:sp>
            <p:nvSpPr>
              <p:cNvPr id="202" name="Shape 202"/>
              <p:cNvSpPr/>
              <p:nvPr/>
            </p:nvSpPr>
            <p:spPr>
              <a:xfrm>
                <a:off x="573749" y="350329"/>
                <a:ext cx="5811809" cy="2871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" y="1053"/>
                    </a:moveTo>
                    <a:lnTo>
                      <a:pt x="0" y="21600"/>
                    </a:lnTo>
                    <a:lnTo>
                      <a:pt x="21600" y="21074"/>
                    </a:lnTo>
                    <a:lnTo>
                      <a:pt x="21493" y="0"/>
                    </a:lnTo>
                  </a:path>
                </a:pathLst>
              </a:custGeom>
              <a:noFill/>
              <a:ln w="25400" cap="flat">
                <a:solidFill>
                  <a:schemeClr val="accent1"/>
                </a:solidFill>
                <a:prstDash val="solid"/>
                <a:bevel/>
              </a:ln>
              <a:effectLst>
                <a:outerShdw sx="100000" sy="100000" kx="0" ky="0" algn="b" rotWithShape="0" blurRad="38100" dist="200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203" name="Shape 203"/>
              <p:cNvSpPr/>
              <p:nvPr/>
            </p:nvSpPr>
            <p:spPr>
              <a:xfrm>
                <a:off x="1112681" y="159367"/>
                <a:ext cx="657227" cy="2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bevel/>
                <a:tailEnd type="triangle" w="med" len="med"/>
              </a:ln>
              <a:effectLst>
                <a:outerShdw sx="100000" sy="100000" kx="0" ky="0" algn="b" rotWithShape="0" blurRad="38100" dist="200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4" name="Shape 204"/>
              <p:cNvSpPr/>
              <p:nvPr/>
            </p:nvSpPr>
            <p:spPr>
              <a:xfrm>
                <a:off x="4160681" y="164524"/>
                <a:ext cx="657228" cy="2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bevel/>
                <a:tailEnd type="triangle" w="med" len="med"/>
              </a:ln>
              <a:effectLst>
                <a:outerShdw sx="100000" sy="100000" kx="0" ky="0" algn="b" rotWithShape="0" blurRad="38100" dist="200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5" name="Shape 205"/>
              <p:cNvSpPr/>
              <p:nvPr/>
            </p:nvSpPr>
            <p:spPr>
              <a:xfrm>
                <a:off x="3934111" y="235292"/>
                <a:ext cx="1110366" cy="2692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8" tIns="45718" rIns="45718" bIns="45718" numCol="1" anchor="t">
                <a:spAutoFit/>
              </a:bodyPr>
              <a:lstStyle>
                <a:lvl1pPr>
                  <a:defRPr sz="12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head matching</a:t>
                </a:r>
              </a:p>
            </p:txBody>
          </p:sp>
          <p:sp>
            <p:nvSpPr>
              <p:cNvPr id="206" name="Shape 206"/>
              <p:cNvSpPr/>
              <p:nvPr/>
            </p:nvSpPr>
            <p:spPr>
              <a:xfrm>
                <a:off x="1074025" y="235292"/>
                <a:ext cx="695879" cy="2692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8" tIns="45718" rIns="45718" bIns="45718" numCol="1" anchor="t">
                <a:spAutoFit/>
              </a:bodyPr>
              <a:lstStyle>
                <a:lvl1pPr>
                  <a:defRPr sz="12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category</a:t>
                </a:r>
              </a:p>
            </p:txBody>
          </p:sp>
        </p:grpSp>
      </p:grpSp>
      <p:sp>
        <p:nvSpPr>
          <p:cNvPr id="209" name="Shape 209"/>
          <p:cNvSpPr/>
          <p:nvPr/>
        </p:nvSpPr>
        <p:spPr>
          <a:xfrm>
            <a:off x="722630" y="4010954"/>
            <a:ext cx="1054369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Example: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type="sldNum" sz="quarter" idx="4294967295"/>
          </p:nvPr>
        </p:nvSpPr>
        <p:spPr>
          <a:xfrm>
            <a:off x="8422820" y="6404293"/>
            <a:ext cx="263981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2" name="Shape 212"/>
          <p:cNvSpPr/>
          <p:nvPr/>
        </p:nvSpPr>
        <p:spPr>
          <a:xfrm>
            <a:off x="285981" y="1074905"/>
            <a:ext cx="4417538" cy="472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2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(2)Redundant categorization </a:t>
            </a:r>
          </a:p>
        </p:txBody>
      </p:sp>
      <p:sp>
        <p:nvSpPr>
          <p:cNvPr id="213" name="Shape 213"/>
          <p:cNvSpPr/>
          <p:nvPr/>
        </p:nvSpPr>
        <p:spPr>
          <a:xfrm>
            <a:off x="986160" y="3970821"/>
            <a:ext cx="5979316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orange -&gt; fruit  and  orange -&gt; plant   ==&gt;    fruit -&gt; plant</a:t>
            </a:r>
          </a:p>
        </p:txBody>
      </p:sp>
      <p:sp>
        <p:nvSpPr>
          <p:cNvPr id="214" name="Shape 214"/>
          <p:cNvSpPr/>
          <p:nvPr/>
        </p:nvSpPr>
        <p:spPr>
          <a:xfrm>
            <a:off x="664156" y="5368085"/>
            <a:ext cx="3556021" cy="383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spcBef>
                <a:spcPts val="1200"/>
              </a:spcBef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finding 9,890 and 11,087 isa relations</a:t>
            </a:r>
          </a:p>
        </p:txBody>
      </p:sp>
      <p:sp>
        <p:nvSpPr>
          <p:cNvPr id="215" name="Shape 215"/>
          <p:cNvSpPr/>
          <p:nvPr/>
        </p:nvSpPr>
        <p:spPr>
          <a:xfrm>
            <a:off x="284269" y="402294"/>
            <a:ext cx="6312319" cy="472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2600">
                <a:latin typeface="Calibri"/>
                <a:ea typeface="Calibri"/>
                <a:cs typeface="Calibri"/>
                <a:sym typeface="Calibri"/>
              </a:defRPr>
            </a:pPr>
            <a:r>
              <a:t>4.Connectivity-based methods</a:t>
            </a:r>
            <a:r>
              <a:rPr>
                <a:solidFill>
                  <a:srgbClr val="FF2600"/>
                </a:solidFill>
              </a:rPr>
              <a:t>(Structure)</a:t>
            </a:r>
            <a:r>
              <a:t> </a:t>
            </a:r>
          </a:p>
        </p:txBody>
      </p:sp>
      <p:sp>
        <p:nvSpPr>
          <p:cNvPr id="216" name="Shape 216"/>
          <p:cNvSpPr/>
          <p:nvPr/>
        </p:nvSpPr>
        <p:spPr>
          <a:xfrm>
            <a:off x="925830" y="2161158"/>
            <a:ext cx="949110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 ——&gt; B</a:t>
            </a:r>
          </a:p>
        </p:txBody>
      </p:sp>
      <p:sp>
        <p:nvSpPr>
          <p:cNvPr id="217" name="Shape 217"/>
          <p:cNvSpPr/>
          <p:nvPr/>
        </p:nvSpPr>
        <p:spPr>
          <a:xfrm>
            <a:off x="2475228" y="2161158"/>
            <a:ext cx="956478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 ——&gt; C</a:t>
            </a:r>
          </a:p>
        </p:txBody>
      </p:sp>
      <p:sp>
        <p:nvSpPr>
          <p:cNvPr id="218" name="Shape 218"/>
          <p:cNvSpPr/>
          <p:nvPr/>
        </p:nvSpPr>
        <p:spPr>
          <a:xfrm>
            <a:off x="2042312" y="2161158"/>
            <a:ext cx="265544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&amp;</a:t>
            </a:r>
          </a:p>
        </p:txBody>
      </p:sp>
      <p:sp>
        <p:nvSpPr>
          <p:cNvPr id="219" name="Shape 219"/>
          <p:cNvSpPr/>
          <p:nvPr/>
        </p:nvSpPr>
        <p:spPr>
          <a:xfrm>
            <a:off x="4519929" y="2161158"/>
            <a:ext cx="785809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B isa C</a:t>
            </a:r>
          </a:p>
        </p:txBody>
      </p:sp>
      <p:sp>
        <p:nvSpPr>
          <p:cNvPr id="220" name="Shape 220"/>
          <p:cNvSpPr/>
          <p:nvPr/>
        </p:nvSpPr>
        <p:spPr>
          <a:xfrm>
            <a:off x="3743926" y="2161158"/>
            <a:ext cx="463783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==&gt;</a:t>
            </a:r>
          </a:p>
        </p:txBody>
      </p:sp>
      <p:sp>
        <p:nvSpPr>
          <p:cNvPr id="221" name="Shape 221"/>
          <p:cNvSpPr/>
          <p:nvPr/>
        </p:nvSpPr>
        <p:spPr>
          <a:xfrm>
            <a:off x="5643779" y="2161158"/>
            <a:ext cx="315661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or</a:t>
            </a:r>
          </a:p>
        </p:txBody>
      </p:sp>
      <p:sp>
        <p:nvSpPr>
          <p:cNvPr id="222" name="Shape 222"/>
          <p:cNvSpPr/>
          <p:nvPr/>
        </p:nvSpPr>
        <p:spPr>
          <a:xfrm>
            <a:off x="6297483" y="2161158"/>
            <a:ext cx="785809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 isa B</a:t>
            </a:r>
          </a:p>
        </p:txBody>
      </p:sp>
      <p:sp>
        <p:nvSpPr>
          <p:cNvPr id="223" name="Shape 223"/>
          <p:cNvSpPr/>
          <p:nvPr/>
        </p:nvSpPr>
        <p:spPr>
          <a:xfrm>
            <a:off x="621030" y="3133111"/>
            <a:ext cx="1054369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Example: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type="sldNum" sz="quarter" idx="4294967295"/>
          </p:nvPr>
        </p:nvSpPr>
        <p:spPr>
          <a:xfrm>
            <a:off x="8422820" y="6404293"/>
            <a:ext cx="263981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6" name="Shape 226"/>
          <p:cNvSpPr/>
          <p:nvPr/>
        </p:nvSpPr>
        <p:spPr>
          <a:xfrm>
            <a:off x="313080" y="491195"/>
            <a:ext cx="6838896" cy="472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2600">
                <a:latin typeface="Calibri"/>
                <a:ea typeface="Calibri"/>
                <a:cs typeface="Calibri"/>
                <a:sym typeface="Calibri"/>
              </a:defRPr>
            </a:pPr>
            <a:r>
              <a:t>5.Lexico-syntactic based methods</a:t>
            </a:r>
            <a:r>
              <a:rPr>
                <a:solidFill>
                  <a:srgbClr val="FF2600"/>
                </a:solidFill>
              </a:rPr>
              <a:t>(Structure)</a:t>
            </a:r>
            <a:r>
              <a:t> </a:t>
            </a:r>
          </a:p>
        </p:txBody>
      </p:sp>
      <p:sp>
        <p:nvSpPr>
          <p:cNvPr id="227" name="Shape 227"/>
          <p:cNvSpPr/>
          <p:nvPr/>
        </p:nvSpPr>
        <p:spPr>
          <a:xfrm>
            <a:off x="342205" y="1217265"/>
            <a:ext cx="3168411" cy="33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spcBef>
                <a:spcPts val="1200"/>
              </a:spcBef>
              <a:defRPr sz="16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left with 81,564 unclassified relations</a:t>
            </a:r>
          </a:p>
        </p:txBody>
      </p:sp>
      <p:sp>
        <p:nvSpPr>
          <p:cNvPr id="228" name="Shape 228"/>
          <p:cNvSpPr/>
          <p:nvPr/>
        </p:nvSpPr>
        <p:spPr>
          <a:xfrm>
            <a:off x="337332" y="1803635"/>
            <a:ext cx="8380433" cy="326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57200">
              <a:spcBef>
                <a:spcPts val="1200"/>
              </a:spcBef>
              <a:defRPr sz="1400">
                <a:latin typeface="Times"/>
                <a:ea typeface="Times"/>
                <a:cs typeface="Times"/>
                <a:sym typeface="Times"/>
              </a:defRPr>
            </a:pPr>
            <a:r>
              <a:t>Text corpora : English Wikipedia (5 × 10</a:t>
            </a:r>
            <a:r>
              <a:rPr baseline="35714"/>
              <a:t>8 </a:t>
            </a:r>
            <a:r>
              <a:t>words) , Tipster corpus (2.5 × 10</a:t>
            </a:r>
            <a:r>
              <a:rPr baseline="35714"/>
              <a:t>8 </a:t>
            </a:r>
            <a:r>
              <a:t>words) and Harman &amp; Liberman (1993)</a:t>
            </a:r>
          </a:p>
        </p:txBody>
      </p:sp>
      <p:sp>
        <p:nvSpPr>
          <p:cNvPr id="229" name="Shape 229"/>
          <p:cNvSpPr/>
          <p:nvPr/>
        </p:nvSpPr>
        <p:spPr>
          <a:xfrm>
            <a:off x="474002" y="5885179"/>
            <a:ext cx="6859250" cy="33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spcBef>
                <a:spcPts val="1200"/>
              </a:spcBef>
              <a:defRPr sz="16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Create 15,055 isa relations and filter out 3,277 previously identified positive links. </a:t>
            </a:r>
          </a:p>
        </p:txBody>
      </p:sp>
      <p:sp>
        <p:nvSpPr>
          <p:cNvPr id="230" name="Shape 230"/>
          <p:cNvSpPr/>
          <p:nvPr/>
        </p:nvSpPr>
        <p:spPr>
          <a:xfrm>
            <a:off x="333170" y="2281390"/>
            <a:ext cx="2648356" cy="294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spcBef>
                <a:spcPts val="1200"/>
              </a:spcBef>
              <a:defRPr sz="13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only the lexical head of the categories </a:t>
            </a:r>
          </a:p>
        </p:txBody>
      </p:sp>
      <p:pic>
        <p:nvPicPr>
          <p:cNvPr id="231" name="image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2897" y="2679017"/>
            <a:ext cx="5407304" cy="27143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type="sldNum" sz="quarter" idx="4294967295"/>
          </p:nvPr>
        </p:nvSpPr>
        <p:spPr>
          <a:xfrm>
            <a:off x="8422820" y="6404293"/>
            <a:ext cx="263981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4" name="Shape 234"/>
          <p:cNvSpPr/>
          <p:nvPr/>
        </p:nvSpPr>
        <p:spPr>
          <a:xfrm>
            <a:off x="468953" y="433958"/>
            <a:ext cx="4241151" cy="472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2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6.Inference-based methods </a:t>
            </a:r>
          </a:p>
        </p:txBody>
      </p:sp>
      <p:sp>
        <p:nvSpPr>
          <p:cNvPr id="235" name="Shape 235"/>
          <p:cNvSpPr/>
          <p:nvPr/>
        </p:nvSpPr>
        <p:spPr>
          <a:xfrm>
            <a:off x="1492725" y="3268979"/>
            <a:ext cx="4355972" cy="32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57200">
              <a:spcBef>
                <a:spcPts val="1200"/>
              </a:spcBef>
              <a:defRPr sz="1500">
                <a:latin typeface="Times"/>
                <a:ea typeface="Times"/>
                <a:cs typeface="Times"/>
                <a:sym typeface="Times"/>
              </a:defRPr>
            </a:pPr>
            <a:r>
              <a:t>FRUIT </a:t>
            </a:r>
            <a:r>
              <a:rPr i="1"/>
              <a:t>isa </a:t>
            </a:r>
            <a:r>
              <a:t>CROPS and CROPS </a:t>
            </a:r>
            <a:r>
              <a:rPr i="1"/>
              <a:t>isa </a:t>
            </a:r>
            <a:r>
              <a:t>EDIBLE PLANTS </a:t>
            </a:r>
          </a:p>
        </p:txBody>
      </p:sp>
      <p:sp>
        <p:nvSpPr>
          <p:cNvPr id="236" name="Shape 236"/>
          <p:cNvSpPr/>
          <p:nvPr/>
        </p:nvSpPr>
        <p:spPr>
          <a:xfrm>
            <a:off x="380367" y="1592580"/>
            <a:ext cx="7898467" cy="34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57200">
              <a:spcBef>
                <a:spcPts val="1200"/>
              </a:spcBef>
              <a:defRPr sz="1700">
                <a:latin typeface="Times"/>
                <a:ea typeface="Times"/>
                <a:cs typeface="Times"/>
                <a:sym typeface="Times"/>
              </a:defRPr>
            </a:pPr>
            <a:r>
              <a:t>propagate the previously found relations by means of multiple </a:t>
            </a:r>
            <a:r>
              <a:rPr>
                <a:solidFill>
                  <a:srgbClr val="FF2600"/>
                </a:solidFill>
              </a:rPr>
              <a:t>inheritance</a:t>
            </a:r>
            <a:r>
              <a:t> and </a:t>
            </a:r>
            <a:r>
              <a:rPr>
                <a:solidFill>
                  <a:srgbClr val="FF2600"/>
                </a:solidFill>
              </a:rPr>
              <a:t>transitivity</a:t>
            </a:r>
            <a:r>
              <a:t> </a:t>
            </a:r>
          </a:p>
        </p:txBody>
      </p:sp>
      <p:sp>
        <p:nvSpPr>
          <p:cNvPr id="237" name="Shape 237"/>
          <p:cNvSpPr/>
          <p:nvPr/>
        </p:nvSpPr>
        <p:spPr>
          <a:xfrm>
            <a:off x="392429" y="2584639"/>
            <a:ext cx="1054369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Example:</a:t>
            </a:r>
          </a:p>
        </p:txBody>
      </p:sp>
      <p:sp>
        <p:nvSpPr>
          <p:cNvPr id="238" name="Shape 238"/>
          <p:cNvSpPr/>
          <p:nvPr/>
        </p:nvSpPr>
        <p:spPr>
          <a:xfrm>
            <a:off x="2385601" y="5192521"/>
            <a:ext cx="2570221" cy="32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57200">
              <a:spcBef>
                <a:spcPts val="1200"/>
              </a:spcBef>
              <a:defRPr sz="1500">
                <a:latin typeface="Times"/>
                <a:ea typeface="Times"/>
                <a:cs typeface="Times"/>
                <a:sym typeface="Times"/>
              </a:defRPr>
            </a:pPr>
            <a:r>
              <a:t>FRUITS </a:t>
            </a:r>
            <a:r>
              <a:rPr i="1"/>
              <a:t>isa </a:t>
            </a:r>
            <a:r>
              <a:t>EDIBLE PLANTS </a:t>
            </a:r>
          </a:p>
        </p:txBody>
      </p:sp>
      <p:sp>
        <p:nvSpPr>
          <p:cNvPr id="239" name="Shape 239"/>
          <p:cNvSpPr/>
          <p:nvPr/>
        </p:nvSpPr>
        <p:spPr>
          <a:xfrm>
            <a:off x="3568698" y="3728420"/>
            <a:ext cx="2" cy="1324704"/>
          </a:xfrm>
          <a:prstGeom prst="line">
            <a:avLst/>
          </a:prstGeom>
          <a:ln w="25400">
            <a:solidFill>
              <a:schemeClr val="accent1"/>
            </a:solidFill>
            <a:bevel/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40" name="Shape 240"/>
          <p:cNvSpPr/>
          <p:nvPr/>
        </p:nvSpPr>
        <p:spPr>
          <a:xfrm>
            <a:off x="4032144" y="4211701"/>
            <a:ext cx="1079708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inference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type="sldNum" sz="quarter" idx="4294967295"/>
          </p:nvPr>
        </p:nvSpPr>
        <p:spPr>
          <a:xfrm>
            <a:off x="8422820" y="6404293"/>
            <a:ext cx="263981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3" name="Shape 243"/>
          <p:cNvSpPr/>
          <p:nvPr/>
        </p:nvSpPr>
        <p:spPr>
          <a:xfrm>
            <a:off x="2706810" y="3084828"/>
            <a:ext cx="3134571" cy="688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4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Experiments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type="sldNum" sz="quarter" idx="4294967295"/>
          </p:nvPr>
        </p:nvSpPr>
        <p:spPr>
          <a:xfrm>
            <a:off x="8422820" y="6404293"/>
            <a:ext cx="263981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46" name="image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8220" y="1021900"/>
            <a:ext cx="5961335" cy="2483491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Shape 247"/>
          <p:cNvSpPr/>
          <p:nvPr/>
        </p:nvSpPr>
        <p:spPr>
          <a:xfrm>
            <a:off x="1040130" y="3647058"/>
            <a:ext cx="1304177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wikirelate!:</a:t>
            </a:r>
          </a:p>
        </p:txBody>
      </p:sp>
      <p:sp>
        <p:nvSpPr>
          <p:cNvPr id="248" name="Shape 248"/>
          <p:cNvSpPr/>
          <p:nvPr/>
        </p:nvSpPr>
        <p:spPr>
          <a:xfrm>
            <a:off x="1040129" y="4155058"/>
            <a:ext cx="1157731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PageRank:</a:t>
            </a:r>
          </a:p>
        </p:txBody>
      </p:sp>
      <p:sp>
        <p:nvSpPr>
          <p:cNvPr id="249" name="Shape 249"/>
          <p:cNvSpPr/>
          <p:nvPr/>
        </p:nvSpPr>
        <p:spPr>
          <a:xfrm>
            <a:off x="1065529" y="4671248"/>
            <a:ext cx="6066715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Value: Pearson product-moment correlation coefficient r  </a:t>
            </a:r>
          </a:p>
        </p:txBody>
      </p:sp>
      <p:sp>
        <p:nvSpPr>
          <p:cNvPr id="250" name="Shape 250"/>
          <p:cNvSpPr/>
          <p:nvPr/>
        </p:nvSpPr>
        <p:spPr>
          <a:xfrm>
            <a:off x="1291798" y="340684"/>
            <a:ext cx="7568520" cy="701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57200">
              <a:spcBef>
                <a:spcPts val="1200"/>
              </a:spcBef>
              <a:defRPr sz="1500">
                <a:latin typeface="Times"/>
                <a:ea typeface="Times"/>
                <a:cs typeface="Times"/>
                <a:sym typeface="Times"/>
              </a:defRPr>
            </a:pPr>
            <a:r>
              <a:t>Two commonly used datasets, namely </a:t>
            </a:r>
            <a:r>
              <a:rPr>
                <a:solidFill>
                  <a:srgbClr val="FF2600"/>
                </a:solidFill>
              </a:rPr>
              <a:t>Miller &amp; Charles’ (1991)</a:t>
            </a:r>
            <a:r>
              <a:t> list of 30 noun pairs (M&amp;C) and </a:t>
            </a:r>
          </a:p>
          <a:p>
            <a:pPr defTabSz="457200">
              <a:spcBef>
                <a:spcPts val="1200"/>
              </a:spcBef>
              <a:defRPr sz="1500">
                <a:latin typeface="Times"/>
                <a:ea typeface="Times"/>
                <a:cs typeface="Times"/>
                <a:sym typeface="Times"/>
              </a:defRPr>
            </a:pPr>
            <a:r>
              <a:t>the 65 word synonymity list from </a:t>
            </a:r>
            <a:r>
              <a:rPr>
                <a:solidFill>
                  <a:srgbClr val="FF2600"/>
                </a:solidFill>
              </a:rPr>
              <a:t>Rubenstein &amp; Goodenough (1965, R&amp;G)</a:t>
            </a:r>
            <a:r>
              <a:t>. </a:t>
            </a:r>
          </a:p>
        </p:txBody>
      </p:sp>
      <p:sp>
        <p:nvSpPr>
          <p:cNvPr id="251" name="Shape 251"/>
          <p:cNvSpPr/>
          <p:nvPr/>
        </p:nvSpPr>
        <p:spPr>
          <a:xfrm>
            <a:off x="1058282" y="5317775"/>
            <a:ext cx="5188437" cy="34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spcBef>
                <a:spcPts val="1200"/>
              </a:spcBef>
              <a:defRPr sz="17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removing the top 200 highest ranked PageRank categories </a:t>
            </a:r>
          </a:p>
        </p:txBody>
      </p:sp>
      <p:sp>
        <p:nvSpPr>
          <p:cNvPr id="252" name="Shape 252"/>
          <p:cNvSpPr/>
          <p:nvPr/>
        </p:nvSpPr>
        <p:spPr>
          <a:xfrm>
            <a:off x="446642" y="5951601"/>
            <a:ext cx="8301016" cy="65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57200">
              <a:spcBef>
                <a:spcPts val="1200"/>
              </a:spcBef>
              <a:defRPr sz="1300">
                <a:latin typeface="Times"/>
                <a:ea typeface="Times"/>
                <a:cs typeface="Times"/>
                <a:sym typeface="Times"/>
              </a:defRPr>
            </a:pPr>
            <a:r>
              <a:t>This is because in both cases we are able to filter out categories and category relations which decrease the similarity scores </a:t>
            </a:r>
          </a:p>
          <a:p>
            <a:pPr defTabSz="457200">
              <a:spcBef>
                <a:spcPts val="1200"/>
              </a:spcBef>
              <a:defRPr sz="1300">
                <a:latin typeface="Times"/>
                <a:ea typeface="Times"/>
                <a:cs typeface="Times"/>
                <a:sym typeface="Times"/>
              </a:defRPr>
            </a:pPr>
            <a:r>
              <a:t>i.e. coarse-grained categories using PageRank, and </a:t>
            </a:r>
            <a:r>
              <a:rPr i="1"/>
              <a:t>notisa </a:t>
            </a:r>
            <a:r>
              <a:t>(e.g. metonymic, antonymic) semantic relations. </a:t>
            </a:r>
          </a:p>
        </p:txBody>
      </p:sp>
      <p:sp>
        <p:nvSpPr>
          <p:cNvPr id="253" name="Shape 253"/>
          <p:cNvSpPr/>
          <p:nvPr/>
        </p:nvSpPr>
        <p:spPr>
          <a:xfrm>
            <a:off x="2411728" y="3710558"/>
            <a:ext cx="1846638" cy="294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spcBef>
                <a:spcPts val="1200"/>
              </a:spcBef>
              <a:defRPr sz="13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Strube &amp; Ponzetto (2006) </a:t>
            </a:r>
          </a:p>
        </p:txBody>
      </p:sp>
      <p:sp>
        <p:nvSpPr>
          <p:cNvPr id="254" name="Shape 254"/>
          <p:cNvSpPr/>
          <p:nvPr/>
        </p:nvSpPr>
        <p:spPr>
          <a:xfrm>
            <a:off x="2183095" y="4210367"/>
            <a:ext cx="1493542" cy="294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spcBef>
                <a:spcPts val="1200"/>
              </a:spcBef>
              <a:defRPr sz="13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(Brin &amp; Page, 1998) </a:t>
            </a:r>
          </a:p>
        </p:txBody>
      </p:sp>
      <p:sp>
        <p:nvSpPr>
          <p:cNvPr id="255" name="Shape 255"/>
          <p:cNvSpPr/>
          <p:nvPr/>
        </p:nvSpPr>
        <p:spPr>
          <a:xfrm>
            <a:off x="201929" y="391484"/>
            <a:ext cx="872315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Source: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type="sldNum" sz="quarter" idx="4294967295"/>
          </p:nvPr>
        </p:nvSpPr>
        <p:spPr>
          <a:xfrm>
            <a:off x="8422820" y="6404293"/>
            <a:ext cx="263981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58" name="image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6900" y="1874867"/>
            <a:ext cx="7461033" cy="3108265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Shape 259"/>
          <p:cNvSpPr/>
          <p:nvPr/>
        </p:nvSpPr>
        <p:spPr>
          <a:xfrm>
            <a:off x="532130" y="493495"/>
            <a:ext cx="1454568" cy="53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Analysis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/>
        </p:nvSpPr>
        <p:spPr>
          <a:xfrm>
            <a:off x="3392611" y="3084829"/>
            <a:ext cx="2358778" cy="688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4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Summary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title"/>
          </p:nvPr>
        </p:nvSpPr>
        <p:spPr>
          <a:xfrm>
            <a:off x="254000" y="295275"/>
            <a:ext cx="2755900" cy="822325"/>
          </a:xfrm>
          <a:prstGeom prst="rect">
            <a:avLst/>
          </a:prstGeom>
        </p:spPr>
        <p:txBody>
          <a:bodyPr/>
          <a:lstStyle/>
          <a:p>
            <a:pPr/>
            <a:r>
              <a:t>wiki Page</a:t>
            </a:r>
          </a:p>
        </p:txBody>
      </p:sp>
      <p:sp>
        <p:nvSpPr>
          <p:cNvPr id="113" name="Shape 113"/>
          <p:cNvSpPr/>
          <p:nvPr>
            <p:ph type="sldNum" sz="quarter" idx="4294967295"/>
          </p:nvPr>
        </p:nvSpPr>
        <p:spPr>
          <a:xfrm>
            <a:off x="8502741" y="6404293"/>
            <a:ext cx="184059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4" name="Shape 114"/>
          <p:cNvSpPr/>
          <p:nvPr/>
        </p:nvSpPr>
        <p:spPr>
          <a:xfrm>
            <a:off x="354328" y="3520058"/>
            <a:ext cx="580427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Page</a:t>
            </a:r>
          </a:p>
        </p:txBody>
      </p:sp>
      <p:sp>
        <p:nvSpPr>
          <p:cNvPr id="115" name="Shape 115"/>
          <p:cNvSpPr/>
          <p:nvPr/>
        </p:nvSpPr>
        <p:spPr>
          <a:xfrm>
            <a:off x="1163656" y="1586165"/>
            <a:ext cx="542699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</a:t>
            </a:r>
          </a:p>
        </p:txBody>
      </p:sp>
      <p:sp>
        <p:nvSpPr>
          <p:cNvPr id="116" name="Shape 116"/>
          <p:cNvSpPr/>
          <p:nvPr/>
        </p:nvSpPr>
        <p:spPr>
          <a:xfrm>
            <a:off x="1172698" y="3473258"/>
            <a:ext cx="524615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117" name="Shape 117"/>
          <p:cNvSpPr/>
          <p:nvPr/>
        </p:nvSpPr>
        <p:spPr>
          <a:xfrm>
            <a:off x="5718547" y="5625348"/>
            <a:ext cx="865953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infobox</a:t>
            </a:r>
          </a:p>
        </p:txBody>
      </p:sp>
      <p:sp>
        <p:nvSpPr>
          <p:cNvPr id="118" name="Shape 118"/>
          <p:cNvSpPr/>
          <p:nvPr/>
        </p:nvSpPr>
        <p:spPr>
          <a:xfrm>
            <a:off x="939130" y="6187058"/>
            <a:ext cx="991750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category</a:t>
            </a:r>
          </a:p>
        </p:txBody>
      </p:sp>
      <p:sp>
        <p:nvSpPr>
          <p:cNvPr id="119" name="Shape 119"/>
          <p:cNvSpPr/>
          <p:nvPr/>
        </p:nvSpPr>
        <p:spPr>
          <a:xfrm>
            <a:off x="2208528" y="2618358"/>
            <a:ext cx="947548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abstract</a:t>
            </a:r>
          </a:p>
        </p:txBody>
      </p:sp>
      <p:sp>
        <p:nvSpPr>
          <p:cNvPr id="120" name="Shape 120"/>
          <p:cNvSpPr/>
          <p:nvPr/>
        </p:nvSpPr>
        <p:spPr>
          <a:xfrm>
            <a:off x="2234426" y="4341033"/>
            <a:ext cx="895755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content</a:t>
            </a:r>
          </a:p>
        </p:txBody>
      </p:sp>
      <p:pic>
        <p:nvPicPr>
          <p:cNvPr id="121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22941" y="1354074"/>
            <a:ext cx="2744326" cy="822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08349" y="2152074"/>
            <a:ext cx="3207276" cy="12907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80410" y="3576761"/>
            <a:ext cx="1166102" cy="206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18338" y="3050713"/>
            <a:ext cx="1762114" cy="33995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955570" y="6063710"/>
            <a:ext cx="4215781" cy="604839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/>
        </p:nvSpPr>
        <p:spPr>
          <a:xfrm flipV="1">
            <a:off x="1727199" y="3048572"/>
            <a:ext cx="515639" cy="515639"/>
          </a:xfrm>
          <a:prstGeom prst="line">
            <a:avLst/>
          </a:prstGeom>
          <a:ln w="25400">
            <a:solidFill>
              <a:schemeClr val="accent1"/>
            </a:solidFill>
            <a:bevel/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7" name="Shape 127"/>
          <p:cNvSpPr/>
          <p:nvPr/>
        </p:nvSpPr>
        <p:spPr>
          <a:xfrm>
            <a:off x="1696385" y="3866726"/>
            <a:ext cx="515639" cy="515638"/>
          </a:xfrm>
          <a:prstGeom prst="line">
            <a:avLst/>
          </a:prstGeom>
          <a:ln w="25400">
            <a:solidFill>
              <a:schemeClr val="accent1"/>
            </a:solidFill>
            <a:bevel/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179512" y="116631"/>
            <a:ext cx="3312368" cy="688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4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Outline</a:t>
            </a:r>
          </a:p>
        </p:txBody>
      </p:sp>
      <p:sp>
        <p:nvSpPr>
          <p:cNvPr id="130" name="Shape 130"/>
          <p:cNvSpPr/>
          <p:nvPr/>
        </p:nvSpPr>
        <p:spPr>
          <a:xfrm>
            <a:off x="509960" y="2119782"/>
            <a:ext cx="6912768" cy="2326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533400" indent="-533400">
              <a:lnSpc>
                <a:spcPct val="150000"/>
              </a:lnSpc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Target</a:t>
            </a:r>
          </a:p>
          <a:p>
            <a:pPr marL="533400" indent="-533400">
              <a:lnSpc>
                <a:spcPct val="150000"/>
              </a:lnSpc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Approach</a:t>
            </a:r>
          </a:p>
          <a:p>
            <a:pPr marL="533400" indent="-533400">
              <a:lnSpc>
                <a:spcPct val="150000"/>
              </a:lnSpc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Experiments</a:t>
            </a:r>
          </a:p>
          <a:p>
            <a:pPr marL="533400" indent="-533400">
              <a:lnSpc>
                <a:spcPct val="150000"/>
              </a:lnSpc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Summary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179512" y="116631"/>
            <a:ext cx="1737568" cy="688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4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Target</a:t>
            </a:r>
          </a:p>
        </p:txBody>
      </p:sp>
      <p:sp>
        <p:nvSpPr>
          <p:cNvPr id="133" name="Shape 133"/>
          <p:cNvSpPr/>
          <p:nvPr/>
        </p:nvSpPr>
        <p:spPr>
          <a:xfrm>
            <a:off x="594466" y="2354579"/>
            <a:ext cx="7955065" cy="2148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4700">
                <a:latin typeface="Calibri"/>
                <a:ea typeface="Calibri"/>
                <a:cs typeface="Calibri"/>
                <a:sym typeface="Calibri"/>
              </a:defRPr>
            </a:pPr>
            <a:r>
              <a:t>Deriving hypernym-hyponym relations from Wiki Category Network</a:t>
            </a:r>
            <a:r>
              <a:rPr>
                <a:solidFill>
                  <a:srgbClr val="FF2600"/>
                </a:solidFill>
              </a:rPr>
              <a:t>(isa &amp; notisa)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sldNum" sz="quarter" idx="4294967295"/>
          </p:nvPr>
        </p:nvSpPr>
        <p:spPr>
          <a:xfrm>
            <a:off x="8502741" y="6404293"/>
            <a:ext cx="184059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6" name="Shape 136"/>
          <p:cNvSpPr/>
          <p:nvPr/>
        </p:nvSpPr>
        <p:spPr>
          <a:xfrm>
            <a:off x="469230" y="408558"/>
            <a:ext cx="1525969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category links</a:t>
            </a:r>
          </a:p>
        </p:txBody>
      </p:sp>
      <p:pic>
        <p:nvPicPr>
          <p:cNvPr id="137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3316" y="2688137"/>
            <a:ext cx="8557369" cy="1227727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/>
          <p:nvPr/>
        </p:nvSpPr>
        <p:spPr>
          <a:xfrm>
            <a:off x="3376929" y="1361058"/>
            <a:ext cx="1042231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Yao Ming</a:t>
            </a:r>
          </a:p>
        </p:txBody>
      </p:sp>
      <p:sp>
        <p:nvSpPr>
          <p:cNvPr id="139" name="Shape 139"/>
          <p:cNvSpPr/>
          <p:nvPr/>
        </p:nvSpPr>
        <p:spPr>
          <a:xfrm>
            <a:off x="3898043" y="1784135"/>
            <a:ext cx="2" cy="839067"/>
          </a:xfrm>
          <a:prstGeom prst="line">
            <a:avLst/>
          </a:prstGeom>
          <a:ln w="25400">
            <a:solidFill>
              <a:schemeClr val="accent1"/>
            </a:solidFill>
            <a:bevel/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sldNum" sz="quarter" idx="4294967295"/>
          </p:nvPr>
        </p:nvSpPr>
        <p:spPr>
          <a:xfrm>
            <a:off x="8502741" y="6404293"/>
            <a:ext cx="184059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2" name="Shape 142"/>
          <p:cNvSpPr/>
          <p:nvPr/>
        </p:nvSpPr>
        <p:spPr>
          <a:xfrm>
            <a:off x="255712" y="230931"/>
            <a:ext cx="2461468" cy="688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4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Approach</a:t>
            </a:r>
          </a:p>
        </p:txBody>
      </p:sp>
      <p:sp>
        <p:nvSpPr>
          <p:cNvPr id="143" name="Shape 143"/>
          <p:cNvSpPr/>
          <p:nvPr/>
        </p:nvSpPr>
        <p:spPr>
          <a:xfrm>
            <a:off x="513036" y="1576958"/>
            <a:ext cx="4381584" cy="472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2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1.Category network cleanup </a:t>
            </a:r>
          </a:p>
        </p:txBody>
      </p:sp>
      <p:sp>
        <p:nvSpPr>
          <p:cNvPr id="144" name="Shape 144"/>
          <p:cNvSpPr/>
          <p:nvPr/>
        </p:nvSpPr>
        <p:spPr>
          <a:xfrm>
            <a:off x="585196" y="2205695"/>
            <a:ext cx="4912937" cy="472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57200">
              <a:spcBef>
                <a:spcPts val="1200"/>
              </a:spcBef>
              <a:defRPr sz="2600">
                <a:latin typeface="Calibri"/>
                <a:ea typeface="Calibri"/>
                <a:cs typeface="Calibri"/>
                <a:sym typeface="Calibri"/>
              </a:defRPr>
            </a:pPr>
            <a:r>
              <a:t>2.Refinement link identification</a:t>
            </a:r>
            <a:r>
              <a:rPr b="1" sz="1200">
                <a:latin typeface="Times"/>
                <a:ea typeface="Times"/>
                <a:cs typeface="Times"/>
                <a:sym typeface="Times"/>
              </a:rPr>
              <a:t>  </a:t>
            </a:r>
          </a:p>
        </p:txBody>
      </p:sp>
      <p:sp>
        <p:nvSpPr>
          <p:cNvPr id="145" name="Shape 145"/>
          <p:cNvSpPr/>
          <p:nvPr/>
        </p:nvSpPr>
        <p:spPr>
          <a:xfrm>
            <a:off x="549871" y="2853395"/>
            <a:ext cx="3806152" cy="472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2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3.Syntax-based methods </a:t>
            </a:r>
          </a:p>
        </p:txBody>
      </p:sp>
      <p:sp>
        <p:nvSpPr>
          <p:cNvPr id="146" name="Shape 146"/>
          <p:cNvSpPr/>
          <p:nvPr/>
        </p:nvSpPr>
        <p:spPr>
          <a:xfrm>
            <a:off x="537588" y="3501094"/>
            <a:ext cx="4688082" cy="472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2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4.Connectivity-based methods </a:t>
            </a:r>
          </a:p>
        </p:txBody>
      </p:sp>
      <p:sp>
        <p:nvSpPr>
          <p:cNvPr id="147" name="Shape 147"/>
          <p:cNvSpPr/>
          <p:nvPr/>
        </p:nvSpPr>
        <p:spPr>
          <a:xfrm>
            <a:off x="553697" y="4161494"/>
            <a:ext cx="5214662" cy="472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2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5.Lexico-syntactic based methods </a:t>
            </a:r>
          </a:p>
        </p:txBody>
      </p:sp>
      <p:sp>
        <p:nvSpPr>
          <p:cNvPr id="148" name="Shape 148"/>
          <p:cNvSpPr/>
          <p:nvPr/>
        </p:nvSpPr>
        <p:spPr>
          <a:xfrm>
            <a:off x="570553" y="4853558"/>
            <a:ext cx="4241151" cy="472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2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6.Inference-based methods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sldNum" sz="quarter" idx="4294967295"/>
          </p:nvPr>
        </p:nvSpPr>
        <p:spPr>
          <a:xfrm>
            <a:off x="8502741" y="6404293"/>
            <a:ext cx="184059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1" name="Shape 151"/>
          <p:cNvSpPr/>
          <p:nvPr/>
        </p:nvSpPr>
        <p:spPr>
          <a:xfrm>
            <a:off x="347936" y="560958"/>
            <a:ext cx="4381584" cy="472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2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1.Category network cleanup </a:t>
            </a:r>
          </a:p>
        </p:txBody>
      </p:sp>
      <p:sp>
        <p:nvSpPr>
          <p:cNvPr id="152" name="Shape 152"/>
          <p:cNvSpPr/>
          <p:nvPr/>
        </p:nvSpPr>
        <p:spPr>
          <a:xfrm>
            <a:off x="748029" y="1310258"/>
            <a:ext cx="5787551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Total:165,744 category nodes with 349,263 direct links </a:t>
            </a:r>
          </a:p>
        </p:txBody>
      </p:sp>
      <p:sp>
        <p:nvSpPr>
          <p:cNvPr id="153" name="Shape 153"/>
          <p:cNvSpPr/>
          <p:nvPr/>
        </p:nvSpPr>
        <p:spPr>
          <a:xfrm>
            <a:off x="181788" y="5361558"/>
            <a:ext cx="8780421" cy="33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spcBef>
                <a:spcPts val="1200"/>
              </a:spcBef>
              <a:defRPr sz="16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removed nodes:wikipedia, wikiprojects, lists, mediawiki, template, user, portal, categories, articles, pages. </a:t>
            </a:r>
          </a:p>
        </p:txBody>
      </p:sp>
      <p:sp>
        <p:nvSpPr>
          <p:cNvPr id="154" name="Shape 154"/>
          <p:cNvSpPr/>
          <p:nvPr/>
        </p:nvSpPr>
        <p:spPr>
          <a:xfrm>
            <a:off x="2706825" y="2719958"/>
            <a:ext cx="3820228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Remove WIKIPEDIA ADMINISTRATION </a:t>
            </a:r>
          </a:p>
        </p:txBody>
      </p:sp>
      <p:sp>
        <p:nvSpPr>
          <p:cNvPr id="155" name="Shape 155"/>
          <p:cNvSpPr/>
          <p:nvPr/>
        </p:nvSpPr>
        <p:spPr>
          <a:xfrm>
            <a:off x="786130" y="4345558"/>
            <a:ext cx="4782290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Remain:127,325 categories and 267,707 links </a:t>
            </a:r>
          </a:p>
        </p:txBody>
      </p:sp>
      <p:sp>
        <p:nvSpPr>
          <p:cNvPr id="156" name="Shape 156"/>
          <p:cNvSpPr/>
          <p:nvPr/>
        </p:nvSpPr>
        <p:spPr>
          <a:xfrm flipH="1">
            <a:off x="2262875" y="1749022"/>
            <a:ext cx="2" cy="2515913"/>
          </a:xfrm>
          <a:prstGeom prst="line">
            <a:avLst/>
          </a:prstGeom>
          <a:ln w="25400">
            <a:solidFill>
              <a:srgbClr val="FF2600"/>
            </a:solidFill>
            <a:bevel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sldNum" sz="quarter" idx="4294967295"/>
          </p:nvPr>
        </p:nvSpPr>
        <p:spPr>
          <a:xfrm>
            <a:off x="8502741" y="6404293"/>
            <a:ext cx="184059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9" name="Shape 159"/>
          <p:cNvSpPr/>
          <p:nvPr/>
        </p:nvSpPr>
        <p:spPr>
          <a:xfrm>
            <a:off x="445496" y="529295"/>
            <a:ext cx="4912937" cy="472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57200">
              <a:spcBef>
                <a:spcPts val="1200"/>
              </a:spcBef>
              <a:defRPr sz="2600">
                <a:latin typeface="Calibri"/>
                <a:ea typeface="Calibri"/>
                <a:cs typeface="Calibri"/>
                <a:sym typeface="Calibri"/>
              </a:defRPr>
            </a:pPr>
            <a:r>
              <a:t>2.Refinement link identification</a:t>
            </a:r>
            <a:r>
              <a:rPr b="1" sz="1200">
                <a:latin typeface="Times"/>
                <a:ea typeface="Times"/>
                <a:cs typeface="Times"/>
                <a:sym typeface="Times"/>
              </a:rPr>
              <a:t>  </a:t>
            </a:r>
          </a:p>
        </p:txBody>
      </p:sp>
      <p:sp>
        <p:nvSpPr>
          <p:cNvPr id="160" name="Shape 160"/>
          <p:cNvSpPr/>
          <p:nvPr/>
        </p:nvSpPr>
        <p:spPr>
          <a:xfrm>
            <a:off x="481330" y="2068659"/>
            <a:ext cx="5308007" cy="32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spcBef>
                <a:spcPts val="1200"/>
              </a:spcBef>
              <a:defRPr sz="1500">
                <a:solidFill>
                  <a:srgbClr val="FF26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EXAMPLE: MILES DAVIS ALBUMS and ALBUMS BY ARTIST </a:t>
            </a:r>
          </a:p>
        </p:txBody>
      </p:sp>
      <p:sp>
        <p:nvSpPr>
          <p:cNvPr id="161" name="Shape 161"/>
          <p:cNvSpPr/>
          <p:nvPr/>
        </p:nvSpPr>
        <p:spPr>
          <a:xfrm>
            <a:off x="448928" y="1362477"/>
            <a:ext cx="8246141" cy="34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spcBef>
                <a:spcPts val="1200"/>
              </a:spcBef>
              <a:defRPr sz="17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Wikipedia users tend to organize many category pairs using patterns such as Y X and X BY Z </a:t>
            </a:r>
          </a:p>
        </p:txBody>
      </p:sp>
      <p:sp>
        <p:nvSpPr>
          <p:cNvPr id="162" name="Shape 162"/>
          <p:cNvSpPr/>
          <p:nvPr/>
        </p:nvSpPr>
        <p:spPr>
          <a:xfrm>
            <a:off x="467292" y="5227359"/>
            <a:ext cx="5549463" cy="33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spcBef>
                <a:spcPts val="1200"/>
              </a:spcBef>
              <a:defRPr sz="16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54,504 category links and leaves 213,203 relations to be analyzed. </a:t>
            </a:r>
          </a:p>
        </p:txBody>
      </p:sp>
      <p:sp>
        <p:nvSpPr>
          <p:cNvPr id="163" name="Shape 163"/>
          <p:cNvSpPr/>
          <p:nvPr/>
        </p:nvSpPr>
        <p:spPr>
          <a:xfrm>
            <a:off x="5596130" y="618195"/>
            <a:ext cx="1938352" cy="32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spcBef>
                <a:spcPts val="1200"/>
              </a:spcBef>
              <a:defRPr i="1" sz="15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is-a Relation expressing</a:t>
            </a:r>
          </a:p>
        </p:txBody>
      </p:sp>
      <p:sp>
        <p:nvSpPr>
          <p:cNvPr id="164" name="Shape 164"/>
          <p:cNvSpPr/>
          <p:nvPr/>
        </p:nvSpPr>
        <p:spPr>
          <a:xfrm>
            <a:off x="1967228" y="2491358"/>
            <a:ext cx="234513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Y</a:t>
            </a:r>
          </a:p>
        </p:txBody>
      </p:sp>
      <p:sp>
        <p:nvSpPr>
          <p:cNvPr id="165" name="Shape 165"/>
          <p:cNvSpPr/>
          <p:nvPr/>
        </p:nvSpPr>
        <p:spPr>
          <a:xfrm>
            <a:off x="3019639" y="2491358"/>
            <a:ext cx="231387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X</a:t>
            </a:r>
          </a:p>
        </p:txBody>
      </p:sp>
      <p:sp>
        <p:nvSpPr>
          <p:cNvPr id="166" name="Shape 166"/>
          <p:cNvSpPr/>
          <p:nvPr/>
        </p:nvSpPr>
        <p:spPr>
          <a:xfrm>
            <a:off x="4188040" y="2491358"/>
            <a:ext cx="231387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X</a:t>
            </a:r>
          </a:p>
        </p:txBody>
      </p:sp>
      <p:sp>
        <p:nvSpPr>
          <p:cNvPr id="167" name="Shape 167"/>
          <p:cNvSpPr/>
          <p:nvPr/>
        </p:nvSpPr>
        <p:spPr>
          <a:xfrm>
            <a:off x="5358434" y="2491358"/>
            <a:ext cx="229936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Z</a:t>
            </a:r>
          </a:p>
        </p:txBody>
      </p:sp>
      <p:sp>
        <p:nvSpPr>
          <p:cNvPr id="168" name="Shape 168"/>
          <p:cNvSpPr/>
          <p:nvPr/>
        </p:nvSpPr>
        <p:spPr>
          <a:xfrm>
            <a:off x="4706989" y="2491358"/>
            <a:ext cx="363882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BY</a:t>
            </a:r>
          </a:p>
        </p:txBody>
      </p:sp>
      <p:sp>
        <p:nvSpPr>
          <p:cNvPr id="169" name="Shape 169"/>
          <p:cNvSpPr/>
          <p:nvPr/>
        </p:nvSpPr>
        <p:spPr>
          <a:xfrm>
            <a:off x="3523584" y="2491358"/>
            <a:ext cx="391898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—&gt;</a:t>
            </a:r>
          </a:p>
        </p:txBody>
      </p:sp>
      <p:sp>
        <p:nvSpPr>
          <p:cNvPr id="170" name="Shape 170"/>
          <p:cNvSpPr/>
          <p:nvPr/>
        </p:nvSpPr>
        <p:spPr>
          <a:xfrm>
            <a:off x="3528550" y="2846958"/>
            <a:ext cx="381964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isa</a:t>
            </a:r>
          </a:p>
        </p:txBody>
      </p:sp>
      <p:sp>
        <p:nvSpPr>
          <p:cNvPr id="171" name="Shape 171"/>
          <p:cNvSpPr/>
          <p:nvPr/>
        </p:nvSpPr>
        <p:spPr>
          <a:xfrm>
            <a:off x="481329" y="3878409"/>
            <a:ext cx="5521390" cy="32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spcBef>
                <a:spcPts val="1200"/>
              </a:spcBef>
              <a:defRPr sz="1500">
                <a:solidFill>
                  <a:srgbClr val="FF26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EXAMPLE: MILES DAVIS ALBUMS ——&gt; ALBUMS BY ARTIST </a:t>
            </a:r>
          </a:p>
        </p:txBody>
      </p:sp>
      <p:sp>
        <p:nvSpPr>
          <p:cNvPr id="172" name="Shape 172"/>
          <p:cNvSpPr/>
          <p:nvPr/>
        </p:nvSpPr>
        <p:spPr>
          <a:xfrm>
            <a:off x="3618229" y="4267558"/>
            <a:ext cx="381964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isa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sldNum" sz="quarter" idx="4294967295"/>
          </p:nvPr>
        </p:nvSpPr>
        <p:spPr>
          <a:xfrm>
            <a:off x="8502741" y="6404293"/>
            <a:ext cx="184059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5" name="Shape 175"/>
          <p:cNvSpPr/>
          <p:nvPr/>
        </p:nvSpPr>
        <p:spPr>
          <a:xfrm>
            <a:off x="405830" y="389594"/>
            <a:ext cx="4907034" cy="472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2600">
                <a:latin typeface="Calibri"/>
                <a:ea typeface="Calibri"/>
                <a:cs typeface="Calibri"/>
                <a:sym typeface="Calibri"/>
              </a:defRPr>
            </a:pPr>
            <a:r>
              <a:t>3.Syntax-based methods </a:t>
            </a:r>
            <a:r>
              <a:rPr>
                <a:solidFill>
                  <a:srgbClr val="FF2600"/>
                </a:solidFill>
              </a:rPr>
              <a:t>(String)</a:t>
            </a:r>
          </a:p>
        </p:txBody>
      </p:sp>
      <p:sp>
        <p:nvSpPr>
          <p:cNvPr id="176" name="Shape 176"/>
          <p:cNvSpPr/>
          <p:nvPr/>
        </p:nvSpPr>
        <p:spPr>
          <a:xfrm>
            <a:off x="959217" y="1240495"/>
            <a:ext cx="2835061" cy="472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2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(1)Head matching </a:t>
            </a:r>
          </a:p>
        </p:txBody>
      </p:sp>
      <p:sp>
        <p:nvSpPr>
          <p:cNvPr id="177" name="Shape 177"/>
          <p:cNvSpPr/>
          <p:nvPr/>
        </p:nvSpPr>
        <p:spPr>
          <a:xfrm>
            <a:off x="644383" y="1926295"/>
            <a:ext cx="7855231" cy="39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57200">
              <a:spcBef>
                <a:spcPts val="1200"/>
              </a:spcBef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label a category link as </a:t>
            </a:r>
            <a:r>
              <a:rPr i="1"/>
              <a:t>isa </a:t>
            </a:r>
            <a:r>
              <a:t>if the two categories share the same head lemma </a:t>
            </a:r>
          </a:p>
        </p:txBody>
      </p:sp>
      <p:sp>
        <p:nvSpPr>
          <p:cNvPr id="178" name="Shape 178"/>
          <p:cNvSpPr/>
          <p:nvPr/>
        </p:nvSpPr>
        <p:spPr>
          <a:xfrm>
            <a:off x="644836" y="2535895"/>
            <a:ext cx="7404170" cy="383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57200">
              <a:spcBef>
                <a:spcPts val="1200"/>
              </a:spcBef>
              <a:defRPr sz="1900">
                <a:latin typeface="Times"/>
                <a:ea typeface="Times"/>
                <a:cs typeface="Times"/>
                <a:sym typeface="Times"/>
              </a:defRPr>
            </a:pPr>
            <a:r>
              <a:t>e.g. BRITISH COMPUTER </a:t>
            </a:r>
            <a:r>
              <a:rPr>
                <a:solidFill>
                  <a:srgbClr val="FF2600"/>
                </a:solidFill>
              </a:rPr>
              <a:t>SCIENTISTS</a:t>
            </a:r>
            <a:r>
              <a:t> </a:t>
            </a:r>
            <a:r>
              <a:rPr i="1"/>
              <a:t>isa </a:t>
            </a:r>
            <a:r>
              <a:t>COMPUTER </a:t>
            </a:r>
            <a:r>
              <a:rPr>
                <a:solidFill>
                  <a:srgbClr val="FF2600"/>
                </a:solidFill>
              </a:rPr>
              <a:t>SCIENTISTS</a:t>
            </a:r>
            <a:r>
              <a:t> </a:t>
            </a:r>
          </a:p>
        </p:txBody>
      </p:sp>
      <p:sp>
        <p:nvSpPr>
          <p:cNvPr id="179" name="Shape 179"/>
          <p:cNvSpPr/>
          <p:nvPr/>
        </p:nvSpPr>
        <p:spPr>
          <a:xfrm>
            <a:off x="618176" y="3462994"/>
            <a:ext cx="5289063" cy="39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spcBef>
                <a:spcPts val="1200"/>
              </a:spcBef>
              <a:defRPr sz="20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Using: Stanford parser (Klein &amp; Man- ning, 2003) </a:t>
            </a:r>
          </a:p>
        </p:txBody>
      </p:sp>
      <p:sp>
        <p:nvSpPr>
          <p:cNvPr id="180" name="Shape 180"/>
          <p:cNvSpPr/>
          <p:nvPr/>
        </p:nvSpPr>
        <p:spPr>
          <a:xfrm>
            <a:off x="621946" y="5037794"/>
            <a:ext cx="7370003" cy="675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57200">
              <a:spcBef>
                <a:spcPts val="1200"/>
              </a:spcBef>
              <a:defRPr sz="1900">
                <a:latin typeface="Times"/>
                <a:ea typeface="Times"/>
                <a:cs typeface="Times"/>
                <a:sym typeface="Times"/>
              </a:defRPr>
            </a:pPr>
            <a:r>
              <a:t>e.g. both </a:t>
            </a:r>
            <a:r>
              <a:rPr>
                <a:solidFill>
                  <a:srgbClr val="FF2600"/>
                </a:solidFill>
              </a:rPr>
              <a:t>BUILDINGS</a:t>
            </a:r>
            <a:r>
              <a:t> and </a:t>
            </a:r>
            <a:r>
              <a:rPr>
                <a:solidFill>
                  <a:srgbClr val="FF2600"/>
                </a:solidFill>
              </a:rPr>
              <a:t>INFRASTRUCTURES</a:t>
            </a:r>
            <a:r>
              <a:t> for BUILDINGS AND INFRASTRUCTURES IN JAPAN </a:t>
            </a:r>
          </a:p>
        </p:txBody>
      </p:sp>
      <p:sp>
        <p:nvSpPr>
          <p:cNvPr id="181" name="Shape 181"/>
          <p:cNvSpPr/>
          <p:nvPr/>
        </p:nvSpPr>
        <p:spPr>
          <a:xfrm>
            <a:off x="3962398" y="4034494"/>
            <a:ext cx="2" cy="828042"/>
          </a:xfrm>
          <a:prstGeom prst="line">
            <a:avLst/>
          </a:prstGeom>
          <a:ln w="25400">
            <a:solidFill>
              <a:schemeClr val="accent1"/>
            </a:solidFill>
            <a:bevel/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