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440" r:id="rId3"/>
    <p:sldId id="377" r:id="rId4"/>
    <p:sldId id="378" r:id="rId5"/>
    <p:sldId id="437" r:id="rId6"/>
    <p:sldId id="464" r:id="rId7"/>
    <p:sldId id="438" r:id="rId8"/>
    <p:sldId id="465" r:id="rId9"/>
    <p:sldId id="439" r:id="rId10"/>
    <p:sldId id="467" r:id="rId11"/>
    <p:sldId id="468" r:id="rId12"/>
    <p:sldId id="469" r:id="rId13"/>
    <p:sldId id="470" r:id="rId14"/>
    <p:sldId id="423" r:id="rId15"/>
    <p:sldId id="445" r:id="rId16"/>
    <p:sldId id="425" r:id="rId17"/>
    <p:sldId id="404" r:id="rId18"/>
    <p:sldId id="424" r:id="rId19"/>
    <p:sldId id="457" r:id="rId20"/>
    <p:sldId id="429" r:id="rId21"/>
    <p:sldId id="459" r:id="rId22"/>
    <p:sldId id="461" r:id="rId23"/>
    <p:sldId id="430" r:id="rId24"/>
    <p:sldId id="431" r:id="rId25"/>
    <p:sldId id="463" r:id="rId26"/>
    <p:sldId id="462" r:id="rId27"/>
    <p:sldId id="458" r:id="rId28"/>
    <p:sldId id="446" r:id="rId29"/>
    <p:sldId id="292" r:id="rId3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95" autoAdjust="0"/>
  </p:normalViewPr>
  <p:slideViewPr>
    <p:cSldViewPr showGuides="1">
      <p:cViewPr varScale="1">
        <p:scale>
          <a:sx n="103" d="100"/>
          <a:sy n="103" d="100"/>
        </p:scale>
        <p:origin x="528" y="108"/>
      </p:cViewPr>
      <p:guideLst>
        <p:guide orient="horz" pos="293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33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5002BB-3D6E-41D4-9879-93BF6155B9BF}" type="datetimeFigureOut">
              <a:rPr lang="ko-KR" altLang="en-US" smtClean="0"/>
              <a:t>2016-11-14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89266-8092-4467-91D3-61FD85FF038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5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9481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LDA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没有利用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profile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的结构</a:t>
            </a:r>
            <a:endParaRPr lang="en-US" altLang="ko-K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36524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评估最终推荐用户的质量是一个比较困难的任务。</a:t>
            </a:r>
          </a:p>
        </p:txBody>
      </p:sp>
    </p:spTree>
    <p:extLst>
      <p:ext uri="{BB962C8B-B14F-4D97-AF65-F5344CB8AC3E}">
        <p14:creationId xmlns:p14="http://schemas.microsoft.com/office/powerpoint/2010/main" val="2849550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zh-CN"/>
              <a:t>TF-IDF</a:t>
            </a:r>
            <a:r>
              <a:rPr lang="zh-CN" altLang="en-US"/>
              <a:t>和语言模型与主题个数这个参数无关，因此当主题的数量变化时，模型的性能不变。</a:t>
            </a:r>
          </a:p>
        </p:txBody>
      </p:sp>
    </p:spTree>
    <p:extLst>
      <p:ext uri="{BB962C8B-B14F-4D97-AF65-F5344CB8AC3E}">
        <p14:creationId xmlns:p14="http://schemas.microsoft.com/office/powerpoint/2010/main" val="1928588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28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9467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0918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36554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9511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0676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33551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35923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background language model built on the entire collection Q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7364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将</a:t>
            </a:r>
            <a:r>
              <a:rPr lang="en-US" altLang="zh-CN" dirty="0" smtClean="0"/>
              <a:t>LDA</a:t>
            </a:r>
            <a:r>
              <a:rPr lang="zh-CN" altLang="en-US" dirty="0" smtClean="0"/>
              <a:t>应用到专家发现问题中，需要先将用户的</a:t>
            </a:r>
            <a:r>
              <a:rPr lang="en-US" altLang="zh-CN" dirty="0" smtClean="0"/>
              <a:t>profile</a:t>
            </a:r>
            <a:r>
              <a:rPr lang="zh-CN" altLang="en-US" dirty="0" smtClean="0"/>
              <a:t>建模成一系列的主题。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89266-8092-4467-91D3-61FD85FF0383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91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8545286" y="5873326"/>
            <a:ext cx="598714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-1" fmla="*/ 595944 w 598714"/>
              <a:gd name="connsiteY0-2" fmla="*/ 0 h 984674"/>
              <a:gd name="connsiteX1-3" fmla="*/ 598714 w 598714"/>
              <a:gd name="connsiteY1-4" fmla="*/ 984674 h 984674"/>
              <a:gd name="connsiteX2-5" fmla="*/ 174171 w 598714"/>
              <a:gd name="connsiteY2-6" fmla="*/ 973788 h 984674"/>
              <a:gd name="connsiteX3-7" fmla="*/ 0 w 598714"/>
              <a:gd name="connsiteY3-8" fmla="*/ 190017 h 984674"/>
              <a:gd name="connsiteX4-9" fmla="*/ 595944 w 598714"/>
              <a:gd name="connsiteY4-10" fmla="*/ 0 h 984674"/>
              <a:gd name="connsiteX0-11" fmla="*/ 595944 w 598714"/>
              <a:gd name="connsiteY0-12" fmla="*/ 0 h 987315"/>
              <a:gd name="connsiteX1-13" fmla="*/ 598714 w 598714"/>
              <a:gd name="connsiteY1-14" fmla="*/ 984674 h 987315"/>
              <a:gd name="connsiteX2-15" fmla="*/ 179582 w 598714"/>
              <a:gd name="connsiteY2-16" fmla="*/ 987315 h 987315"/>
              <a:gd name="connsiteX3-17" fmla="*/ 0 w 598714"/>
              <a:gd name="connsiteY3-18" fmla="*/ 190017 h 987315"/>
              <a:gd name="connsiteX4-19" fmla="*/ 595944 w 598714"/>
              <a:gd name="connsiteY4-20" fmla="*/ 0 h 98731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 bwMode="gray">
          <a:xfrm>
            <a:off x="7805057" y="2677886"/>
            <a:ext cx="1342507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-1" fmla="*/ 0 w 1342507"/>
              <a:gd name="connsiteY0-2" fmla="*/ 206828 h 3298371"/>
              <a:gd name="connsiteX1-3" fmla="*/ 1338943 w 1342507"/>
              <a:gd name="connsiteY1-4" fmla="*/ 0 h 3298371"/>
              <a:gd name="connsiteX2-5" fmla="*/ 1338878 w 1342507"/>
              <a:gd name="connsiteY2-6" fmla="*/ 3097919 h 3298371"/>
              <a:gd name="connsiteX3-7" fmla="*/ 718457 w 1342507"/>
              <a:gd name="connsiteY3-8" fmla="*/ 3298371 h 3298371"/>
              <a:gd name="connsiteX4-9" fmla="*/ 0 w 1342507"/>
              <a:gd name="connsiteY4-10" fmla="*/ 206828 h 329837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 bwMode="gray">
          <a:xfrm>
            <a:off x="-10886" y="2917371"/>
            <a:ext cx="8632372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649224" y="6419088"/>
            <a:ext cx="7845552" cy="36576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8668512" y="6419088"/>
            <a:ext cx="475488" cy="36576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9" name="Freeform 8"/>
          <p:cNvSpPr/>
          <p:nvPr/>
        </p:nvSpPr>
        <p:spPr bwMode="gray">
          <a:xfrm>
            <a:off x="1772575" y="0"/>
            <a:ext cx="1310936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 bwMode="gray">
          <a:xfrm>
            <a:off x="-5918" y="0"/>
            <a:ext cx="2019775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-1" fmla="*/ 0 w 2013857"/>
              <a:gd name="connsiteY0-2" fmla="*/ 2008 h 1436914"/>
              <a:gd name="connsiteX1-3" fmla="*/ 0 w 2013857"/>
              <a:gd name="connsiteY1-4" fmla="*/ 1436914 h 1436914"/>
              <a:gd name="connsiteX2-5" fmla="*/ 2013857 w 2013857"/>
              <a:gd name="connsiteY2-6" fmla="*/ 794657 h 1436914"/>
              <a:gd name="connsiteX3-7" fmla="*/ 1687286 w 2013857"/>
              <a:gd name="connsiteY3-8" fmla="*/ 0 h 1436914"/>
              <a:gd name="connsiteX4-9" fmla="*/ 0 w 2013857"/>
              <a:gd name="connsiteY4-10" fmla="*/ 2008 h 1436914"/>
              <a:gd name="connsiteX0-11" fmla="*/ 5918 w 2019775"/>
              <a:gd name="connsiteY0-12" fmla="*/ 2008 h 1452979"/>
              <a:gd name="connsiteX1-13" fmla="*/ 5918 w 2019775"/>
              <a:gd name="connsiteY1-14" fmla="*/ 1436914 h 1452979"/>
              <a:gd name="connsiteX2-15" fmla="*/ 0 w 2019775"/>
              <a:gd name="connsiteY2-16" fmla="*/ 1452979 h 1452979"/>
              <a:gd name="connsiteX3-17" fmla="*/ 2019775 w 2019775"/>
              <a:gd name="connsiteY3-18" fmla="*/ 794657 h 1452979"/>
              <a:gd name="connsiteX4-19" fmla="*/ 1693204 w 2019775"/>
              <a:gd name="connsiteY4-20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 bwMode="gray">
          <a:xfrm>
            <a:off x="-3132" y="895611"/>
            <a:ext cx="2156565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-1" fmla="*/ 2048006 w 2156565"/>
              <a:gd name="connsiteY0-2" fmla="*/ 0 h 1399784"/>
              <a:gd name="connsiteX1-3" fmla="*/ 2156565 w 2156565"/>
              <a:gd name="connsiteY1-4" fmla="*/ 247389 h 1399784"/>
              <a:gd name="connsiteX2-5" fmla="*/ 0 w 2156565"/>
              <a:gd name="connsiteY2-6" fmla="*/ 1399784 h 1399784"/>
              <a:gd name="connsiteX3-7" fmla="*/ 0 w 2156565"/>
              <a:gd name="connsiteY3-8" fmla="*/ 676405 h 1399784"/>
              <a:gd name="connsiteX4-9" fmla="*/ 2048006 w 2156565"/>
              <a:gd name="connsiteY4-10" fmla="*/ 0 h 1399784"/>
              <a:gd name="connsiteX0-11" fmla="*/ 2060532 w 2156565"/>
              <a:gd name="connsiteY0-12" fmla="*/ 0 h 1399784"/>
              <a:gd name="connsiteX1-13" fmla="*/ 2156565 w 2156565"/>
              <a:gd name="connsiteY1-14" fmla="*/ 247389 h 1399784"/>
              <a:gd name="connsiteX2-15" fmla="*/ 0 w 2156565"/>
              <a:gd name="connsiteY2-16" fmla="*/ 1399784 h 1399784"/>
              <a:gd name="connsiteX3-17" fmla="*/ 0 w 2156565"/>
              <a:gd name="connsiteY3-18" fmla="*/ 676405 h 1399784"/>
              <a:gd name="connsiteX4-19" fmla="*/ 2060532 w 2156565"/>
              <a:gd name="connsiteY4-20" fmla="*/ 0 h 139978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36576" y="36576"/>
            <a:ext cx="1856232" cy="36576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18" name="Oval 17"/>
          <p:cNvSpPr/>
          <p:nvPr/>
        </p:nvSpPr>
        <p:spPr bwMode="gray">
          <a:xfrm>
            <a:off x="75895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 bwMode="gray">
          <a:xfrm>
            <a:off x="80467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 bwMode="gray">
          <a:xfrm>
            <a:off x="85039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676656" y="1755648"/>
            <a:ext cx="77724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676656" y="2834640"/>
            <a:ext cx="6437376" cy="5943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99616" y="128016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527048"/>
            <a:ext cx="82296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Oval 6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6769373" y="6204296"/>
            <a:ext cx="852820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-1" fmla="*/ 0 w 1310936"/>
              <a:gd name="connsiteY0-2" fmla="*/ 0 h 1063415"/>
              <a:gd name="connsiteX1-3" fmla="*/ 414592 w 1310936"/>
              <a:gd name="connsiteY1-4" fmla="*/ 1063415 h 1063415"/>
              <a:gd name="connsiteX2-5" fmla="*/ 1310936 w 1310936"/>
              <a:gd name="connsiteY2-6" fmla="*/ 645111 h 1063415"/>
              <a:gd name="connsiteX3-7" fmla="*/ 1222159 w 1310936"/>
              <a:gd name="connsiteY3-8" fmla="*/ 0 h 1063415"/>
              <a:gd name="connsiteX4-9" fmla="*/ 0 w 1310936"/>
              <a:gd name="connsiteY4-10" fmla="*/ 0 h 1063415"/>
              <a:gd name="connsiteX0-11" fmla="*/ 0 w 1328969"/>
              <a:gd name="connsiteY0-12" fmla="*/ 0 h 1063415"/>
              <a:gd name="connsiteX1-13" fmla="*/ 414592 w 1328969"/>
              <a:gd name="connsiteY1-14" fmla="*/ 1063415 h 1063415"/>
              <a:gd name="connsiteX2-15" fmla="*/ 1328969 w 1328969"/>
              <a:gd name="connsiteY2-16" fmla="*/ 764808 h 1063415"/>
              <a:gd name="connsiteX3-17" fmla="*/ 1222159 w 1328969"/>
              <a:gd name="connsiteY3-18" fmla="*/ 0 h 1063415"/>
              <a:gd name="connsiteX4-19" fmla="*/ 0 w 1328969"/>
              <a:gd name="connsiteY4-20" fmla="*/ 0 h 106341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7411881" y="5623560"/>
            <a:ext cx="173736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-1" fmla="*/ 0 w 2013857"/>
              <a:gd name="connsiteY0-2" fmla="*/ 2008 h 1436914"/>
              <a:gd name="connsiteX1-3" fmla="*/ 0 w 2013857"/>
              <a:gd name="connsiteY1-4" fmla="*/ 1436914 h 1436914"/>
              <a:gd name="connsiteX2-5" fmla="*/ 2013857 w 2013857"/>
              <a:gd name="connsiteY2-6" fmla="*/ 794657 h 1436914"/>
              <a:gd name="connsiteX3-7" fmla="*/ 1687286 w 2013857"/>
              <a:gd name="connsiteY3-8" fmla="*/ 0 h 1436914"/>
              <a:gd name="connsiteX4-9" fmla="*/ 0 w 2013857"/>
              <a:gd name="connsiteY4-10" fmla="*/ 2008 h 1436914"/>
              <a:gd name="connsiteX0-11" fmla="*/ 5918 w 2019775"/>
              <a:gd name="connsiteY0-12" fmla="*/ 2008 h 1452979"/>
              <a:gd name="connsiteX1-13" fmla="*/ 5918 w 2019775"/>
              <a:gd name="connsiteY1-14" fmla="*/ 1436914 h 1452979"/>
              <a:gd name="connsiteX2-15" fmla="*/ 0 w 2019775"/>
              <a:gd name="connsiteY2-16" fmla="*/ 1452979 h 1452979"/>
              <a:gd name="connsiteX3-17" fmla="*/ 2019775 w 2019775"/>
              <a:gd name="connsiteY3-18" fmla="*/ 794657 h 1452979"/>
              <a:gd name="connsiteX4-19" fmla="*/ 1693204 w 2019775"/>
              <a:gd name="connsiteY4-20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-1" fmla="*/ 0 w 2013857"/>
                <a:gd name="connsiteY0-2" fmla="*/ 2008 h 1436914"/>
                <a:gd name="connsiteX1-3" fmla="*/ 0 w 2013857"/>
                <a:gd name="connsiteY1-4" fmla="*/ 1436914 h 1436914"/>
                <a:gd name="connsiteX2-5" fmla="*/ 2013857 w 2013857"/>
                <a:gd name="connsiteY2-6" fmla="*/ 794657 h 1436914"/>
                <a:gd name="connsiteX3-7" fmla="*/ 1687286 w 2013857"/>
                <a:gd name="connsiteY3-8" fmla="*/ 0 h 1436914"/>
                <a:gd name="connsiteX4-9" fmla="*/ 0 w 2013857"/>
                <a:gd name="connsiteY4-10" fmla="*/ 2008 h 1436914"/>
                <a:gd name="connsiteX0-11" fmla="*/ 5918 w 2019775"/>
                <a:gd name="connsiteY0-12" fmla="*/ 2008 h 1452979"/>
                <a:gd name="connsiteX1-13" fmla="*/ 5918 w 2019775"/>
                <a:gd name="connsiteY1-14" fmla="*/ 1436914 h 1452979"/>
                <a:gd name="connsiteX2-15" fmla="*/ 0 w 2019775"/>
                <a:gd name="connsiteY2-16" fmla="*/ 1452979 h 1452979"/>
                <a:gd name="connsiteX3-17" fmla="*/ 2019775 w 2019775"/>
                <a:gd name="connsiteY3-18" fmla="*/ 794657 h 1452979"/>
                <a:gd name="connsiteX4-19" fmla="*/ 1693204 w 2019775"/>
                <a:gd name="connsiteY4-20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-1" fmla="*/ 2048006 w 2156565"/>
                <a:gd name="connsiteY0-2" fmla="*/ 0 h 1399784"/>
                <a:gd name="connsiteX1-3" fmla="*/ 2156565 w 2156565"/>
                <a:gd name="connsiteY1-4" fmla="*/ 247389 h 1399784"/>
                <a:gd name="connsiteX2-5" fmla="*/ 0 w 2156565"/>
                <a:gd name="connsiteY2-6" fmla="*/ 1399784 h 1399784"/>
                <a:gd name="connsiteX3-7" fmla="*/ 0 w 2156565"/>
                <a:gd name="connsiteY3-8" fmla="*/ 676405 h 1399784"/>
                <a:gd name="connsiteX4-9" fmla="*/ 2048006 w 2156565"/>
                <a:gd name="connsiteY4-10" fmla="*/ 0 h 1399784"/>
                <a:gd name="connsiteX0-11" fmla="*/ 2060532 w 2156565"/>
                <a:gd name="connsiteY0-12" fmla="*/ 0 h 1399784"/>
                <a:gd name="connsiteX1-13" fmla="*/ 2156565 w 2156565"/>
                <a:gd name="connsiteY1-14" fmla="*/ 247389 h 1399784"/>
                <a:gd name="connsiteX2-15" fmla="*/ 0 w 2156565"/>
                <a:gd name="connsiteY2-16" fmla="*/ 1399784 h 1399784"/>
                <a:gd name="connsiteX3-17" fmla="*/ 0 w 2156565"/>
                <a:gd name="connsiteY3-18" fmla="*/ 676405 h 1399784"/>
                <a:gd name="connsiteX4-19" fmla="*/ 2060532 w 2156565"/>
                <a:gd name="connsiteY4-20" fmla="*/ 0 h 139978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 bwMode="gray">
          <a:xfrm>
            <a:off x="7004304" y="274638"/>
            <a:ext cx="1682496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 bwMode="gray">
          <a:xfrm>
            <a:off x="457200" y="274638"/>
            <a:ext cx="6400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457200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2670048" y="6583680"/>
            <a:ext cx="41148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7013448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00200" y="109728"/>
            <a:ext cx="5943600" cy="10150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8760"/>
            <a:ext cx="8229600" cy="4857720"/>
          </a:xfrm>
        </p:spPr>
        <p:txBody>
          <a:bodyPr/>
          <a:lstStyle>
            <a:lvl1pPr>
              <a:defRPr sz="2800"/>
            </a:lvl1pPr>
            <a:lvl2pPr>
              <a:defRPr sz="2400" baseline="0"/>
            </a:lvl2pPr>
            <a:lvl3pPr>
              <a:defRPr sz="2000"/>
            </a:lvl3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Oval 6"/>
          <p:cNvSpPr/>
          <p:nvPr/>
        </p:nvSpPr>
        <p:spPr bwMode="gray">
          <a:xfrm>
            <a:off x="301752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758952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1216152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 bwMode="gray">
          <a:xfrm>
            <a:off x="7635240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 bwMode="gray">
          <a:xfrm>
            <a:off x="8092440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 bwMode="gray">
          <a:xfrm>
            <a:off x="8549640" y="47667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76" y="3438144"/>
            <a:ext cx="7735824" cy="13529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 bwMode="black">
          <a:xfrm>
            <a:off x="2029968" y="1929384"/>
            <a:ext cx="6419088" cy="1499616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Oval 6"/>
          <p:cNvSpPr/>
          <p:nvPr/>
        </p:nvSpPr>
        <p:spPr bwMode="gray">
          <a:xfrm>
            <a:off x="7589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12161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16733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99616" y="73152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 bwMode="gray">
          <a:xfrm>
            <a:off x="448056" y="1426464"/>
            <a:ext cx="4041648" cy="786384"/>
          </a:xfrm>
        </p:spPr>
        <p:txBody>
          <a:bodyPr anchor="b"/>
          <a:lstStyle>
            <a:lvl1pPr marL="0" indent="0">
              <a:buFont typeface="Arial" panose="020B0604020202020204" pitchFamily="34" charset="0"/>
              <a:buNone/>
              <a:defRPr sz="24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48056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4599432" y="1426464"/>
            <a:ext cx="4041648" cy="786384"/>
          </a:xfrm>
        </p:spPr>
        <p:txBody>
          <a:bodyPr anchor="b"/>
          <a:lstStyle>
            <a:lvl1pPr marL="0" indent="0">
              <a:buNone/>
              <a:defRPr sz="24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99432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0" name="Oval 9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9848" y="73152"/>
            <a:ext cx="700430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69848" y="109728"/>
            <a:ext cx="700430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6" name="Oval 5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-1" fmla="*/ 0 w 2013857"/>
                <a:gd name="connsiteY0-2" fmla="*/ 2008 h 1436914"/>
                <a:gd name="connsiteX1-3" fmla="*/ 0 w 2013857"/>
                <a:gd name="connsiteY1-4" fmla="*/ 1436914 h 1436914"/>
                <a:gd name="connsiteX2-5" fmla="*/ 2013857 w 2013857"/>
                <a:gd name="connsiteY2-6" fmla="*/ 794657 h 1436914"/>
                <a:gd name="connsiteX3-7" fmla="*/ 1687286 w 2013857"/>
                <a:gd name="connsiteY3-8" fmla="*/ 0 h 1436914"/>
                <a:gd name="connsiteX4-9" fmla="*/ 0 w 2013857"/>
                <a:gd name="connsiteY4-10" fmla="*/ 2008 h 1436914"/>
                <a:gd name="connsiteX0-11" fmla="*/ 5918 w 2019775"/>
                <a:gd name="connsiteY0-12" fmla="*/ 2008 h 1452979"/>
                <a:gd name="connsiteX1-13" fmla="*/ 5918 w 2019775"/>
                <a:gd name="connsiteY1-14" fmla="*/ 1436914 h 1452979"/>
                <a:gd name="connsiteX2-15" fmla="*/ 0 w 2019775"/>
                <a:gd name="connsiteY2-16" fmla="*/ 1452979 h 1452979"/>
                <a:gd name="connsiteX3-17" fmla="*/ 2019775 w 2019775"/>
                <a:gd name="connsiteY3-18" fmla="*/ 794657 h 1452979"/>
                <a:gd name="connsiteX4-19" fmla="*/ 1693204 w 2019775"/>
                <a:gd name="connsiteY4-20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-1" fmla="*/ 2048006 w 2156565"/>
                <a:gd name="connsiteY0-2" fmla="*/ 0 h 1399784"/>
                <a:gd name="connsiteX1-3" fmla="*/ 2156565 w 2156565"/>
                <a:gd name="connsiteY1-4" fmla="*/ 247389 h 1399784"/>
                <a:gd name="connsiteX2-5" fmla="*/ 0 w 2156565"/>
                <a:gd name="connsiteY2-6" fmla="*/ 1399784 h 1399784"/>
                <a:gd name="connsiteX3-7" fmla="*/ 0 w 2156565"/>
                <a:gd name="connsiteY3-8" fmla="*/ 676405 h 1399784"/>
                <a:gd name="connsiteX4-9" fmla="*/ 2048006 w 2156565"/>
                <a:gd name="connsiteY4-10" fmla="*/ 0 h 1399784"/>
                <a:gd name="connsiteX0-11" fmla="*/ 2060532 w 2156565"/>
                <a:gd name="connsiteY0-12" fmla="*/ 0 h 1399784"/>
                <a:gd name="connsiteX1-13" fmla="*/ 2156565 w 2156565"/>
                <a:gd name="connsiteY1-14" fmla="*/ 247389 h 1399784"/>
                <a:gd name="connsiteX2-15" fmla="*/ 0 w 2156565"/>
                <a:gd name="connsiteY2-16" fmla="*/ 1399784 h 1399784"/>
                <a:gd name="connsiteX3-17" fmla="*/ 0 w 2156565"/>
                <a:gd name="connsiteY3-18" fmla="*/ 676405 h 1399784"/>
                <a:gd name="connsiteX4-19" fmla="*/ 2060532 w 2156565"/>
                <a:gd name="connsiteY4-20" fmla="*/ 0 h 139978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3575303" y="411480"/>
            <a:ext cx="5148072" cy="1162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1664208"/>
            <a:ext cx="5111750" cy="4700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640080" y="1664208"/>
            <a:ext cx="2825496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2257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19400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1" name="Oval 10"/>
          <p:cNvSpPr/>
          <p:nvPr/>
        </p:nvSpPr>
        <p:spPr bwMode="gray">
          <a:xfrm>
            <a:off x="22585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 bwMode="gray">
          <a:xfrm>
            <a:off x="27157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 bwMode="gray">
          <a:xfrm>
            <a:off x="31729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59536" y="502920"/>
            <a:ext cx="7653528" cy="566928"/>
          </a:xfrm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59536" y="1170432"/>
            <a:ext cx="7644384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black">
          <a:xfrm>
            <a:off x="859536" y="5385816"/>
            <a:ext cx="7653528" cy="7863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52" y="6583680"/>
            <a:ext cx="2133600" cy="22860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2016-11-15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70048" y="6583680"/>
            <a:ext cx="5029200" cy="22860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2752" y="6583680"/>
            <a:ext cx="457200" cy="228600"/>
          </a:xfrm>
          <a:prstGeom prst="rect">
            <a:avLst/>
          </a:prstGeom>
        </p:spPr>
        <p:txBody>
          <a:bodyPr/>
          <a:lstStyle/>
          <a:p>
            <a:fld id="{1BAD9479-88DB-4251-8816-8E98B81F7999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Oval 7"/>
          <p:cNvSpPr/>
          <p:nvPr/>
        </p:nvSpPr>
        <p:spPr bwMode="gray">
          <a:xfrm>
            <a:off x="466344" y="658368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 bwMode="gray">
          <a:xfrm>
            <a:off x="466344" y="5440680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57200" y="274638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367073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 16"/>
          <p:cNvSpPr/>
          <p:nvPr userDrawn="1"/>
        </p:nvSpPr>
        <p:spPr bwMode="gray">
          <a:xfrm>
            <a:off x="561" y="6469523"/>
            <a:ext cx="1088979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 17"/>
          <p:cNvSpPr/>
          <p:nvPr/>
        </p:nvSpPr>
        <p:spPr bwMode="gray">
          <a:xfrm>
            <a:off x="501660" y="6389202"/>
            <a:ext cx="4536352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 18"/>
          <p:cNvSpPr/>
          <p:nvPr/>
        </p:nvSpPr>
        <p:spPr bwMode="gray">
          <a:xfrm>
            <a:off x="1058521" y="6550388"/>
            <a:ext cx="7139514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  <a:gd name="connsiteX0-379" fmla="*/ 48436 w 4536352"/>
              <a:gd name="connsiteY0-380" fmla="*/ 0 h 369388"/>
              <a:gd name="connsiteX1-381" fmla="*/ 4536352 w 4536352"/>
              <a:gd name="connsiteY1-382" fmla="*/ 26326 h 369388"/>
              <a:gd name="connsiteX2-383" fmla="*/ 4507345 w 4536352"/>
              <a:gd name="connsiteY2-384" fmla="*/ 341536 h 369388"/>
              <a:gd name="connsiteX3-385" fmla="*/ 0 w 4536352"/>
              <a:gd name="connsiteY3-386" fmla="*/ 369388 h 369388"/>
              <a:gd name="connsiteX4-387" fmla="*/ 48436 w 4536352"/>
              <a:gd name="connsiteY4-388" fmla="*/ 0 h 369388"/>
              <a:gd name="connsiteX0-389" fmla="*/ 0 w 4601879"/>
              <a:gd name="connsiteY0-390" fmla="*/ 52440 h 343062"/>
              <a:gd name="connsiteX1-391" fmla="*/ 4601879 w 4601879"/>
              <a:gd name="connsiteY1-392" fmla="*/ 0 h 343062"/>
              <a:gd name="connsiteX2-393" fmla="*/ 4572872 w 4601879"/>
              <a:gd name="connsiteY2-394" fmla="*/ 315210 h 343062"/>
              <a:gd name="connsiteX3-395" fmla="*/ 65527 w 4601879"/>
              <a:gd name="connsiteY3-396" fmla="*/ 343062 h 343062"/>
              <a:gd name="connsiteX4-397" fmla="*/ 0 w 4601879"/>
              <a:gd name="connsiteY4-398" fmla="*/ 52440 h 343062"/>
              <a:gd name="connsiteX0-399" fmla="*/ 0 w 4563837"/>
              <a:gd name="connsiteY0-400" fmla="*/ 22845 h 343062"/>
              <a:gd name="connsiteX1-401" fmla="*/ 4563837 w 4563837"/>
              <a:gd name="connsiteY1-402" fmla="*/ 0 h 343062"/>
              <a:gd name="connsiteX2-403" fmla="*/ 4534830 w 4563837"/>
              <a:gd name="connsiteY2-404" fmla="*/ 315210 h 343062"/>
              <a:gd name="connsiteX3-405" fmla="*/ 27485 w 4563837"/>
              <a:gd name="connsiteY3-406" fmla="*/ 343062 h 343062"/>
              <a:gd name="connsiteX4-407" fmla="*/ 0 w 4563837"/>
              <a:gd name="connsiteY4-408" fmla="*/ 22845 h 343062"/>
              <a:gd name="connsiteX0-409" fmla="*/ 0 w 4563837"/>
              <a:gd name="connsiteY0-410" fmla="*/ 22845 h 332300"/>
              <a:gd name="connsiteX1-411" fmla="*/ 4563837 w 4563837"/>
              <a:gd name="connsiteY1-412" fmla="*/ 0 h 332300"/>
              <a:gd name="connsiteX2-413" fmla="*/ 4534830 w 4563837"/>
              <a:gd name="connsiteY2-414" fmla="*/ 315210 h 332300"/>
              <a:gd name="connsiteX3-415" fmla="*/ 32050 w 4563837"/>
              <a:gd name="connsiteY3-416" fmla="*/ 332300 h 332300"/>
              <a:gd name="connsiteX4-417" fmla="*/ 0 w 4563837"/>
              <a:gd name="connsiteY4-418" fmla="*/ 22845 h 332300"/>
              <a:gd name="connsiteX0-419" fmla="*/ 0 w 4563837"/>
              <a:gd name="connsiteY0-420" fmla="*/ 22845 h 332300"/>
              <a:gd name="connsiteX1-421" fmla="*/ 4563837 w 4563837"/>
              <a:gd name="connsiteY1-422" fmla="*/ 0 h 332300"/>
              <a:gd name="connsiteX2-423" fmla="*/ 4512005 w 4563837"/>
              <a:gd name="connsiteY2-424" fmla="*/ 328662 h 332300"/>
              <a:gd name="connsiteX3-425" fmla="*/ 32050 w 4563837"/>
              <a:gd name="connsiteY3-426" fmla="*/ 332300 h 332300"/>
              <a:gd name="connsiteX4-427" fmla="*/ 0 w 4563837"/>
              <a:gd name="connsiteY4-428" fmla="*/ 22845 h 332300"/>
              <a:gd name="connsiteX0-429" fmla="*/ 0 w 4562315"/>
              <a:gd name="connsiteY0-430" fmla="*/ 30917 h 340372"/>
              <a:gd name="connsiteX1-431" fmla="*/ 4562315 w 4562315"/>
              <a:gd name="connsiteY1-432" fmla="*/ 0 h 340372"/>
              <a:gd name="connsiteX2-433" fmla="*/ 4512005 w 4562315"/>
              <a:gd name="connsiteY2-434" fmla="*/ 336734 h 340372"/>
              <a:gd name="connsiteX3-435" fmla="*/ 32050 w 4562315"/>
              <a:gd name="connsiteY3-436" fmla="*/ 340372 h 340372"/>
              <a:gd name="connsiteX4-437" fmla="*/ 0 w 4562315"/>
              <a:gd name="connsiteY4-438" fmla="*/ 30917 h 34037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 19"/>
          <p:cNvSpPr/>
          <p:nvPr/>
        </p:nvSpPr>
        <p:spPr bwMode="gray">
          <a:xfrm>
            <a:off x="5005388" y="6324681"/>
            <a:ext cx="1176821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  <a:gd name="connsiteX0-379" fmla="*/ 142941 w 4630857"/>
              <a:gd name="connsiteY0-380" fmla="*/ 0 h 353997"/>
              <a:gd name="connsiteX1-381" fmla="*/ 4630857 w 4630857"/>
              <a:gd name="connsiteY1-382" fmla="*/ 26326 h 353997"/>
              <a:gd name="connsiteX2-383" fmla="*/ 4566625 w 4630857"/>
              <a:gd name="connsiteY2-384" fmla="*/ 299405 h 353997"/>
              <a:gd name="connsiteX3-385" fmla="*/ 0 w 4630857"/>
              <a:gd name="connsiteY3-386" fmla="*/ 353997 h 353997"/>
              <a:gd name="connsiteX4-387" fmla="*/ 142941 w 4630857"/>
              <a:gd name="connsiteY4-388" fmla="*/ 0 h 353997"/>
              <a:gd name="connsiteX0-389" fmla="*/ 379208 w 4630857"/>
              <a:gd name="connsiteY0-390" fmla="*/ 4456 h 327671"/>
              <a:gd name="connsiteX1-391" fmla="*/ 4630857 w 4630857"/>
              <a:gd name="connsiteY1-392" fmla="*/ 0 h 327671"/>
              <a:gd name="connsiteX2-393" fmla="*/ 4566625 w 4630857"/>
              <a:gd name="connsiteY2-394" fmla="*/ 273079 h 327671"/>
              <a:gd name="connsiteX3-395" fmla="*/ 0 w 4630857"/>
              <a:gd name="connsiteY3-396" fmla="*/ 327671 h 327671"/>
              <a:gd name="connsiteX4-397" fmla="*/ 379208 w 4630857"/>
              <a:gd name="connsiteY4-398" fmla="*/ 4456 h 327671"/>
              <a:gd name="connsiteX0-399" fmla="*/ 379208 w 4670581"/>
              <a:gd name="connsiteY0-400" fmla="*/ 4456 h 327671"/>
              <a:gd name="connsiteX1-401" fmla="*/ 4630857 w 4670581"/>
              <a:gd name="connsiteY1-402" fmla="*/ 0 h 327671"/>
              <a:gd name="connsiteX2-403" fmla="*/ 4670581 w 4670581"/>
              <a:gd name="connsiteY2-404" fmla="*/ 315405 h 327671"/>
              <a:gd name="connsiteX3-405" fmla="*/ 0 w 4670581"/>
              <a:gd name="connsiteY3-406" fmla="*/ 327671 h 327671"/>
              <a:gd name="connsiteX4-407" fmla="*/ 379208 w 4670581"/>
              <a:gd name="connsiteY4-408" fmla="*/ 4456 h 327671"/>
              <a:gd name="connsiteX0-409" fmla="*/ 379208 w 4670581"/>
              <a:gd name="connsiteY0-410" fmla="*/ -1 h 323214"/>
              <a:gd name="connsiteX1-411" fmla="*/ 4545802 w 4670581"/>
              <a:gd name="connsiteY1-412" fmla="*/ 53258 h 323214"/>
              <a:gd name="connsiteX2-413" fmla="*/ 4670581 w 4670581"/>
              <a:gd name="connsiteY2-414" fmla="*/ 310948 h 323214"/>
              <a:gd name="connsiteX3-415" fmla="*/ 0 w 4670581"/>
              <a:gd name="connsiteY3-416" fmla="*/ 323214 h 323214"/>
              <a:gd name="connsiteX4-417" fmla="*/ 379208 w 4670581"/>
              <a:gd name="connsiteY4-418" fmla="*/ -1 h 32321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20"/>
          <p:cNvSpPr/>
          <p:nvPr/>
        </p:nvSpPr>
        <p:spPr bwMode="gray">
          <a:xfrm>
            <a:off x="6168128" y="6353255"/>
            <a:ext cx="2467606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  <a:gd name="connsiteX0-379" fmla="*/ 142941 w 4630857"/>
              <a:gd name="connsiteY0-380" fmla="*/ 0 h 353997"/>
              <a:gd name="connsiteX1-381" fmla="*/ 4630857 w 4630857"/>
              <a:gd name="connsiteY1-382" fmla="*/ 26326 h 353997"/>
              <a:gd name="connsiteX2-383" fmla="*/ 4566625 w 4630857"/>
              <a:gd name="connsiteY2-384" fmla="*/ 299405 h 353997"/>
              <a:gd name="connsiteX3-385" fmla="*/ 0 w 4630857"/>
              <a:gd name="connsiteY3-386" fmla="*/ 353997 h 353997"/>
              <a:gd name="connsiteX4-387" fmla="*/ 142941 w 4630857"/>
              <a:gd name="connsiteY4-388" fmla="*/ 0 h 353997"/>
              <a:gd name="connsiteX0-389" fmla="*/ 379208 w 4630857"/>
              <a:gd name="connsiteY0-390" fmla="*/ 4456 h 327671"/>
              <a:gd name="connsiteX1-391" fmla="*/ 4630857 w 4630857"/>
              <a:gd name="connsiteY1-392" fmla="*/ 0 h 327671"/>
              <a:gd name="connsiteX2-393" fmla="*/ 4566625 w 4630857"/>
              <a:gd name="connsiteY2-394" fmla="*/ 273079 h 327671"/>
              <a:gd name="connsiteX3-395" fmla="*/ 0 w 4630857"/>
              <a:gd name="connsiteY3-396" fmla="*/ 327671 h 327671"/>
              <a:gd name="connsiteX4-397" fmla="*/ 379208 w 4630857"/>
              <a:gd name="connsiteY4-398" fmla="*/ 4456 h 327671"/>
              <a:gd name="connsiteX0-399" fmla="*/ 379208 w 4670581"/>
              <a:gd name="connsiteY0-400" fmla="*/ 4456 h 327671"/>
              <a:gd name="connsiteX1-401" fmla="*/ 4630857 w 4670581"/>
              <a:gd name="connsiteY1-402" fmla="*/ 0 h 327671"/>
              <a:gd name="connsiteX2-403" fmla="*/ 4670581 w 4670581"/>
              <a:gd name="connsiteY2-404" fmla="*/ 315405 h 327671"/>
              <a:gd name="connsiteX3-405" fmla="*/ 0 w 4670581"/>
              <a:gd name="connsiteY3-406" fmla="*/ 327671 h 327671"/>
              <a:gd name="connsiteX4-407" fmla="*/ 379208 w 4670581"/>
              <a:gd name="connsiteY4-408" fmla="*/ 4456 h 327671"/>
              <a:gd name="connsiteX0-409" fmla="*/ 379208 w 4670581"/>
              <a:gd name="connsiteY0-410" fmla="*/ -1 h 323214"/>
              <a:gd name="connsiteX1-411" fmla="*/ 4545802 w 4670581"/>
              <a:gd name="connsiteY1-412" fmla="*/ 53258 h 323214"/>
              <a:gd name="connsiteX2-413" fmla="*/ 4670581 w 4670581"/>
              <a:gd name="connsiteY2-414" fmla="*/ 310948 h 323214"/>
              <a:gd name="connsiteX3-415" fmla="*/ 0 w 4670581"/>
              <a:gd name="connsiteY3-416" fmla="*/ 323214 h 323214"/>
              <a:gd name="connsiteX4-417" fmla="*/ 379208 w 4670581"/>
              <a:gd name="connsiteY4-418" fmla="*/ -1 h 323214"/>
              <a:gd name="connsiteX0-419" fmla="*/ 0 w 4745669"/>
              <a:gd name="connsiteY0-420" fmla="*/ 4456 h 269955"/>
              <a:gd name="connsiteX1-421" fmla="*/ 4620890 w 4745669"/>
              <a:gd name="connsiteY1-422" fmla="*/ -1 h 269955"/>
              <a:gd name="connsiteX2-423" fmla="*/ 4745669 w 4745669"/>
              <a:gd name="connsiteY2-424" fmla="*/ 257689 h 269955"/>
              <a:gd name="connsiteX3-425" fmla="*/ 75088 w 4745669"/>
              <a:gd name="connsiteY3-426" fmla="*/ 269955 h 269955"/>
              <a:gd name="connsiteX4-427" fmla="*/ 0 w 4745669"/>
              <a:gd name="connsiteY4-428" fmla="*/ 4456 h 269955"/>
              <a:gd name="connsiteX0-429" fmla="*/ 0 w 4745669"/>
              <a:gd name="connsiteY0-430" fmla="*/ 4458 h 273804"/>
              <a:gd name="connsiteX1-431" fmla="*/ 4620890 w 4745669"/>
              <a:gd name="connsiteY1-432" fmla="*/ 1 h 273804"/>
              <a:gd name="connsiteX2-433" fmla="*/ 4745669 w 4745669"/>
              <a:gd name="connsiteY2-434" fmla="*/ 257691 h 273804"/>
              <a:gd name="connsiteX3-435" fmla="*/ 90402 w 4745669"/>
              <a:gd name="connsiteY3-436" fmla="*/ 273804 h 273804"/>
              <a:gd name="connsiteX4-437" fmla="*/ 0 w 4745669"/>
              <a:gd name="connsiteY4-438" fmla="*/ 4458 h 273804"/>
              <a:gd name="connsiteX0-439" fmla="*/ 0 w 4715043"/>
              <a:gd name="connsiteY0-440" fmla="*/ 4456 h 273802"/>
              <a:gd name="connsiteX1-441" fmla="*/ 4620890 w 4715043"/>
              <a:gd name="connsiteY1-442" fmla="*/ -1 h 273802"/>
              <a:gd name="connsiteX2-443" fmla="*/ 4715043 w 4715043"/>
              <a:gd name="connsiteY2-444" fmla="*/ 242298 h 273802"/>
              <a:gd name="connsiteX3-445" fmla="*/ 90402 w 4715043"/>
              <a:gd name="connsiteY3-446" fmla="*/ 273802 h 273802"/>
              <a:gd name="connsiteX4-447" fmla="*/ 0 w 4715043"/>
              <a:gd name="connsiteY4-448" fmla="*/ 4456 h 273802"/>
              <a:gd name="connsiteX0-449" fmla="*/ 0 w 5289574"/>
              <a:gd name="connsiteY0-450" fmla="*/ -1 h 269345"/>
              <a:gd name="connsiteX1-451" fmla="*/ 5289574 w 5289574"/>
              <a:gd name="connsiteY1-452" fmla="*/ 22476 h 269345"/>
              <a:gd name="connsiteX2-453" fmla="*/ 4715043 w 5289574"/>
              <a:gd name="connsiteY2-454" fmla="*/ 237841 h 269345"/>
              <a:gd name="connsiteX3-455" fmla="*/ 90402 w 5289574"/>
              <a:gd name="connsiteY3-456" fmla="*/ 269345 h 269345"/>
              <a:gd name="connsiteX4-457" fmla="*/ 0 w 5289574"/>
              <a:gd name="connsiteY4-458" fmla="*/ -1 h 26934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1"/>
          <p:cNvSpPr/>
          <p:nvPr/>
        </p:nvSpPr>
        <p:spPr bwMode="gray">
          <a:xfrm>
            <a:off x="8417311" y="6360399"/>
            <a:ext cx="59334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  <a:gd name="connsiteX0-379" fmla="*/ 142941 w 4630857"/>
              <a:gd name="connsiteY0-380" fmla="*/ 0 h 353997"/>
              <a:gd name="connsiteX1-381" fmla="*/ 4630857 w 4630857"/>
              <a:gd name="connsiteY1-382" fmla="*/ 26326 h 353997"/>
              <a:gd name="connsiteX2-383" fmla="*/ 4566625 w 4630857"/>
              <a:gd name="connsiteY2-384" fmla="*/ 299405 h 353997"/>
              <a:gd name="connsiteX3-385" fmla="*/ 0 w 4630857"/>
              <a:gd name="connsiteY3-386" fmla="*/ 353997 h 353997"/>
              <a:gd name="connsiteX4-387" fmla="*/ 142941 w 4630857"/>
              <a:gd name="connsiteY4-388" fmla="*/ 0 h 353997"/>
              <a:gd name="connsiteX0-389" fmla="*/ 379208 w 4630857"/>
              <a:gd name="connsiteY0-390" fmla="*/ 4456 h 327671"/>
              <a:gd name="connsiteX1-391" fmla="*/ 4630857 w 4630857"/>
              <a:gd name="connsiteY1-392" fmla="*/ 0 h 327671"/>
              <a:gd name="connsiteX2-393" fmla="*/ 4566625 w 4630857"/>
              <a:gd name="connsiteY2-394" fmla="*/ 273079 h 327671"/>
              <a:gd name="connsiteX3-395" fmla="*/ 0 w 4630857"/>
              <a:gd name="connsiteY3-396" fmla="*/ 327671 h 327671"/>
              <a:gd name="connsiteX4-397" fmla="*/ 379208 w 4630857"/>
              <a:gd name="connsiteY4-398" fmla="*/ 4456 h 327671"/>
              <a:gd name="connsiteX0-399" fmla="*/ 379208 w 4670581"/>
              <a:gd name="connsiteY0-400" fmla="*/ 4456 h 327671"/>
              <a:gd name="connsiteX1-401" fmla="*/ 4630857 w 4670581"/>
              <a:gd name="connsiteY1-402" fmla="*/ 0 h 327671"/>
              <a:gd name="connsiteX2-403" fmla="*/ 4670581 w 4670581"/>
              <a:gd name="connsiteY2-404" fmla="*/ 315405 h 327671"/>
              <a:gd name="connsiteX3-405" fmla="*/ 0 w 4670581"/>
              <a:gd name="connsiteY3-406" fmla="*/ 327671 h 327671"/>
              <a:gd name="connsiteX4-407" fmla="*/ 379208 w 4670581"/>
              <a:gd name="connsiteY4-408" fmla="*/ 4456 h 327671"/>
              <a:gd name="connsiteX0-409" fmla="*/ 379208 w 4670581"/>
              <a:gd name="connsiteY0-410" fmla="*/ -1 h 323214"/>
              <a:gd name="connsiteX1-411" fmla="*/ 4545802 w 4670581"/>
              <a:gd name="connsiteY1-412" fmla="*/ 53258 h 323214"/>
              <a:gd name="connsiteX2-413" fmla="*/ 4670581 w 4670581"/>
              <a:gd name="connsiteY2-414" fmla="*/ 310948 h 323214"/>
              <a:gd name="connsiteX3-415" fmla="*/ 0 w 4670581"/>
              <a:gd name="connsiteY3-416" fmla="*/ 323214 h 323214"/>
              <a:gd name="connsiteX4-417" fmla="*/ 379208 w 4670581"/>
              <a:gd name="connsiteY4-418" fmla="*/ -1 h 323214"/>
              <a:gd name="connsiteX0-419" fmla="*/ 0 w 4745669"/>
              <a:gd name="connsiteY0-420" fmla="*/ 4456 h 269955"/>
              <a:gd name="connsiteX1-421" fmla="*/ 4620890 w 4745669"/>
              <a:gd name="connsiteY1-422" fmla="*/ -1 h 269955"/>
              <a:gd name="connsiteX2-423" fmla="*/ 4745669 w 4745669"/>
              <a:gd name="connsiteY2-424" fmla="*/ 257689 h 269955"/>
              <a:gd name="connsiteX3-425" fmla="*/ 75088 w 4745669"/>
              <a:gd name="connsiteY3-426" fmla="*/ 269955 h 269955"/>
              <a:gd name="connsiteX4-427" fmla="*/ 0 w 4745669"/>
              <a:gd name="connsiteY4-428" fmla="*/ 4456 h 269955"/>
              <a:gd name="connsiteX0-429" fmla="*/ 0 w 4745669"/>
              <a:gd name="connsiteY0-430" fmla="*/ 4458 h 273804"/>
              <a:gd name="connsiteX1-431" fmla="*/ 4620890 w 4745669"/>
              <a:gd name="connsiteY1-432" fmla="*/ 1 h 273804"/>
              <a:gd name="connsiteX2-433" fmla="*/ 4745669 w 4745669"/>
              <a:gd name="connsiteY2-434" fmla="*/ 257691 h 273804"/>
              <a:gd name="connsiteX3-435" fmla="*/ 90402 w 4745669"/>
              <a:gd name="connsiteY3-436" fmla="*/ 273804 h 273804"/>
              <a:gd name="connsiteX4-437" fmla="*/ 0 w 4745669"/>
              <a:gd name="connsiteY4-438" fmla="*/ 4458 h 273804"/>
              <a:gd name="connsiteX0-439" fmla="*/ 0 w 4715043"/>
              <a:gd name="connsiteY0-440" fmla="*/ 4456 h 273802"/>
              <a:gd name="connsiteX1-441" fmla="*/ 4620890 w 4715043"/>
              <a:gd name="connsiteY1-442" fmla="*/ -1 h 273802"/>
              <a:gd name="connsiteX2-443" fmla="*/ 4715043 w 4715043"/>
              <a:gd name="connsiteY2-444" fmla="*/ 242298 h 273802"/>
              <a:gd name="connsiteX3-445" fmla="*/ 90402 w 4715043"/>
              <a:gd name="connsiteY3-446" fmla="*/ 273802 h 273802"/>
              <a:gd name="connsiteX4-447" fmla="*/ 0 w 4715043"/>
              <a:gd name="connsiteY4-448" fmla="*/ 4456 h 273802"/>
              <a:gd name="connsiteX0-449" fmla="*/ 0 w 5289574"/>
              <a:gd name="connsiteY0-450" fmla="*/ -1 h 269345"/>
              <a:gd name="connsiteX1-451" fmla="*/ 5289574 w 5289574"/>
              <a:gd name="connsiteY1-452" fmla="*/ 22476 h 269345"/>
              <a:gd name="connsiteX2-453" fmla="*/ 4715043 w 5289574"/>
              <a:gd name="connsiteY2-454" fmla="*/ 237841 h 269345"/>
              <a:gd name="connsiteX3-455" fmla="*/ 90402 w 5289574"/>
              <a:gd name="connsiteY3-456" fmla="*/ 269345 h 269345"/>
              <a:gd name="connsiteX4-457" fmla="*/ 0 w 5289574"/>
              <a:gd name="connsiteY4-458" fmla="*/ -1 h 269345"/>
              <a:gd name="connsiteX0-459" fmla="*/ 0 w 7532923"/>
              <a:gd name="connsiteY0-460" fmla="*/ 1 h 269347"/>
              <a:gd name="connsiteX1-461" fmla="*/ 7532923 w 7532923"/>
              <a:gd name="connsiteY1-462" fmla="*/ 3240 h 269347"/>
              <a:gd name="connsiteX2-463" fmla="*/ 4715043 w 7532923"/>
              <a:gd name="connsiteY2-464" fmla="*/ 237843 h 269347"/>
              <a:gd name="connsiteX3-465" fmla="*/ 90402 w 7532923"/>
              <a:gd name="connsiteY3-466" fmla="*/ 269347 h 269347"/>
              <a:gd name="connsiteX4-467" fmla="*/ 0 w 7532923"/>
              <a:gd name="connsiteY4-468" fmla="*/ 1 h 269347"/>
              <a:gd name="connsiteX0-469" fmla="*/ 4254606 w 7442522"/>
              <a:gd name="connsiteY0-470" fmla="*/ 0 h 273193"/>
              <a:gd name="connsiteX1-471" fmla="*/ 7442522 w 7442522"/>
              <a:gd name="connsiteY1-472" fmla="*/ 7086 h 273193"/>
              <a:gd name="connsiteX2-473" fmla="*/ 4624642 w 7442522"/>
              <a:gd name="connsiteY2-474" fmla="*/ 241689 h 273193"/>
              <a:gd name="connsiteX3-475" fmla="*/ 1 w 7442522"/>
              <a:gd name="connsiteY3-476" fmla="*/ 273193 h 273193"/>
              <a:gd name="connsiteX4-477" fmla="*/ 4254606 w 7442522"/>
              <a:gd name="connsiteY4-478" fmla="*/ 0 h 273193"/>
              <a:gd name="connsiteX0-479" fmla="*/ 2696066 w 5883982"/>
              <a:gd name="connsiteY0-480" fmla="*/ 0 h 241689"/>
              <a:gd name="connsiteX1-481" fmla="*/ 5883982 w 5883982"/>
              <a:gd name="connsiteY1-482" fmla="*/ 7086 h 241689"/>
              <a:gd name="connsiteX2-483" fmla="*/ 3066102 w 5883982"/>
              <a:gd name="connsiteY2-484" fmla="*/ 241689 h 241689"/>
              <a:gd name="connsiteX3-485" fmla="*/ 0 w 5883982"/>
              <a:gd name="connsiteY3-486" fmla="*/ 238564 h 241689"/>
              <a:gd name="connsiteX4-487" fmla="*/ 2696066 w 5883982"/>
              <a:gd name="connsiteY4-488" fmla="*/ 0 h 2416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22"/>
          <p:cNvSpPr/>
          <p:nvPr/>
        </p:nvSpPr>
        <p:spPr bwMode="gray">
          <a:xfrm>
            <a:off x="8162518" y="6362780"/>
            <a:ext cx="980697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-1" fmla="*/ 0 w 1371600"/>
              <a:gd name="connsiteY0-2" fmla="*/ 0 h 206828"/>
              <a:gd name="connsiteX1-3" fmla="*/ 1230086 w 1371600"/>
              <a:gd name="connsiteY1-4" fmla="*/ 21771 h 206828"/>
              <a:gd name="connsiteX2-5" fmla="*/ 1371600 w 1371600"/>
              <a:gd name="connsiteY2-6" fmla="*/ 119743 h 206828"/>
              <a:gd name="connsiteX3-7" fmla="*/ 522515 w 1371600"/>
              <a:gd name="connsiteY3-8" fmla="*/ 130628 h 206828"/>
              <a:gd name="connsiteX4-9" fmla="*/ 511629 w 1371600"/>
              <a:gd name="connsiteY4-10" fmla="*/ 206828 h 206828"/>
              <a:gd name="connsiteX5-11" fmla="*/ 10886 w 1371600"/>
              <a:gd name="connsiteY5-12" fmla="*/ 206828 h 206828"/>
              <a:gd name="connsiteX6-13" fmla="*/ 0 w 1371600"/>
              <a:gd name="connsiteY6-14" fmla="*/ 0 h 206828"/>
              <a:gd name="connsiteX0-15" fmla="*/ 0 w 1367073"/>
              <a:gd name="connsiteY0-16" fmla="*/ 0 h 206828"/>
              <a:gd name="connsiteX1-17" fmla="*/ 1230086 w 1367073"/>
              <a:gd name="connsiteY1-18" fmla="*/ 21771 h 206828"/>
              <a:gd name="connsiteX2-19" fmla="*/ 1367073 w 1367073"/>
              <a:gd name="connsiteY2-20" fmla="*/ 143886 h 206828"/>
              <a:gd name="connsiteX3-21" fmla="*/ 522515 w 1367073"/>
              <a:gd name="connsiteY3-22" fmla="*/ 130628 h 206828"/>
              <a:gd name="connsiteX4-23" fmla="*/ 511629 w 1367073"/>
              <a:gd name="connsiteY4-24" fmla="*/ 206828 h 206828"/>
              <a:gd name="connsiteX5-25" fmla="*/ 10886 w 1367073"/>
              <a:gd name="connsiteY5-26" fmla="*/ 206828 h 206828"/>
              <a:gd name="connsiteX6-27" fmla="*/ 0 w 1367073"/>
              <a:gd name="connsiteY6-28" fmla="*/ 0 h 206828"/>
              <a:gd name="connsiteX0-29" fmla="*/ 0 w 1367073"/>
              <a:gd name="connsiteY0-30" fmla="*/ 0 h 206828"/>
              <a:gd name="connsiteX1-31" fmla="*/ 1230086 w 1367073"/>
              <a:gd name="connsiteY1-32" fmla="*/ 21771 h 206828"/>
              <a:gd name="connsiteX2-33" fmla="*/ 1367073 w 1367073"/>
              <a:gd name="connsiteY2-34" fmla="*/ 143886 h 206828"/>
              <a:gd name="connsiteX3-35" fmla="*/ 508180 w 1367073"/>
              <a:gd name="connsiteY3-36" fmla="*/ 135909 h 206828"/>
              <a:gd name="connsiteX4-37" fmla="*/ 511629 w 1367073"/>
              <a:gd name="connsiteY4-38" fmla="*/ 206828 h 206828"/>
              <a:gd name="connsiteX5-39" fmla="*/ 10886 w 1367073"/>
              <a:gd name="connsiteY5-40" fmla="*/ 206828 h 206828"/>
              <a:gd name="connsiteX6-41" fmla="*/ 0 w 1367073"/>
              <a:gd name="connsiteY6-42" fmla="*/ 0 h 206828"/>
              <a:gd name="connsiteX0-43" fmla="*/ 0 w 1367073"/>
              <a:gd name="connsiteY0-44" fmla="*/ 0 h 206828"/>
              <a:gd name="connsiteX1-45" fmla="*/ 1230086 w 1367073"/>
              <a:gd name="connsiteY1-46" fmla="*/ 21771 h 206828"/>
              <a:gd name="connsiteX2-47" fmla="*/ 1367073 w 1367073"/>
              <a:gd name="connsiteY2-48" fmla="*/ 143886 h 206828"/>
              <a:gd name="connsiteX3-49" fmla="*/ 508180 w 1367073"/>
              <a:gd name="connsiteY3-50" fmla="*/ 135909 h 206828"/>
              <a:gd name="connsiteX4-51" fmla="*/ 430902 w 1367073"/>
              <a:gd name="connsiteY4-52" fmla="*/ 205319 h 206828"/>
              <a:gd name="connsiteX5-53" fmla="*/ 10886 w 1367073"/>
              <a:gd name="connsiteY5-54" fmla="*/ 206828 h 206828"/>
              <a:gd name="connsiteX6-55" fmla="*/ 0 w 1367073"/>
              <a:gd name="connsiteY6-56" fmla="*/ 0 h 206828"/>
              <a:gd name="connsiteX0-57" fmla="*/ 0 w 1367073"/>
              <a:gd name="connsiteY0-58" fmla="*/ 0 h 206828"/>
              <a:gd name="connsiteX1-59" fmla="*/ 1230086 w 1367073"/>
              <a:gd name="connsiteY1-60" fmla="*/ 21771 h 206828"/>
              <a:gd name="connsiteX2-61" fmla="*/ 1367073 w 1367073"/>
              <a:gd name="connsiteY2-62" fmla="*/ 143886 h 206828"/>
              <a:gd name="connsiteX3-63" fmla="*/ 502899 w 1367073"/>
              <a:gd name="connsiteY3-64" fmla="*/ 135155 h 206828"/>
              <a:gd name="connsiteX4-65" fmla="*/ 430902 w 1367073"/>
              <a:gd name="connsiteY4-66" fmla="*/ 205319 h 206828"/>
              <a:gd name="connsiteX5-67" fmla="*/ 10886 w 1367073"/>
              <a:gd name="connsiteY5-68" fmla="*/ 206828 h 206828"/>
              <a:gd name="connsiteX6-69" fmla="*/ 0 w 1367073"/>
              <a:gd name="connsiteY6-70" fmla="*/ 0 h 206828"/>
              <a:gd name="connsiteX0-71" fmla="*/ 0 w 1367073"/>
              <a:gd name="connsiteY0-72" fmla="*/ 0 h 206828"/>
              <a:gd name="connsiteX1-73" fmla="*/ 1230086 w 1367073"/>
              <a:gd name="connsiteY1-74" fmla="*/ 21771 h 206828"/>
              <a:gd name="connsiteX2-75" fmla="*/ 1367073 w 1367073"/>
              <a:gd name="connsiteY2-76" fmla="*/ 143886 h 206828"/>
              <a:gd name="connsiteX3-77" fmla="*/ 521760 w 1367073"/>
              <a:gd name="connsiteY3-78" fmla="*/ 146472 h 206828"/>
              <a:gd name="connsiteX4-79" fmla="*/ 430902 w 1367073"/>
              <a:gd name="connsiteY4-80" fmla="*/ 205319 h 206828"/>
              <a:gd name="connsiteX5-81" fmla="*/ 10886 w 1367073"/>
              <a:gd name="connsiteY5-82" fmla="*/ 206828 h 206828"/>
              <a:gd name="connsiteX6-83" fmla="*/ 0 w 1367073"/>
              <a:gd name="connsiteY6-84" fmla="*/ 0 h 206828"/>
              <a:gd name="connsiteX0-85" fmla="*/ 0 w 1367073"/>
              <a:gd name="connsiteY0-86" fmla="*/ 0 h 209846"/>
              <a:gd name="connsiteX1-87" fmla="*/ 1230086 w 1367073"/>
              <a:gd name="connsiteY1-88" fmla="*/ 21771 h 209846"/>
              <a:gd name="connsiteX2-89" fmla="*/ 1367073 w 1367073"/>
              <a:gd name="connsiteY2-90" fmla="*/ 143886 h 209846"/>
              <a:gd name="connsiteX3-91" fmla="*/ 521760 w 1367073"/>
              <a:gd name="connsiteY3-92" fmla="*/ 146472 h 209846"/>
              <a:gd name="connsiteX4-93" fmla="*/ 507856 w 1367073"/>
              <a:gd name="connsiteY4-94" fmla="*/ 209846 h 209846"/>
              <a:gd name="connsiteX5-95" fmla="*/ 10886 w 1367073"/>
              <a:gd name="connsiteY5-96" fmla="*/ 206828 h 209846"/>
              <a:gd name="connsiteX6-97" fmla="*/ 0 w 1367073"/>
              <a:gd name="connsiteY6-98" fmla="*/ 0 h 209846"/>
              <a:gd name="connsiteX0-99" fmla="*/ 0 w 1367073"/>
              <a:gd name="connsiteY0-100" fmla="*/ 0 h 209846"/>
              <a:gd name="connsiteX1-101" fmla="*/ 1230086 w 1367073"/>
              <a:gd name="connsiteY1-102" fmla="*/ 21771 h 209846"/>
              <a:gd name="connsiteX2-103" fmla="*/ 1367073 w 1367073"/>
              <a:gd name="connsiteY2-104" fmla="*/ 143886 h 209846"/>
              <a:gd name="connsiteX3-105" fmla="*/ 521760 w 1367073"/>
              <a:gd name="connsiteY3-106" fmla="*/ 146472 h 209846"/>
              <a:gd name="connsiteX4-107" fmla="*/ 507856 w 1367073"/>
              <a:gd name="connsiteY4-108" fmla="*/ 209846 h 209846"/>
              <a:gd name="connsiteX5-109" fmla="*/ 1833 w 1367073"/>
              <a:gd name="connsiteY5-110" fmla="*/ 208337 h 209846"/>
              <a:gd name="connsiteX6-111" fmla="*/ 0 w 1367073"/>
              <a:gd name="connsiteY6-112" fmla="*/ 0 h 209846"/>
              <a:gd name="connsiteX0-113" fmla="*/ 0 w 1367073"/>
              <a:gd name="connsiteY0-114" fmla="*/ 0 h 385634"/>
              <a:gd name="connsiteX1-115" fmla="*/ 1230086 w 1367073"/>
              <a:gd name="connsiteY1-116" fmla="*/ 21771 h 385634"/>
              <a:gd name="connsiteX2-117" fmla="*/ 1367073 w 1367073"/>
              <a:gd name="connsiteY2-118" fmla="*/ 143886 h 385634"/>
              <a:gd name="connsiteX3-119" fmla="*/ 521760 w 1367073"/>
              <a:gd name="connsiteY3-120" fmla="*/ 146472 h 385634"/>
              <a:gd name="connsiteX4-121" fmla="*/ 507856 w 1367073"/>
              <a:gd name="connsiteY4-122" fmla="*/ 209846 h 385634"/>
              <a:gd name="connsiteX5-123" fmla="*/ 7869 w 1367073"/>
              <a:gd name="connsiteY5-124" fmla="*/ 385634 h 385634"/>
              <a:gd name="connsiteX6-125" fmla="*/ 0 w 1367073"/>
              <a:gd name="connsiteY6-126" fmla="*/ 0 h 385634"/>
              <a:gd name="connsiteX0-127" fmla="*/ 0 w 1367073"/>
              <a:gd name="connsiteY0-128" fmla="*/ 0 h 390161"/>
              <a:gd name="connsiteX1-129" fmla="*/ 1230086 w 1367073"/>
              <a:gd name="connsiteY1-130" fmla="*/ 21771 h 390161"/>
              <a:gd name="connsiteX2-131" fmla="*/ 1367073 w 1367073"/>
              <a:gd name="connsiteY2-132" fmla="*/ 143886 h 390161"/>
              <a:gd name="connsiteX3-133" fmla="*/ 521760 w 1367073"/>
              <a:gd name="connsiteY3-134" fmla="*/ 146472 h 390161"/>
              <a:gd name="connsiteX4-135" fmla="*/ 1091050 w 1367073"/>
              <a:gd name="connsiteY4-136" fmla="*/ 390161 h 390161"/>
              <a:gd name="connsiteX5-137" fmla="*/ 7869 w 1367073"/>
              <a:gd name="connsiteY5-138" fmla="*/ 385634 h 390161"/>
              <a:gd name="connsiteX6-139" fmla="*/ 0 w 1367073"/>
              <a:gd name="connsiteY6-140" fmla="*/ 0 h 390161"/>
              <a:gd name="connsiteX0-141" fmla="*/ 0 w 1367073"/>
              <a:gd name="connsiteY0-142" fmla="*/ 0 h 390161"/>
              <a:gd name="connsiteX1-143" fmla="*/ 1230086 w 1367073"/>
              <a:gd name="connsiteY1-144" fmla="*/ 21771 h 390161"/>
              <a:gd name="connsiteX2-145" fmla="*/ 1367073 w 1367073"/>
              <a:gd name="connsiteY2-146" fmla="*/ 143886 h 390161"/>
              <a:gd name="connsiteX3-147" fmla="*/ 1023473 w 1367073"/>
              <a:gd name="connsiteY3-148" fmla="*/ 113276 h 390161"/>
              <a:gd name="connsiteX4-149" fmla="*/ 1091050 w 1367073"/>
              <a:gd name="connsiteY4-150" fmla="*/ 390161 h 390161"/>
              <a:gd name="connsiteX5-151" fmla="*/ 7869 w 1367073"/>
              <a:gd name="connsiteY5-152" fmla="*/ 385634 h 390161"/>
              <a:gd name="connsiteX6-153" fmla="*/ 0 w 1367073"/>
              <a:gd name="connsiteY6-154" fmla="*/ 0 h 390161"/>
              <a:gd name="connsiteX0-155" fmla="*/ 0 w 1230086"/>
              <a:gd name="connsiteY0-156" fmla="*/ 0 h 390161"/>
              <a:gd name="connsiteX1-157" fmla="*/ 1230086 w 1230086"/>
              <a:gd name="connsiteY1-158" fmla="*/ 21771 h 390161"/>
              <a:gd name="connsiteX2-159" fmla="*/ 457200 w 1230086"/>
              <a:gd name="connsiteY2-160" fmla="*/ 113708 h 390161"/>
              <a:gd name="connsiteX3-161" fmla="*/ 1023473 w 1230086"/>
              <a:gd name="connsiteY3-162" fmla="*/ 113276 h 390161"/>
              <a:gd name="connsiteX4-163" fmla="*/ 1091050 w 1230086"/>
              <a:gd name="connsiteY4-164" fmla="*/ 390161 h 390161"/>
              <a:gd name="connsiteX5-165" fmla="*/ 7869 w 1230086"/>
              <a:gd name="connsiteY5-166" fmla="*/ 385634 h 390161"/>
              <a:gd name="connsiteX6-167" fmla="*/ 0 w 1230086"/>
              <a:gd name="connsiteY6-168" fmla="*/ 0 h 390161"/>
              <a:gd name="connsiteX0-169" fmla="*/ 0 w 1091050"/>
              <a:gd name="connsiteY0-170" fmla="*/ 0 h 390161"/>
              <a:gd name="connsiteX1-171" fmla="*/ 502791 w 1091050"/>
              <a:gd name="connsiteY1-172" fmla="*/ 11209 h 390161"/>
              <a:gd name="connsiteX2-173" fmla="*/ 457200 w 1091050"/>
              <a:gd name="connsiteY2-174" fmla="*/ 113708 h 390161"/>
              <a:gd name="connsiteX3-175" fmla="*/ 1023473 w 1091050"/>
              <a:gd name="connsiteY3-176" fmla="*/ 113276 h 390161"/>
              <a:gd name="connsiteX4-177" fmla="*/ 1091050 w 1091050"/>
              <a:gd name="connsiteY4-178" fmla="*/ 390161 h 390161"/>
              <a:gd name="connsiteX5-179" fmla="*/ 7869 w 1091050"/>
              <a:gd name="connsiteY5-180" fmla="*/ 385634 h 390161"/>
              <a:gd name="connsiteX6-181" fmla="*/ 0 w 1091050"/>
              <a:gd name="connsiteY6-182" fmla="*/ 0 h 390161"/>
              <a:gd name="connsiteX0-183" fmla="*/ 0 w 1091050"/>
              <a:gd name="connsiteY0-184" fmla="*/ 0 h 390161"/>
              <a:gd name="connsiteX1-185" fmla="*/ 502791 w 1091050"/>
              <a:gd name="connsiteY1-186" fmla="*/ 11209 h 390161"/>
              <a:gd name="connsiteX2-187" fmla="*/ 457200 w 1091050"/>
              <a:gd name="connsiteY2-188" fmla="*/ 113708 h 390161"/>
              <a:gd name="connsiteX3-189" fmla="*/ 1030617 w 1091050"/>
              <a:gd name="connsiteY3-190" fmla="*/ 106132 h 390161"/>
              <a:gd name="connsiteX4-191" fmla="*/ 1091050 w 1091050"/>
              <a:gd name="connsiteY4-192" fmla="*/ 390161 h 390161"/>
              <a:gd name="connsiteX5-193" fmla="*/ 7869 w 1091050"/>
              <a:gd name="connsiteY5-194" fmla="*/ 385634 h 390161"/>
              <a:gd name="connsiteX6-195" fmla="*/ 0 w 1091050"/>
              <a:gd name="connsiteY6-196" fmla="*/ 0 h 390161"/>
              <a:gd name="connsiteX0-197" fmla="*/ 0 w 1091050"/>
              <a:gd name="connsiteY0-198" fmla="*/ 0 h 390161"/>
              <a:gd name="connsiteX1-199" fmla="*/ 502791 w 1091050"/>
              <a:gd name="connsiteY1-200" fmla="*/ 11209 h 390161"/>
              <a:gd name="connsiteX2-201" fmla="*/ 466725 w 1091050"/>
              <a:gd name="connsiteY2-202" fmla="*/ 106564 h 390161"/>
              <a:gd name="connsiteX3-203" fmla="*/ 1030617 w 1091050"/>
              <a:gd name="connsiteY3-204" fmla="*/ 106132 h 390161"/>
              <a:gd name="connsiteX4-205" fmla="*/ 1091050 w 1091050"/>
              <a:gd name="connsiteY4-206" fmla="*/ 390161 h 390161"/>
              <a:gd name="connsiteX5-207" fmla="*/ 7869 w 1091050"/>
              <a:gd name="connsiteY5-208" fmla="*/ 385634 h 390161"/>
              <a:gd name="connsiteX6-209" fmla="*/ 0 w 1091050"/>
              <a:gd name="connsiteY6-210" fmla="*/ 0 h 390161"/>
              <a:gd name="connsiteX0-211" fmla="*/ 0 w 1091050"/>
              <a:gd name="connsiteY0-212" fmla="*/ 0 h 390161"/>
              <a:gd name="connsiteX1-213" fmla="*/ 500410 w 1091050"/>
              <a:gd name="connsiteY1-214" fmla="*/ 1684 h 390161"/>
              <a:gd name="connsiteX2-215" fmla="*/ 466725 w 1091050"/>
              <a:gd name="connsiteY2-216" fmla="*/ 106564 h 390161"/>
              <a:gd name="connsiteX3-217" fmla="*/ 1030617 w 1091050"/>
              <a:gd name="connsiteY3-218" fmla="*/ 106132 h 390161"/>
              <a:gd name="connsiteX4-219" fmla="*/ 1091050 w 1091050"/>
              <a:gd name="connsiteY4-220" fmla="*/ 390161 h 390161"/>
              <a:gd name="connsiteX5-221" fmla="*/ 7869 w 1091050"/>
              <a:gd name="connsiteY5-222" fmla="*/ 385634 h 390161"/>
              <a:gd name="connsiteX6-223" fmla="*/ 0 w 1091050"/>
              <a:gd name="connsiteY6-224" fmla="*/ 0 h 390161"/>
              <a:gd name="connsiteX0-225" fmla="*/ 0 w 1091050"/>
              <a:gd name="connsiteY0-226" fmla="*/ 0 h 390161"/>
              <a:gd name="connsiteX1-227" fmla="*/ 500410 w 1091050"/>
              <a:gd name="connsiteY1-228" fmla="*/ 1684 h 390161"/>
              <a:gd name="connsiteX2-229" fmla="*/ 466725 w 1091050"/>
              <a:gd name="connsiteY2-230" fmla="*/ 106564 h 390161"/>
              <a:gd name="connsiteX3-231" fmla="*/ 1030617 w 1091050"/>
              <a:gd name="connsiteY3-232" fmla="*/ 106132 h 390161"/>
              <a:gd name="connsiteX4-233" fmla="*/ 1091050 w 1091050"/>
              <a:gd name="connsiteY4-234" fmla="*/ 390161 h 390161"/>
              <a:gd name="connsiteX5-235" fmla="*/ 3106 w 1091050"/>
              <a:gd name="connsiteY5-236" fmla="*/ 388015 h 390161"/>
              <a:gd name="connsiteX6-237" fmla="*/ 0 w 1091050"/>
              <a:gd name="connsiteY6-238" fmla="*/ 0 h 390161"/>
              <a:gd name="connsiteX0-239" fmla="*/ 2692 w 1088979"/>
              <a:gd name="connsiteY0-240" fmla="*/ 697 h 388477"/>
              <a:gd name="connsiteX1-241" fmla="*/ 498339 w 1088979"/>
              <a:gd name="connsiteY1-242" fmla="*/ 0 h 388477"/>
              <a:gd name="connsiteX2-243" fmla="*/ 464654 w 1088979"/>
              <a:gd name="connsiteY2-244" fmla="*/ 104880 h 388477"/>
              <a:gd name="connsiteX3-245" fmla="*/ 1028546 w 1088979"/>
              <a:gd name="connsiteY3-246" fmla="*/ 104448 h 388477"/>
              <a:gd name="connsiteX4-247" fmla="*/ 1088979 w 1088979"/>
              <a:gd name="connsiteY4-248" fmla="*/ 388477 h 388477"/>
              <a:gd name="connsiteX5-249" fmla="*/ 1035 w 1088979"/>
              <a:gd name="connsiteY5-250" fmla="*/ 386331 h 388477"/>
              <a:gd name="connsiteX6-251" fmla="*/ 2692 w 1088979"/>
              <a:gd name="connsiteY6-252" fmla="*/ 697 h 388477"/>
              <a:gd name="connsiteX0-253" fmla="*/ 310 w 1088979"/>
              <a:gd name="connsiteY0-254" fmla="*/ 697 h 388477"/>
              <a:gd name="connsiteX1-255" fmla="*/ 498339 w 1088979"/>
              <a:gd name="connsiteY1-256" fmla="*/ 0 h 388477"/>
              <a:gd name="connsiteX2-257" fmla="*/ 464654 w 1088979"/>
              <a:gd name="connsiteY2-258" fmla="*/ 104880 h 388477"/>
              <a:gd name="connsiteX3-259" fmla="*/ 1028546 w 1088979"/>
              <a:gd name="connsiteY3-260" fmla="*/ 104448 h 388477"/>
              <a:gd name="connsiteX4-261" fmla="*/ 1088979 w 1088979"/>
              <a:gd name="connsiteY4-262" fmla="*/ 388477 h 388477"/>
              <a:gd name="connsiteX5-263" fmla="*/ 1035 w 1088979"/>
              <a:gd name="connsiteY5-264" fmla="*/ 386331 h 388477"/>
              <a:gd name="connsiteX6-265" fmla="*/ 310 w 1088979"/>
              <a:gd name="connsiteY6-266" fmla="*/ 697 h 388477"/>
              <a:gd name="connsiteX0-267" fmla="*/ 310 w 1088979"/>
              <a:gd name="connsiteY0-268" fmla="*/ 697 h 388477"/>
              <a:gd name="connsiteX1-269" fmla="*/ 498339 w 1088979"/>
              <a:gd name="connsiteY1-270" fmla="*/ 0 h 388477"/>
              <a:gd name="connsiteX2-271" fmla="*/ 1028546 w 1088979"/>
              <a:gd name="connsiteY2-272" fmla="*/ 104448 h 388477"/>
              <a:gd name="connsiteX3-273" fmla="*/ 1088979 w 1088979"/>
              <a:gd name="connsiteY3-274" fmla="*/ 388477 h 388477"/>
              <a:gd name="connsiteX4-275" fmla="*/ 1035 w 1088979"/>
              <a:gd name="connsiteY4-276" fmla="*/ 386331 h 388477"/>
              <a:gd name="connsiteX5-277" fmla="*/ 310 w 1088979"/>
              <a:gd name="connsiteY5-278" fmla="*/ 697 h 388477"/>
              <a:gd name="connsiteX0-279" fmla="*/ 310 w 1088979"/>
              <a:gd name="connsiteY0-280" fmla="*/ 0 h 387780"/>
              <a:gd name="connsiteX1-281" fmla="*/ 1028546 w 1088979"/>
              <a:gd name="connsiteY1-282" fmla="*/ 103751 h 387780"/>
              <a:gd name="connsiteX2-283" fmla="*/ 1088979 w 1088979"/>
              <a:gd name="connsiteY2-284" fmla="*/ 387780 h 387780"/>
              <a:gd name="connsiteX3-285" fmla="*/ 1035 w 1088979"/>
              <a:gd name="connsiteY3-286" fmla="*/ 385634 h 387780"/>
              <a:gd name="connsiteX4-287" fmla="*/ 310 w 1088979"/>
              <a:gd name="connsiteY4-288" fmla="*/ 0 h 387780"/>
              <a:gd name="connsiteX0-289" fmla="*/ 49471 w 1088979"/>
              <a:gd name="connsiteY0-290" fmla="*/ 0 h 393431"/>
              <a:gd name="connsiteX1-291" fmla="*/ 1028546 w 1088979"/>
              <a:gd name="connsiteY1-292" fmla="*/ 109402 h 393431"/>
              <a:gd name="connsiteX2-293" fmla="*/ 1088979 w 1088979"/>
              <a:gd name="connsiteY2-294" fmla="*/ 393431 h 393431"/>
              <a:gd name="connsiteX3-295" fmla="*/ 1035 w 1088979"/>
              <a:gd name="connsiteY3-296" fmla="*/ 391285 h 393431"/>
              <a:gd name="connsiteX4-297" fmla="*/ 49471 w 1088979"/>
              <a:gd name="connsiteY4-298" fmla="*/ 0 h 393431"/>
              <a:gd name="connsiteX0-299" fmla="*/ 48436 w 1087944"/>
              <a:gd name="connsiteY0-300" fmla="*/ 0 h 393431"/>
              <a:gd name="connsiteX1-301" fmla="*/ 1027511 w 1087944"/>
              <a:gd name="connsiteY1-302" fmla="*/ 109402 h 393431"/>
              <a:gd name="connsiteX2-303" fmla="*/ 1087944 w 1087944"/>
              <a:gd name="connsiteY2-304" fmla="*/ 393431 h 393431"/>
              <a:gd name="connsiteX3-305" fmla="*/ 0 w 1087944"/>
              <a:gd name="connsiteY3-306" fmla="*/ 391285 h 393431"/>
              <a:gd name="connsiteX4-307" fmla="*/ 48436 w 1087944"/>
              <a:gd name="connsiteY4-308" fmla="*/ 0 h 393431"/>
              <a:gd name="connsiteX0-309" fmla="*/ 48436 w 4472120"/>
              <a:gd name="connsiteY0-310" fmla="*/ 0 h 391284"/>
              <a:gd name="connsiteX1-311" fmla="*/ 1027511 w 4472120"/>
              <a:gd name="connsiteY1-312" fmla="*/ 109402 h 391284"/>
              <a:gd name="connsiteX2-313" fmla="*/ 4472120 w 4472120"/>
              <a:gd name="connsiteY2-314" fmla="*/ 321302 h 391284"/>
              <a:gd name="connsiteX3-315" fmla="*/ 0 w 4472120"/>
              <a:gd name="connsiteY3-316" fmla="*/ 391285 h 391284"/>
              <a:gd name="connsiteX4-317" fmla="*/ 48436 w 4472120"/>
              <a:gd name="connsiteY4-318" fmla="*/ 0 h 391284"/>
              <a:gd name="connsiteX0-319" fmla="*/ 48436 w 4550640"/>
              <a:gd name="connsiteY0-320" fmla="*/ 0 h 391284"/>
              <a:gd name="connsiteX1-321" fmla="*/ 4550640 w 4550640"/>
              <a:gd name="connsiteY1-322" fmla="*/ 37273 h 391284"/>
              <a:gd name="connsiteX2-323" fmla="*/ 4472120 w 4550640"/>
              <a:gd name="connsiteY2-324" fmla="*/ 321302 h 391284"/>
              <a:gd name="connsiteX3-325" fmla="*/ 0 w 4550640"/>
              <a:gd name="connsiteY3-326" fmla="*/ 391285 h 391284"/>
              <a:gd name="connsiteX4-327" fmla="*/ 48436 w 4550640"/>
              <a:gd name="connsiteY4-328" fmla="*/ 0 h 391284"/>
              <a:gd name="connsiteX0-329" fmla="*/ 48436 w 4562546"/>
              <a:gd name="connsiteY0-330" fmla="*/ 0 h 391284"/>
              <a:gd name="connsiteX1-331" fmla="*/ 4562546 w 4562546"/>
              <a:gd name="connsiteY1-332" fmla="*/ 119386 h 391284"/>
              <a:gd name="connsiteX2-333" fmla="*/ 4472120 w 4562546"/>
              <a:gd name="connsiteY2-334" fmla="*/ 321302 h 391284"/>
              <a:gd name="connsiteX3-335" fmla="*/ 0 w 4562546"/>
              <a:gd name="connsiteY3-336" fmla="*/ 391285 h 391284"/>
              <a:gd name="connsiteX4-337" fmla="*/ 48436 w 4562546"/>
              <a:gd name="connsiteY4-338" fmla="*/ 0 h 391284"/>
              <a:gd name="connsiteX0-339" fmla="*/ 48436 w 4536352"/>
              <a:gd name="connsiteY0-340" fmla="*/ 0 h 391284"/>
              <a:gd name="connsiteX1-341" fmla="*/ 4536352 w 4536352"/>
              <a:gd name="connsiteY1-342" fmla="*/ 48223 h 391284"/>
              <a:gd name="connsiteX2-343" fmla="*/ 4472120 w 4536352"/>
              <a:gd name="connsiteY2-344" fmla="*/ 321302 h 391284"/>
              <a:gd name="connsiteX3-345" fmla="*/ 0 w 4536352"/>
              <a:gd name="connsiteY3-346" fmla="*/ 391285 h 391284"/>
              <a:gd name="connsiteX4-347" fmla="*/ 48436 w 4536352"/>
              <a:gd name="connsiteY4-348" fmla="*/ 0 h 391284"/>
              <a:gd name="connsiteX0-349" fmla="*/ 55580 w 4536352"/>
              <a:gd name="connsiteY0-350" fmla="*/ 0 h 363914"/>
              <a:gd name="connsiteX1-351" fmla="*/ 4536352 w 4536352"/>
              <a:gd name="connsiteY1-352" fmla="*/ 20853 h 363914"/>
              <a:gd name="connsiteX2-353" fmla="*/ 4472120 w 4536352"/>
              <a:gd name="connsiteY2-354" fmla="*/ 293932 h 363914"/>
              <a:gd name="connsiteX3-355" fmla="*/ 0 w 4536352"/>
              <a:gd name="connsiteY3-356" fmla="*/ 363915 h 363914"/>
              <a:gd name="connsiteX4-357" fmla="*/ 55580 w 4536352"/>
              <a:gd name="connsiteY4-358" fmla="*/ 0 h 363914"/>
              <a:gd name="connsiteX0-359" fmla="*/ 131780 w 4536352"/>
              <a:gd name="connsiteY0-360" fmla="*/ 154319 h 343061"/>
              <a:gd name="connsiteX1-361" fmla="*/ 4536352 w 4536352"/>
              <a:gd name="connsiteY1-362" fmla="*/ 0 h 343061"/>
              <a:gd name="connsiteX2-363" fmla="*/ 4472120 w 4536352"/>
              <a:gd name="connsiteY2-364" fmla="*/ 273079 h 343061"/>
              <a:gd name="connsiteX3-365" fmla="*/ 0 w 4536352"/>
              <a:gd name="connsiteY3-366" fmla="*/ 343062 h 343061"/>
              <a:gd name="connsiteX4-367" fmla="*/ 131780 w 4536352"/>
              <a:gd name="connsiteY4-368" fmla="*/ 154319 h 343061"/>
              <a:gd name="connsiteX0-369" fmla="*/ 48436 w 4536352"/>
              <a:gd name="connsiteY0-370" fmla="*/ 0 h 369387"/>
              <a:gd name="connsiteX1-371" fmla="*/ 4536352 w 4536352"/>
              <a:gd name="connsiteY1-372" fmla="*/ 26326 h 369387"/>
              <a:gd name="connsiteX2-373" fmla="*/ 4472120 w 4536352"/>
              <a:gd name="connsiteY2-374" fmla="*/ 299405 h 369387"/>
              <a:gd name="connsiteX3-375" fmla="*/ 0 w 4536352"/>
              <a:gd name="connsiteY3-376" fmla="*/ 369388 h 369387"/>
              <a:gd name="connsiteX4-377" fmla="*/ 48436 w 4536352"/>
              <a:gd name="connsiteY4-378" fmla="*/ 0 h 369387"/>
              <a:gd name="connsiteX0-379" fmla="*/ 142941 w 4630857"/>
              <a:gd name="connsiteY0-380" fmla="*/ 0 h 353997"/>
              <a:gd name="connsiteX1-381" fmla="*/ 4630857 w 4630857"/>
              <a:gd name="connsiteY1-382" fmla="*/ 26326 h 353997"/>
              <a:gd name="connsiteX2-383" fmla="*/ 4566625 w 4630857"/>
              <a:gd name="connsiteY2-384" fmla="*/ 299405 h 353997"/>
              <a:gd name="connsiteX3-385" fmla="*/ 0 w 4630857"/>
              <a:gd name="connsiteY3-386" fmla="*/ 353997 h 353997"/>
              <a:gd name="connsiteX4-387" fmla="*/ 142941 w 4630857"/>
              <a:gd name="connsiteY4-388" fmla="*/ 0 h 353997"/>
              <a:gd name="connsiteX0-389" fmla="*/ 379208 w 4630857"/>
              <a:gd name="connsiteY0-390" fmla="*/ 4456 h 327671"/>
              <a:gd name="connsiteX1-391" fmla="*/ 4630857 w 4630857"/>
              <a:gd name="connsiteY1-392" fmla="*/ 0 h 327671"/>
              <a:gd name="connsiteX2-393" fmla="*/ 4566625 w 4630857"/>
              <a:gd name="connsiteY2-394" fmla="*/ 273079 h 327671"/>
              <a:gd name="connsiteX3-395" fmla="*/ 0 w 4630857"/>
              <a:gd name="connsiteY3-396" fmla="*/ 327671 h 327671"/>
              <a:gd name="connsiteX4-397" fmla="*/ 379208 w 4630857"/>
              <a:gd name="connsiteY4-398" fmla="*/ 4456 h 327671"/>
              <a:gd name="connsiteX0-399" fmla="*/ 379208 w 4670581"/>
              <a:gd name="connsiteY0-400" fmla="*/ 4456 h 327671"/>
              <a:gd name="connsiteX1-401" fmla="*/ 4630857 w 4670581"/>
              <a:gd name="connsiteY1-402" fmla="*/ 0 h 327671"/>
              <a:gd name="connsiteX2-403" fmla="*/ 4670581 w 4670581"/>
              <a:gd name="connsiteY2-404" fmla="*/ 315405 h 327671"/>
              <a:gd name="connsiteX3-405" fmla="*/ 0 w 4670581"/>
              <a:gd name="connsiteY3-406" fmla="*/ 327671 h 327671"/>
              <a:gd name="connsiteX4-407" fmla="*/ 379208 w 4670581"/>
              <a:gd name="connsiteY4-408" fmla="*/ 4456 h 327671"/>
              <a:gd name="connsiteX0-409" fmla="*/ 379208 w 4670581"/>
              <a:gd name="connsiteY0-410" fmla="*/ -1 h 323214"/>
              <a:gd name="connsiteX1-411" fmla="*/ 4545802 w 4670581"/>
              <a:gd name="connsiteY1-412" fmla="*/ 53258 h 323214"/>
              <a:gd name="connsiteX2-413" fmla="*/ 4670581 w 4670581"/>
              <a:gd name="connsiteY2-414" fmla="*/ 310948 h 323214"/>
              <a:gd name="connsiteX3-415" fmla="*/ 0 w 4670581"/>
              <a:gd name="connsiteY3-416" fmla="*/ 323214 h 323214"/>
              <a:gd name="connsiteX4-417" fmla="*/ 379208 w 4670581"/>
              <a:gd name="connsiteY4-418" fmla="*/ -1 h 323214"/>
              <a:gd name="connsiteX0-419" fmla="*/ 0 w 4745669"/>
              <a:gd name="connsiteY0-420" fmla="*/ 4456 h 269955"/>
              <a:gd name="connsiteX1-421" fmla="*/ 4620890 w 4745669"/>
              <a:gd name="connsiteY1-422" fmla="*/ -1 h 269955"/>
              <a:gd name="connsiteX2-423" fmla="*/ 4745669 w 4745669"/>
              <a:gd name="connsiteY2-424" fmla="*/ 257689 h 269955"/>
              <a:gd name="connsiteX3-425" fmla="*/ 75088 w 4745669"/>
              <a:gd name="connsiteY3-426" fmla="*/ 269955 h 269955"/>
              <a:gd name="connsiteX4-427" fmla="*/ 0 w 4745669"/>
              <a:gd name="connsiteY4-428" fmla="*/ 4456 h 269955"/>
              <a:gd name="connsiteX0-429" fmla="*/ 0 w 4745669"/>
              <a:gd name="connsiteY0-430" fmla="*/ 4458 h 273804"/>
              <a:gd name="connsiteX1-431" fmla="*/ 4620890 w 4745669"/>
              <a:gd name="connsiteY1-432" fmla="*/ 1 h 273804"/>
              <a:gd name="connsiteX2-433" fmla="*/ 4745669 w 4745669"/>
              <a:gd name="connsiteY2-434" fmla="*/ 257691 h 273804"/>
              <a:gd name="connsiteX3-435" fmla="*/ 90402 w 4745669"/>
              <a:gd name="connsiteY3-436" fmla="*/ 273804 h 273804"/>
              <a:gd name="connsiteX4-437" fmla="*/ 0 w 4745669"/>
              <a:gd name="connsiteY4-438" fmla="*/ 4458 h 273804"/>
              <a:gd name="connsiteX0-439" fmla="*/ 0 w 4715043"/>
              <a:gd name="connsiteY0-440" fmla="*/ 4456 h 273802"/>
              <a:gd name="connsiteX1-441" fmla="*/ 4620890 w 4715043"/>
              <a:gd name="connsiteY1-442" fmla="*/ -1 h 273802"/>
              <a:gd name="connsiteX2-443" fmla="*/ 4715043 w 4715043"/>
              <a:gd name="connsiteY2-444" fmla="*/ 242298 h 273802"/>
              <a:gd name="connsiteX3-445" fmla="*/ 90402 w 4715043"/>
              <a:gd name="connsiteY3-446" fmla="*/ 273802 h 273802"/>
              <a:gd name="connsiteX4-447" fmla="*/ 0 w 4715043"/>
              <a:gd name="connsiteY4-448" fmla="*/ 4456 h 273802"/>
              <a:gd name="connsiteX0-449" fmla="*/ 0 w 5289574"/>
              <a:gd name="connsiteY0-450" fmla="*/ -1 h 269345"/>
              <a:gd name="connsiteX1-451" fmla="*/ 5289574 w 5289574"/>
              <a:gd name="connsiteY1-452" fmla="*/ 22476 h 269345"/>
              <a:gd name="connsiteX2-453" fmla="*/ 4715043 w 5289574"/>
              <a:gd name="connsiteY2-454" fmla="*/ 237841 h 269345"/>
              <a:gd name="connsiteX3-455" fmla="*/ 90402 w 5289574"/>
              <a:gd name="connsiteY3-456" fmla="*/ 269345 h 269345"/>
              <a:gd name="connsiteX4-457" fmla="*/ 0 w 5289574"/>
              <a:gd name="connsiteY4-458" fmla="*/ -1 h 269345"/>
              <a:gd name="connsiteX0-459" fmla="*/ 0 w 7532923"/>
              <a:gd name="connsiteY0-460" fmla="*/ 1 h 269347"/>
              <a:gd name="connsiteX1-461" fmla="*/ 7532923 w 7532923"/>
              <a:gd name="connsiteY1-462" fmla="*/ 3240 h 269347"/>
              <a:gd name="connsiteX2-463" fmla="*/ 4715043 w 7532923"/>
              <a:gd name="connsiteY2-464" fmla="*/ 237843 h 269347"/>
              <a:gd name="connsiteX3-465" fmla="*/ 90402 w 7532923"/>
              <a:gd name="connsiteY3-466" fmla="*/ 269347 h 269347"/>
              <a:gd name="connsiteX4-467" fmla="*/ 0 w 7532923"/>
              <a:gd name="connsiteY4-468" fmla="*/ 1 h 269347"/>
              <a:gd name="connsiteX0-469" fmla="*/ 4254606 w 7442522"/>
              <a:gd name="connsiteY0-470" fmla="*/ 0 h 273193"/>
              <a:gd name="connsiteX1-471" fmla="*/ 7442522 w 7442522"/>
              <a:gd name="connsiteY1-472" fmla="*/ 7086 h 273193"/>
              <a:gd name="connsiteX2-473" fmla="*/ 4624642 w 7442522"/>
              <a:gd name="connsiteY2-474" fmla="*/ 241689 h 273193"/>
              <a:gd name="connsiteX3-475" fmla="*/ 1 w 7442522"/>
              <a:gd name="connsiteY3-476" fmla="*/ 273193 h 273193"/>
              <a:gd name="connsiteX4-477" fmla="*/ 4254606 w 7442522"/>
              <a:gd name="connsiteY4-478" fmla="*/ 0 h 273193"/>
              <a:gd name="connsiteX0-479" fmla="*/ 2696066 w 5883982"/>
              <a:gd name="connsiteY0-480" fmla="*/ 0 h 241689"/>
              <a:gd name="connsiteX1-481" fmla="*/ 5883982 w 5883982"/>
              <a:gd name="connsiteY1-482" fmla="*/ 7086 h 241689"/>
              <a:gd name="connsiteX2-483" fmla="*/ 3066102 w 5883982"/>
              <a:gd name="connsiteY2-484" fmla="*/ 241689 h 241689"/>
              <a:gd name="connsiteX3-485" fmla="*/ 0 w 5883982"/>
              <a:gd name="connsiteY3-486" fmla="*/ 238564 h 241689"/>
              <a:gd name="connsiteX4-487" fmla="*/ 2696066 w 5883982"/>
              <a:gd name="connsiteY4-488" fmla="*/ 0 h 241689"/>
              <a:gd name="connsiteX0-489" fmla="*/ 783321 w 5883982"/>
              <a:gd name="connsiteY0-490" fmla="*/ 0 h 238076"/>
              <a:gd name="connsiteX1-491" fmla="*/ 5883982 w 5883982"/>
              <a:gd name="connsiteY1-492" fmla="*/ 3473 h 238076"/>
              <a:gd name="connsiteX2-493" fmla="*/ 3066102 w 5883982"/>
              <a:gd name="connsiteY2-494" fmla="*/ 238076 h 238076"/>
              <a:gd name="connsiteX3-495" fmla="*/ 0 w 5883982"/>
              <a:gd name="connsiteY3-496" fmla="*/ 234951 h 238076"/>
              <a:gd name="connsiteX4-497" fmla="*/ 783321 w 5883982"/>
              <a:gd name="connsiteY4-498" fmla="*/ 0 h 238076"/>
              <a:gd name="connsiteX0-499" fmla="*/ 736088 w 5836749"/>
              <a:gd name="connsiteY0-500" fmla="*/ 0 h 238076"/>
              <a:gd name="connsiteX1-501" fmla="*/ 5836749 w 5836749"/>
              <a:gd name="connsiteY1-502" fmla="*/ 3473 h 238076"/>
              <a:gd name="connsiteX2-503" fmla="*/ 3018869 w 5836749"/>
              <a:gd name="connsiteY2-504" fmla="*/ 238076 h 238076"/>
              <a:gd name="connsiteX3-505" fmla="*/ 0 w 5836749"/>
              <a:gd name="connsiteY3-506" fmla="*/ 234951 h 238076"/>
              <a:gd name="connsiteX4-507" fmla="*/ 736088 w 5836749"/>
              <a:gd name="connsiteY4-508" fmla="*/ 0 h 238076"/>
              <a:gd name="connsiteX0-509" fmla="*/ 736088 w 9725290"/>
              <a:gd name="connsiteY0-510" fmla="*/ 0 h 234951"/>
              <a:gd name="connsiteX1-511" fmla="*/ 5836749 w 9725290"/>
              <a:gd name="connsiteY1-512" fmla="*/ 3473 h 234951"/>
              <a:gd name="connsiteX2-513" fmla="*/ 9725290 w 9725290"/>
              <a:gd name="connsiteY2-514" fmla="*/ 234464 h 234951"/>
              <a:gd name="connsiteX3-515" fmla="*/ 0 w 9725290"/>
              <a:gd name="connsiteY3-516" fmla="*/ 234951 h 234951"/>
              <a:gd name="connsiteX4-517" fmla="*/ 736088 w 9725290"/>
              <a:gd name="connsiteY4-518" fmla="*/ 0 h 234951"/>
              <a:gd name="connsiteX0-519" fmla="*/ 736088 w 9725290"/>
              <a:gd name="connsiteY0-520" fmla="*/ 0 h 234951"/>
              <a:gd name="connsiteX1-521" fmla="*/ 5836749 w 9725290"/>
              <a:gd name="connsiteY1-522" fmla="*/ 3473 h 234951"/>
              <a:gd name="connsiteX2-523" fmla="*/ 7111899 w 9725290"/>
              <a:gd name="connsiteY2-524" fmla="*/ 75858 h 234951"/>
              <a:gd name="connsiteX3-525" fmla="*/ 9725290 w 9725290"/>
              <a:gd name="connsiteY3-526" fmla="*/ 234464 h 234951"/>
              <a:gd name="connsiteX4-527" fmla="*/ 0 w 9725290"/>
              <a:gd name="connsiteY4-528" fmla="*/ 234951 h 234951"/>
              <a:gd name="connsiteX5-529" fmla="*/ 736088 w 9725290"/>
              <a:gd name="connsiteY5-530" fmla="*/ 0 h 234951"/>
              <a:gd name="connsiteX0-531" fmla="*/ 736088 w 9725290"/>
              <a:gd name="connsiteY0-532" fmla="*/ 133658 h 368609"/>
              <a:gd name="connsiteX1-533" fmla="*/ 5836749 w 9725290"/>
              <a:gd name="connsiteY1-534" fmla="*/ 137131 h 368609"/>
              <a:gd name="connsiteX2-535" fmla="*/ 9709463 w 9725290"/>
              <a:gd name="connsiteY2-536" fmla="*/ 0 h 368609"/>
              <a:gd name="connsiteX3-537" fmla="*/ 9725290 w 9725290"/>
              <a:gd name="connsiteY3-538" fmla="*/ 368122 h 368609"/>
              <a:gd name="connsiteX4-539" fmla="*/ 0 w 9725290"/>
              <a:gd name="connsiteY4-540" fmla="*/ 368609 h 368609"/>
              <a:gd name="connsiteX5-541" fmla="*/ 736088 w 9725290"/>
              <a:gd name="connsiteY5-542" fmla="*/ 133658 h 368609"/>
              <a:gd name="connsiteX0-543" fmla="*/ 736088 w 9725290"/>
              <a:gd name="connsiteY0-544" fmla="*/ 133658 h 368609"/>
              <a:gd name="connsiteX1-545" fmla="*/ 5836749 w 9725290"/>
              <a:gd name="connsiteY1-546" fmla="*/ 137131 h 368609"/>
              <a:gd name="connsiteX2-547" fmla="*/ 7843941 w 9725290"/>
              <a:gd name="connsiteY2-548" fmla="*/ 63216 h 368609"/>
              <a:gd name="connsiteX3-549" fmla="*/ 9709463 w 9725290"/>
              <a:gd name="connsiteY3-550" fmla="*/ 0 h 368609"/>
              <a:gd name="connsiteX4-551" fmla="*/ 9725290 w 9725290"/>
              <a:gd name="connsiteY4-552" fmla="*/ 368122 h 368609"/>
              <a:gd name="connsiteX5-553" fmla="*/ 0 w 9725290"/>
              <a:gd name="connsiteY5-554" fmla="*/ 368609 h 368609"/>
              <a:gd name="connsiteX6-555" fmla="*/ 736088 w 9725290"/>
              <a:gd name="connsiteY6-556" fmla="*/ 133658 h 368609"/>
              <a:gd name="connsiteX0-557" fmla="*/ 736088 w 9725290"/>
              <a:gd name="connsiteY0-558" fmla="*/ 133658 h 368609"/>
              <a:gd name="connsiteX1-559" fmla="*/ 5836749 w 9725290"/>
              <a:gd name="connsiteY1-560" fmla="*/ 137131 h 368609"/>
              <a:gd name="connsiteX2-561" fmla="*/ 9071878 w 9725290"/>
              <a:gd name="connsiteY2-562" fmla="*/ 1807 h 368609"/>
              <a:gd name="connsiteX3-563" fmla="*/ 9709463 w 9725290"/>
              <a:gd name="connsiteY3-564" fmla="*/ 0 h 368609"/>
              <a:gd name="connsiteX4-565" fmla="*/ 9725290 w 9725290"/>
              <a:gd name="connsiteY4-566" fmla="*/ 368122 h 368609"/>
              <a:gd name="connsiteX5-567" fmla="*/ 0 w 9725290"/>
              <a:gd name="connsiteY5-568" fmla="*/ 368609 h 368609"/>
              <a:gd name="connsiteX6-569" fmla="*/ 736088 w 9725290"/>
              <a:gd name="connsiteY6-570" fmla="*/ 133658 h 368609"/>
              <a:gd name="connsiteX0-571" fmla="*/ 736088 w 9725290"/>
              <a:gd name="connsiteY0-572" fmla="*/ 133658 h 368609"/>
              <a:gd name="connsiteX1-573" fmla="*/ 5718680 w 9725290"/>
              <a:gd name="connsiteY1-574" fmla="*/ 135325 h 368609"/>
              <a:gd name="connsiteX2-575" fmla="*/ 9071878 w 9725290"/>
              <a:gd name="connsiteY2-576" fmla="*/ 1807 h 368609"/>
              <a:gd name="connsiteX3-577" fmla="*/ 9709463 w 9725290"/>
              <a:gd name="connsiteY3-578" fmla="*/ 0 h 368609"/>
              <a:gd name="connsiteX4-579" fmla="*/ 9725290 w 9725290"/>
              <a:gd name="connsiteY4-580" fmla="*/ 368122 h 368609"/>
              <a:gd name="connsiteX5-581" fmla="*/ 0 w 9725290"/>
              <a:gd name="connsiteY5-582" fmla="*/ 368609 h 368609"/>
              <a:gd name="connsiteX6-583" fmla="*/ 736088 w 9725290"/>
              <a:gd name="connsiteY6-584" fmla="*/ 133658 h 3686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29102" y="6539885"/>
            <a:ext cx="1562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2/12/2014</a:t>
            </a:r>
            <a:endParaRPr lang="ko-KR" altLang="en-US" sz="1200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8532440" y="6539885"/>
            <a:ext cx="455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F3DC4A5-E1E9-4C7B-A7B0-AAF95B7DA03D}" type="slidenum">
              <a:rPr lang="ko-KR" altLang="en-US" sz="1200" smtClean="0"/>
              <a:t>‹#›</a:t>
            </a:fld>
            <a:endParaRPr lang="ko-KR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9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76656" y="1971672"/>
            <a:ext cx="8071808" cy="1069848"/>
          </a:xfrm>
        </p:spPr>
        <p:txBody>
          <a:bodyPr>
            <a:noAutofit/>
          </a:bodyPr>
          <a:lstStyle/>
          <a:p>
            <a:r>
              <a:rPr lang="en-US" altLang="ko-KR" sz="2800" dirty="0" smtClean="0"/>
              <a:t>Finding </a:t>
            </a:r>
            <a:r>
              <a:rPr lang="en-US" altLang="ko-KR" sz="2800" dirty="0"/>
              <a:t>Expert Users in Community Question Answering</a:t>
            </a:r>
            <a:br>
              <a:rPr lang="en-US" altLang="ko-KR" sz="2800" dirty="0"/>
            </a:br>
            <a:endParaRPr lang="ko-KR" altLang="en-US" sz="2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6656" y="4005064"/>
            <a:ext cx="6437376" cy="2304256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Fatemeh </a:t>
            </a:r>
            <a:r>
              <a:rPr lang="en-US" altLang="ko-KR" sz="2400" dirty="0" smtClean="0"/>
              <a:t>Riahi</a:t>
            </a:r>
            <a:r>
              <a:rPr lang="en-US" altLang="ko-KR" sz="2400" dirty="0"/>
              <a:t>, Dalhousie University 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en-US" altLang="ko-KR" sz="2400" dirty="0"/>
              <a:t>WWW 2012 – CQA'12 </a:t>
            </a:r>
            <a:r>
              <a:rPr lang="en-US" altLang="ko-KR" sz="2400" dirty="0" smtClean="0"/>
              <a:t>Workshop</a:t>
            </a:r>
            <a:endParaRPr lang="en-US" altLang="ko-KR" sz="2400" dirty="0"/>
          </a:p>
          <a:p>
            <a:endParaRPr lang="en-US" altLang="ko-KR" sz="2400" dirty="0" smtClean="0"/>
          </a:p>
        </p:txBody>
      </p:sp>
      <p:sp>
        <p:nvSpPr>
          <p:cNvPr id="4" name="文本框 3"/>
          <p:cNvSpPr txBox="1"/>
          <p:nvPr/>
        </p:nvSpPr>
        <p:spPr>
          <a:xfrm>
            <a:off x="7020272" y="598615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Weizhi Huang</a:t>
            </a:r>
          </a:p>
          <a:p>
            <a:r>
              <a:rPr lang="en-US" altLang="zh-CN" dirty="0" smtClean="0"/>
              <a:t>    2016/11/15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TF-IDF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Words that appear only in a small group of documents will have higher </a:t>
            </a:r>
            <a:r>
              <a:rPr lang="en-US" altLang="ko-KR" dirty="0" err="1"/>
              <a:t>tf-idf</a:t>
            </a:r>
            <a:r>
              <a:rPr lang="en-US" altLang="ko-KR" dirty="0"/>
              <a:t> scores than other </a:t>
            </a:r>
            <a:r>
              <a:rPr lang="en-US" altLang="ko-KR" dirty="0" smtClean="0"/>
              <a:t>words </a:t>
            </a:r>
            <a:r>
              <a:rPr lang="en-US" altLang="ko-KR" b="1" dirty="0" smtClean="0">
                <a:solidFill>
                  <a:srgbClr val="0070C0"/>
                </a:solidFill>
                <a:sym typeface="Symbol" panose="05050102010706020507"/>
              </a:rPr>
              <a:t>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b="1" dirty="0" smtClean="0"/>
              <a:t>Output</a:t>
            </a:r>
            <a:r>
              <a:rPr lang="en-US" altLang="ko-KR" dirty="0"/>
              <a:t>:  </a:t>
            </a:r>
            <a:r>
              <a:rPr lang="en-US" altLang="ko-KR" dirty="0" smtClean="0"/>
              <a:t>a </a:t>
            </a:r>
            <a:r>
              <a:rPr lang="en-US" altLang="ko-KR" dirty="0"/>
              <a:t>term-by-document matrix , columns represent terms, rows represent documents and each value </a:t>
            </a:r>
            <a:r>
              <a:rPr lang="en-US" altLang="ko-KR" dirty="0" smtClean="0"/>
              <a:t>represents </a:t>
            </a:r>
            <a:r>
              <a:rPr lang="en-US" altLang="ko-KR" dirty="0"/>
              <a:t>the tfidf </a:t>
            </a:r>
            <a:r>
              <a:rPr lang="en-US" altLang="ko-KR" dirty="0" smtClean="0"/>
              <a:t>weight</a:t>
            </a:r>
            <a:endParaRPr lang="en-US" altLang="ko-KR" b="1" dirty="0">
              <a:solidFill>
                <a:schemeClr val="tx2"/>
              </a:solidFill>
            </a:endParaRPr>
          </a:p>
          <a:p>
            <a:endParaRPr lang="ko-KR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036" y="2636912"/>
            <a:ext cx="3086100" cy="82867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5076056" y="2492896"/>
            <a:ext cx="504056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3"/>
          <p:cNvSpPr/>
          <p:nvPr/>
        </p:nvSpPr>
        <p:spPr>
          <a:xfrm>
            <a:off x="5508104" y="2210961"/>
            <a:ext cx="33127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/>
              <a:t> size of document collection</a:t>
            </a:r>
            <a:endParaRPr lang="ko-KR" altLang="en-US" sz="2000" dirty="0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3594770" y="3160278"/>
            <a:ext cx="144016" cy="324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3"/>
          <p:cNvSpPr/>
          <p:nvPr/>
        </p:nvSpPr>
        <p:spPr>
          <a:xfrm>
            <a:off x="611560" y="3432772"/>
            <a:ext cx="38328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 number of times w appears in </a:t>
            </a:r>
            <a:r>
              <a:rPr lang="en-US" altLang="ko-KR" sz="2000" dirty="0" smtClean="0"/>
              <a:t>d</a:t>
            </a:r>
            <a:endParaRPr lang="ko-KR" altLang="en-US" sz="2000" dirty="0"/>
          </a:p>
        </p:txBody>
      </p:sp>
      <p:cxnSp>
        <p:nvCxnSpPr>
          <p:cNvPr id="12" name="直接箭头连接符 11"/>
          <p:cNvCxnSpPr/>
          <p:nvPr/>
        </p:nvCxnSpPr>
        <p:spPr>
          <a:xfrm flipH="1" flipV="1">
            <a:off x="5220072" y="3284984"/>
            <a:ext cx="288032" cy="180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3"/>
          <p:cNvSpPr/>
          <p:nvPr/>
        </p:nvSpPr>
        <p:spPr>
          <a:xfrm>
            <a:off x="4441371" y="3406931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 number of </a:t>
            </a:r>
            <a:r>
              <a:rPr lang="en-US" altLang="ko-KR" sz="2000" dirty="0" smtClean="0"/>
              <a:t>documents that contain d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TF-IDF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Represent </a:t>
            </a:r>
            <a:r>
              <a:rPr lang="en-US" altLang="ko-KR" dirty="0"/>
              <a:t>test question and each proﬁle as vectors of their tf-idf weights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b="1" dirty="0" smtClean="0"/>
              <a:t>Cosine </a:t>
            </a:r>
            <a:r>
              <a:rPr lang="en-US" altLang="ko-KR" b="1" dirty="0"/>
              <a:t>Similarity </a:t>
            </a:r>
            <a:endParaRPr lang="en-US" altLang="ko-KR" b="1" dirty="0" smtClean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4269818"/>
            <a:ext cx="5143500" cy="895350"/>
          </a:xfrm>
          <a:prstGeom prst="rect">
            <a:avLst/>
          </a:prstGeom>
        </p:spPr>
      </p:pic>
      <p:sp>
        <p:nvSpPr>
          <p:cNvPr id="14" name="직사각형 6"/>
          <p:cNvSpPr/>
          <p:nvPr/>
        </p:nvSpPr>
        <p:spPr>
          <a:xfrm>
            <a:off x="4427984" y="4344101"/>
            <a:ext cx="1224136" cy="30903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矩形 7"/>
          <p:cNvSpPr/>
          <p:nvPr/>
        </p:nvSpPr>
        <p:spPr>
          <a:xfrm>
            <a:off x="5771947" y="4013144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tf-idf weight of </a:t>
            </a:r>
            <a:r>
              <a:rPr lang="zh-CN" altLang="en-US" dirty="0" smtClean="0">
                <a:solidFill>
                  <a:srgbClr val="FF0000"/>
                </a:solidFill>
              </a:rPr>
              <a:t>word w </a:t>
            </a:r>
            <a:r>
              <a:rPr lang="zh-CN" altLang="en-US" dirty="0">
                <a:solidFill>
                  <a:srgbClr val="FF0000"/>
                </a:solidFill>
              </a:rPr>
              <a:t>in </a:t>
            </a:r>
            <a:r>
              <a:rPr lang="zh-CN" altLang="en-US" dirty="0" smtClean="0">
                <a:solidFill>
                  <a:srgbClr val="FF0000"/>
                </a:solidFill>
              </a:rPr>
              <a:t>q 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Language Model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/>
              <a:t>Candidate user: </a:t>
            </a:r>
            <a:r>
              <a:rPr lang="en-US" altLang="ko-KR" b="1" dirty="0" smtClean="0"/>
              <a:t> </a:t>
            </a:r>
            <a:r>
              <a:rPr lang="en-US" altLang="ko-KR" dirty="0" smtClean="0"/>
              <a:t>a </a:t>
            </a:r>
            <a:r>
              <a:rPr lang="en-US" altLang="ko-KR" dirty="0"/>
              <a:t>multinomial probability distribution over words in the vocabulary </a:t>
            </a:r>
            <a:endParaRPr lang="en-US" altLang="ko-KR" dirty="0" smtClean="0"/>
          </a:p>
          <a:p>
            <a:r>
              <a:rPr lang="en-US" altLang="ko-KR" b="1" dirty="0" smtClean="0"/>
              <a:t>Question q</a:t>
            </a:r>
            <a:r>
              <a:rPr lang="en-US" altLang="ko-KR" dirty="0"/>
              <a:t>:  represented by a set of words q= {w</a:t>
            </a:r>
            <a:r>
              <a:rPr lang="en-US" altLang="ko-KR" baseline="-25000" dirty="0"/>
              <a:t>1</a:t>
            </a:r>
            <a:r>
              <a:rPr lang="en-US" altLang="ko-KR" dirty="0"/>
              <a:t>,w</a:t>
            </a:r>
            <a:r>
              <a:rPr lang="en-US" altLang="ko-KR" baseline="-25000" dirty="0"/>
              <a:t>2</a:t>
            </a:r>
            <a:r>
              <a:rPr lang="en-US" altLang="ko-KR" dirty="0"/>
              <a:t>,...,w</a:t>
            </a:r>
            <a:r>
              <a:rPr lang="en-US" altLang="ko-KR" baseline="-25000" dirty="0"/>
              <a:t>N</a:t>
            </a:r>
            <a:r>
              <a:rPr lang="en-US" altLang="ko-KR" dirty="0"/>
              <a:t>} where w</a:t>
            </a:r>
            <a:r>
              <a:rPr lang="en-US" altLang="ko-KR" baseline="-25000" dirty="0"/>
              <a:t>i</a:t>
            </a:r>
            <a:r>
              <a:rPr lang="en-US" altLang="ko-KR" dirty="0"/>
              <a:t> is a non-stop word</a:t>
            </a:r>
          </a:p>
          <a:p>
            <a:r>
              <a:rPr lang="en-US" altLang="ko-KR" b="1" dirty="0"/>
              <a:t>Output</a:t>
            </a:r>
            <a:r>
              <a:rPr lang="en-US" altLang="ko-KR" dirty="0"/>
              <a:t>:  </a:t>
            </a:r>
            <a:r>
              <a:rPr lang="en-US" altLang="ko-KR" dirty="0" smtClean="0"/>
              <a:t>the </a:t>
            </a:r>
            <a:r>
              <a:rPr lang="en-US" altLang="ko-KR" dirty="0"/>
              <a:t>probability of a question being generated by a candidate user </a:t>
            </a:r>
            <a:r>
              <a:rPr lang="en-US" altLang="ko-KR" dirty="0" smtClean="0">
                <a:sym typeface="Symbol" panose="05050102010706020507"/>
              </a:rPr>
              <a:t> </a:t>
            </a:r>
            <a:endParaRPr lang="en-US" altLang="ko-KR" b="1" dirty="0">
              <a:solidFill>
                <a:schemeClr val="tx2"/>
              </a:solidFill>
              <a:sym typeface="Symbol" panose="05050102010706020507"/>
            </a:endParaRPr>
          </a:p>
          <a:p>
            <a:endParaRPr lang="en-US" altLang="ko-KR" b="1" dirty="0" smtClean="0">
              <a:solidFill>
                <a:schemeClr val="tx2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4365104"/>
            <a:ext cx="3829050" cy="82867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3995936" y="4941168"/>
            <a:ext cx="36004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1331640" y="551402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/>
              <a:t>probability of generating word w from user proﬁle θ</a:t>
            </a:r>
            <a:endParaRPr lang="zh-CN" altLang="en-US" dirty="0"/>
          </a:p>
        </p:txBody>
      </p:sp>
      <p:cxnSp>
        <p:nvCxnSpPr>
          <p:cNvPr id="9" name="直接箭头连接符 8"/>
          <p:cNvCxnSpPr/>
          <p:nvPr/>
        </p:nvCxnSpPr>
        <p:spPr>
          <a:xfrm flipH="1">
            <a:off x="5220072" y="4365104"/>
            <a:ext cx="660698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5903640" y="4094307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number of times word w appears in question 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Language Model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 </a:t>
            </a:r>
            <a:r>
              <a:rPr lang="en-US" altLang="ko-KR" b="1" dirty="0" smtClean="0"/>
              <a:t>Problem : </a:t>
            </a:r>
            <a:r>
              <a:rPr lang="en-US" altLang="ko-KR" dirty="0" smtClean="0"/>
              <a:t> many words not in user profile</a:t>
            </a:r>
            <a:r>
              <a:rPr lang="en-US" altLang="ko-KR" dirty="0">
                <a:sym typeface="Symbol" panose="05050102010706020507"/>
              </a:rPr>
              <a:t>  P(w|</a:t>
            </a:r>
            <a:r>
              <a:rPr lang="el-GR" altLang="ko-KR" dirty="0">
                <a:sym typeface="Symbol" panose="05050102010706020507"/>
              </a:rPr>
              <a:t>θ</a:t>
            </a:r>
            <a:r>
              <a:rPr lang="en-US" altLang="ko-KR" dirty="0">
                <a:sym typeface="Symbol" panose="05050102010706020507"/>
              </a:rPr>
              <a:t>u) will be zero </a:t>
            </a:r>
            <a:endParaRPr lang="en-US" altLang="ko-KR" dirty="0" smtClean="0"/>
          </a:p>
          <a:p>
            <a:r>
              <a:rPr lang="en-US" altLang="ko-KR" b="1" dirty="0" smtClean="0"/>
              <a:t>Solution </a:t>
            </a:r>
            <a:r>
              <a:rPr lang="en-US" altLang="ko-KR" b="1" dirty="0"/>
              <a:t>: </a:t>
            </a:r>
            <a:r>
              <a:rPr lang="en-US" altLang="ko-KR" dirty="0" smtClean="0"/>
              <a:t>apply </a:t>
            </a:r>
            <a:r>
              <a:rPr lang="en-US" altLang="ko-KR" dirty="0"/>
              <a:t>Dirichlet smoothing method for P(</a:t>
            </a:r>
            <a:r>
              <a:rPr lang="en-US" altLang="ko-KR" dirty="0" err="1"/>
              <a:t>w|θu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en-US" altLang="ko-KR" dirty="0" smtClean="0"/>
              <a:t>                          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               </a:t>
            </a:r>
          </a:p>
          <a:p>
            <a:pPr marL="0" indent="0">
              <a:buNone/>
            </a:pPr>
            <a:endParaRPr lang="en-US" altLang="ko-KR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ko-KR" sz="2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ko-KR" sz="2000" b="1" dirty="0" smtClean="0">
                <a:solidFill>
                  <a:schemeClr val="tx2"/>
                </a:solidFill>
              </a:rPr>
              <a:t>Maximum</a:t>
            </a:r>
          </a:p>
          <a:p>
            <a:pPr marL="0" indent="0">
              <a:buNone/>
            </a:pPr>
            <a:r>
              <a:rPr lang="en-US" altLang="ko-KR" sz="2000" b="1" dirty="0" smtClean="0">
                <a:solidFill>
                  <a:schemeClr val="tx2"/>
                </a:solidFill>
              </a:rPr>
              <a:t> </a:t>
            </a:r>
            <a:r>
              <a:rPr lang="en-US" altLang="ko-KR" sz="2000" b="1" dirty="0">
                <a:solidFill>
                  <a:schemeClr val="tx2"/>
                </a:solidFill>
              </a:rPr>
              <a:t>likelihood </a:t>
            </a:r>
            <a:endParaRPr lang="en-US" altLang="ko-KR" sz="20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ko-KR" sz="2000" b="1" dirty="0" smtClean="0">
                <a:solidFill>
                  <a:schemeClr val="tx2"/>
                </a:solidFill>
              </a:rPr>
              <a:t>estimation</a:t>
            </a:r>
            <a:endParaRPr lang="en-US" altLang="ko-KR" sz="2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9713" y="3284984"/>
            <a:ext cx="4705350" cy="561975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 flipH="1">
            <a:off x="5868144" y="3140968"/>
            <a:ext cx="432048" cy="278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6228184" y="2772933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b</a:t>
            </a:r>
            <a:r>
              <a:rPr lang="en-US" altLang="ko-KR" dirty="0" smtClean="0"/>
              <a:t>ackground language model</a:t>
            </a:r>
            <a:endParaRPr lang="en-US" altLang="ko-KR" dirty="0"/>
          </a:p>
        </p:txBody>
      </p:sp>
      <p:cxnSp>
        <p:nvCxnSpPr>
          <p:cNvPr id="22" name="直接箭头连接符 21"/>
          <p:cNvCxnSpPr/>
          <p:nvPr/>
        </p:nvCxnSpPr>
        <p:spPr>
          <a:xfrm flipV="1">
            <a:off x="5220072" y="3717032"/>
            <a:ext cx="72008" cy="272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5220072" y="3805755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c</a:t>
            </a:r>
            <a:r>
              <a:rPr lang="en-US" altLang="ko-KR" dirty="0" smtClean="0"/>
              <a:t>ontrol coefficient</a:t>
            </a:r>
            <a:endParaRPr lang="en-US" altLang="ko-KR" dirty="0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4028952"/>
            <a:ext cx="2914650" cy="809625"/>
          </a:xfrm>
          <a:prstGeom prst="rect">
            <a:avLst/>
          </a:prstGeom>
        </p:spPr>
      </p:pic>
      <p:cxnSp>
        <p:nvCxnSpPr>
          <p:cNvPr id="29" name="直接箭头连接符 28"/>
          <p:cNvCxnSpPr/>
          <p:nvPr/>
        </p:nvCxnSpPr>
        <p:spPr>
          <a:xfrm flipH="1">
            <a:off x="4822354" y="4581128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5206405" y="4396462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s</a:t>
            </a:r>
            <a:r>
              <a:rPr lang="en-US" altLang="ko-KR" dirty="0" smtClean="0"/>
              <a:t>et to 1000</a:t>
            </a:r>
            <a:endParaRPr lang="en-US" altLang="ko-KR" dirty="0"/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8586" y="5315298"/>
            <a:ext cx="2971800" cy="742950"/>
          </a:xfrm>
          <a:prstGeom prst="rect">
            <a:avLst/>
          </a:prstGeom>
        </p:spPr>
      </p:pic>
      <p:sp>
        <p:nvSpPr>
          <p:cNvPr id="32" name="직사각형 6"/>
          <p:cNvSpPr/>
          <p:nvPr/>
        </p:nvSpPr>
        <p:spPr>
          <a:xfrm>
            <a:off x="1881791" y="5229200"/>
            <a:ext cx="3842337" cy="81118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6" name="直接箭头连接符 35"/>
          <p:cNvCxnSpPr/>
          <p:nvPr/>
        </p:nvCxnSpPr>
        <p:spPr>
          <a:xfrm flipH="1">
            <a:off x="4427984" y="5445224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5837312" y="5250822"/>
            <a:ext cx="2609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the frequency of words </a:t>
            </a:r>
          </a:p>
        </p:txBody>
      </p:sp>
      <p:cxnSp>
        <p:nvCxnSpPr>
          <p:cNvPr id="40" name="直接箭头连接符 39"/>
          <p:cNvCxnSpPr/>
          <p:nvPr/>
        </p:nvCxnSpPr>
        <p:spPr>
          <a:xfrm flipH="1">
            <a:off x="4390306" y="587727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/>
          <p:cNvSpPr/>
          <p:nvPr/>
        </p:nvSpPr>
        <p:spPr>
          <a:xfrm>
            <a:off x="5868144" y="5663479"/>
            <a:ext cx="2609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Total number </a:t>
            </a:r>
            <a:r>
              <a:rPr lang="en-US" altLang="ko-KR" dirty="0"/>
              <a:t>of words </a:t>
            </a:r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4644008" y="4293096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5204580" y="4090355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Frequency of w in profile</a:t>
            </a: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Latent </a:t>
            </a:r>
            <a:r>
              <a:rPr lang="en-US" altLang="ko-KR" dirty="0"/>
              <a:t>Dirichlet Allocation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/>
              <a:t>LDA</a:t>
            </a:r>
            <a:r>
              <a:rPr lang="en-US" altLang="ko-KR" dirty="0" smtClean="0"/>
              <a:t>: </a:t>
            </a:r>
            <a:r>
              <a:rPr lang="en-US" altLang="ko-KR" dirty="0"/>
              <a:t>(</a:t>
            </a:r>
            <a:r>
              <a:rPr lang="en-US" altLang="ko-KR" dirty="0" err="1"/>
              <a:t>i</a:t>
            </a:r>
            <a:r>
              <a:rPr lang="en-US" altLang="ko-KR" dirty="0"/>
              <a:t>) three-level hierarchical Bayesian model , (ii) </a:t>
            </a:r>
            <a:r>
              <a:rPr lang="en-US" altLang="ko-KR" dirty="0" smtClean="0"/>
              <a:t>each </a:t>
            </a:r>
            <a:r>
              <a:rPr lang="en-US" altLang="ko-KR" dirty="0"/>
              <a:t>document in </a:t>
            </a:r>
            <a:r>
              <a:rPr lang="en-US" altLang="ko-KR" dirty="0" smtClean="0"/>
              <a:t>collection </a:t>
            </a:r>
            <a:r>
              <a:rPr lang="en-US" altLang="ko-KR" dirty="0"/>
              <a:t>is modeled as a mixture over a set of topics, (iii) </a:t>
            </a:r>
            <a:r>
              <a:rPr lang="en-US" altLang="ko-KR" dirty="0" smtClean="0"/>
              <a:t>each </a:t>
            </a:r>
            <a:r>
              <a:rPr lang="en-US" altLang="ko-KR" dirty="0"/>
              <a:t>topic is a distribution over words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/>
              <a:t>Model  user proﬁles as a mixture of topics </a:t>
            </a:r>
            <a:r>
              <a:rPr lang="en-US" altLang="ko-KR" dirty="0" smtClean="0">
                <a:sym typeface="Symbol" panose="05050102010706020507"/>
              </a:rPr>
              <a:t> </a:t>
            </a:r>
            <a:endParaRPr lang="en-US" altLang="ko-KR" b="1" dirty="0">
              <a:solidFill>
                <a:schemeClr val="tx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ko-KR" sz="2000" dirty="0"/>
              <a:t>question:  a vector of Nw words </a:t>
            </a:r>
            <a:endParaRPr lang="en-US" altLang="ko-KR" sz="2000" dirty="0" smtClean="0"/>
          </a:p>
          <a:p>
            <a:pPr lvl="1">
              <a:lnSpc>
                <a:spcPct val="80000"/>
              </a:lnSpc>
            </a:pPr>
            <a:r>
              <a:rPr lang="en-US" altLang="ko-KR" sz="2000" dirty="0"/>
              <a:t>c</a:t>
            </a:r>
            <a:r>
              <a:rPr lang="en-US" altLang="ko-KR" sz="2000" dirty="0" smtClean="0"/>
              <a:t>ollection of user profiles: </a:t>
            </a:r>
            <a:r>
              <a:rPr lang="pl-PL" altLang="ko-KR" sz="2000" dirty="0"/>
              <a:t>D ={(w1, u1), ..., (wm, un)} </a:t>
            </a:r>
            <a:endParaRPr lang="en-US" altLang="ko-KR" sz="200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</a:t>
            </a:r>
            <a:r>
              <a:rPr lang="en-US" altLang="ko-KR" sz="2000" dirty="0" smtClean="0">
                <a:solidFill>
                  <a:srgbClr val="FF0000"/>
                </a:solidFill>
              </a:rPr>
              <a:t>[m: number of words in vocabulary] [n: number of users]</a:t>
            </a:r>
            <a:endParaRPr lang="en-US" altLang="ko-K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 </a:t>
            </a:r>
            <a:r>
              <a:rPr lang="en-US" altLang="ko-KR" dirty="0" smtClean="0"/>
              <a:t>Generative Process </a:t>
            </a:r>
            <a:r>
              <a:rPr lang="en-US" altLang="ko-KR" dirty="0"/>
              <a:t>of </a:t>
            </a:r>
            <a:r>
              <a:rPr lang="en-US" altLang="ko-KR" dirty="0" smtClean="0"/>
              <a:t>LDA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ko-KR" dirty="0" smtClean="0"/>
              <a:t>θ </a:t>
            </a:r>
            <a:r>
              <a:rPr lang="en-US" altLang="ko-KR" dirty="0"/>
              <a:t>is a matrix of user-proﬁle probabilities for K topics drawn </a:t>
            </a:r>
            <a:r>
              <a:rPr lang="en-US" altLang="ko-KR" dirty="0" smtClean="0"/>
              <a:t> </a:t>
            </a:r>
            <a:r>
              <a:rPr lang="en-US" altLang="ko-KR" dirty="0"/>
              <a:t>from </a:t>
            </a:r>
            <a:r>
              <a:rPr lang="en-US" altLang="ko-KR" dirty="0" smtClean="0"/>
              <a:t>Dirichlet </a:t>
            </a:r>
            <a:r>
              <a:rPr lang="el-GR" altLang="ko-KR" dirty="0"/>
              <a:t>α </a:t>
            </a:r>
            <a:r>
              <a:rPr lang="en-US" altLang="ko-KR" dirty="0" smtClean="0"/>
              <a:t>prior</a:t>
            </a:r>
          </a:p>
          <a:p>
            <a:r>
              <a:rPr lang="az-Cyrl-AZ" altLang="ko-KR" dirty="0" smtClean="0"/>
              <a:t>Ф</a:t>
            </a:r>
            <a:r>
              <a:rPr lang="en-US" altLang="ko-KR" dirty="0" smtClean="0"/>
              <a:t> is </a:t>
            </a:r>
            <a:r>
              <a:rPr lang="en-US" altLang="ko-KR" dirty="0" smtClean="0"/>
              <a:t>a </a:t>
            </a:r>
            <a:r>
              <a:rPr lang="en-US" altLang="ko-KR" dirty="0"/>
              <a:t>matrix of topic probabilities for all the words </a:t>
            </a:r>
            <a:r>
              <a:rPr lang="en-US" altLang="ko-KR" dirty="0" smtClean="0"/>
              <a:t>drawn </a:t>
            </a:r>
            <a:r>
              <a:rPr lang="en-US" altLang="ko-KR" dirty="0"/>
              <a:t>from </a:t>
            </a:r>
            <a:r>
              <a:rPr lang="en-US" altLang="ko-KR" dirty="0" smtClean="0"/>
              <a:t>Dirichlet </a:t>
            </a:r>
            <a:r>
              <a:rPr lang="en-US" altLang="ko-KR" dirty="0"/>
              <a:t>β </a:t>
            </a:r>
            <a:r>
              <a:rPr lang="en-US" altLang="ko-KR" dirty="0" smtClean="0"/>
              <a:t>prior</a:t>
            </a:r>
            <a:endParaRPr lang="en-US" altLang="ko-KR" dirty="0"/>
          </a:p>
          <a:p>
            <a:r>
              <a:rPr lang="en-US" altLang="ko-KR" dirty="0"/>
              <a:t> z is the topic assigned to word w from θ </a:t>
            </a:r>
            <a:r>
              <a:rPr lang="en-US" altLang="ko-KR" dirty="0" smtClean="0"/>
              <a:t>distribution</a:t>
            </a:r>
          </a:p>
          <a:p>
            <a:r>
              <a:rPr lang="en-US" altLang="ko-KR" dirty="0"/>
              <a:t> w is drawn from the topic distribution corresponding to z</a:t>
            </a:r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4581128"/>
            <a:ext cx="2952328" cy="2103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Process of Profile </a:t>
            </a:r>
            <a:r>
              <a:rPr lang="en-US" altLang="ko-KR" dirty="0"/>
              <a:t>G</a:t>
            </a:r>
            <a:r>
              <a:rPr lang="en-US" altLang="ko-KR" dirty="0" smtClean="0"/>
              <a:t>enerating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Choose </a:t>
            </a:r>
            <a:r>
              <a:rPr lang="en-US" altLang="ko-KR" sz="2400" dirty="0"/>
              <a:t>a topic k ∈{ 1,...,K} from the θ </a:t>
            </a:r>
            <a:r>
              <a:rPr lang="en-US" altLang="ko-KR" sz="2400" dirty="0" smtClean="0"/>
              <a:t>distribution</a:t>
            </a:r>
          </a:p>
          <a:p>
            <a:pPr marL="0" indent="0">
              <a:buNone/>
            </a:pPr>
            <a:endParaRPr lang="en-US" altLang="ko-KR" sz="2400" dirty="0"/>
          </a:p>
          <a:p>
            <a:r>
              <a:rPr lang="en-US" altLang="ko-KR" sz="2400" dirty="0" smtClean="0"/>
              <a:t>Pick </a:t>
            </a:r>
            <a:r>
              <a:rPr lang="en-US" altLang="ko-KR" sz="2400" dirty="0"/>
              <a:t>a word w from the multinomial distribution </a:t>
            </a:r>
            <a:r>
              <a:rPr lang="az-Cyrl-AZ" altLang="ko-KR" sz="2400" dirty="0" smtClean="0"/>
              <a:t>Ф</a:t>
            </a:r>
            <a:r>
              <a:rPr lang="en-US" altLang="ko-KR" sz="2400" dirty="0" smtClean="0"/>
              <a:t>k</a:t>
            </a:r>
          </a:p>
          <a:p>
            <a:endParaRPr lang="en-US" altLang="ko-KR" sz="2400" dirty="0"/>
          </a:p>
          <a:p>
            <a:pPr marL="0" indent="0">
              <a:buNone/>
            </a:pPr>
            <a:endParaRPr lang="en-US" altLang="ko-KR" sz="2400" dirty="0" smtClean="0"/>
          </a:p>
          <a:p>
            <a:pPr marL="358775" indent="-358775">
              <a:buNone/>
            </a:pPr>
            <a:r>
              <a:rPr lang="en-US" altLang="ko-KR" sz="2400" dirty="0" smtClean="0">
                <a:sym typeface="Symbol" panose="05050102010706020507"/>
              </a:rPr>
              <a:t> </a:t>
            </a:r>
            <a:r>
              <a:rPr lang="en-US" altLang="ko-KR" sz="2400" dirty="0"/>
              <a:t>Repeat the process for Nw times where Nw is the total number of words in user proﬁle.</a:t>
            </a:r>
            <a:endParaRPr lang="ko-KR" altLang="en-US" sz="2400" dirty="0"/>
          </a:p>
        </p:txBody>
      </p:sp>
      <p:sp>
        <p:nvSpPr>
          <p:cNvPr id="5" name="下箭头 4"/>
          <p:cNvSpPr/>
          <p:nvPr/>
        </p:nvSpPr>
        <p:spPr>
          <a:xfrm>
            <a:off x="3779912" y="2924944"/>
            <a:ext cx="216024" cy="2934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Segmented </a:t>
            </a:r>
            <a:r>
              <a:rPr lang="en-US" altLang="ko-KR" dirty="0"/>
              <a:t>Topic Model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ST</a:t>
            </a:r>
            <a:r>
              <a:rPr lang="en-US" altLang="zh-CN" sz="2400" dirty="0"/>
              <a:t>M </a:t>
            </a:r>
            <a:r>
              <a:rPr lang="en-US" altLang="zh-CN" sz="2400" dirty="0" smtClean="0"/>
              <a:t>discovers </a:t>
            </a:r>
            <a:r>
              <a:rPr lang="en-US" altLang="zh-CN" sz="2400" dirty="0"/>
              <a:t>the hierarchical structure of </a:t>
            </a:r>
            <a:r>
              <a:rPr lang="en-US" altLang="zh-CN" sz="2400" dirty="0" smtClean="0"/>
              <a:t> topics by</a:t>
            </a:r>
          </a:p>
          <a:p>
            <a:pPr marL="0" indent="0">
              <a:buNone/>
            </a:pPr>
            <a:r>
              <a:rPr lang="en-US" altLang="zh-CN" sz="2400" dirty="0" smtClean="0"/>
              <a:t>     </a:t>
            </a:r>
            <a:r>
              <a:rPr lang="en-US" altLang="zh-CN" sz="2400" dirty="0"/>
              <a:t>using the two-parameter Poisson </a:t>
            </a:r>
            <a:r>
              <a:rPr lang="en-US" altLang="zh-CN" sz="2400" dirty="0" smtClean="0"/>
              <a:t>Dirichlet </a:t>
            </a:r>
            <a:r>
              <a:rPr lang="en-US" altLang="zh-CN" sz="2400" dirty="0"/>
              <a:t>process </a:t>
            </a:r>
            <a:endParaRPr lang="en-US" altLang="ko-KR" sz="2400" dirty="0" smtClean="0"/>
          </a:p>
          <a:p>
            <a:pPr lvl="1"/>
            <a:r>
              <a:rPr lang="en-US" altLang="ko-KR" dirty="0"/>
              <a:t>allow </a:t>
            </a:r>
            <a:r>
              <a:rPr lang="en-US" altLang="ko-KR" dirty="0" smtClean="0"/>
              <a:t>each </a:t>
            </a:r>
            <a:r>
              <a:rPr lang="en-US" altLang="ko-KR" dirty="0"/>
              <a:t>question to have a diﬀerent and separate distribution over the </a:t>
            </a:r>
            <a:r>
              <a:rPr lang="en-US" altLang="ko-KR" dirty="0" smtClean="0"/>
              <a:t>topics</a:t>
            </a:r>
          </a:p>
          <a:p>
            <a:r>
              <a:rPr lang="en-US" altLang="ko-KR" b="1" dirty="0"/>
              <a:t>Notations</a:t>
            </a:r>
          </a:p>
          <a:p>
            <a:pPr lvl="1"/>
            <a:r>
              <a:rPr lang="en-US" altLang="ko-KR" dirty="0"/>
              <a:t>q</a:t>
            </a:r>
            <a:r>
              <a:rPr lang="en-US" altLang="ko-KR" dirty="0" smtClean="0"/>
              <a:t>uestion is considered as segment </a:t>
            </a:r>
            <a:r>
              <a:rPr lang="en-US" altLang="ko-KR" dirty="0"/>
              <a:t>that contains </a:t>
            </a:r>
            <a:r>
              <a:rPr lang="en-US" altLang="ko-KR" dirty="0" err="1"/>
              <a:t>Nq,w</a:t>
            </a:r>
            <a:r>
              <a:rPr lang="en-US" altLang="ko-KR" dirty="0"/>
              <a:t> </a:t>
            </a:r>
            <a:r>
              <a:rPr lang="en-US" altLang="ko-KR" dirty="0" smtClean="0"/>
              <a:t>words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ko-KR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3933056"/>
            <a:ext cx="4680585" cy="2466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Generative model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User </a:t>
            </a:r>
            <a:r>
              <a:rPr lang="en-US" altLang="ko-KR" sz="2400" dirty="0"/>
              <a:t>Profile </a:t>
            </a:r>
            <a:r>
              <a:rPr lang="en-US" altLang="ko-KR" sz="2400" dirty="0" smtClean="0"/>
              <a:t>u : </a:t>
            </a:r>
            <a:r>
              <a:rPr lang="en-US" altLang="ko-KR" sz="2000" dirty="0" smtClean="0"/>
              <a:t>a </a:t>
            </a:r>
            <a:r>
              <a:rPr lang="en-US" altLang="ko-KR" sz="2000" dirty="0"/>
              <a:t>mixture of latent topics denoted 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by </a:t>
            </a:r>
            <a:r>
              <a:rPr lang="en-US" altLang="ko-KR" sz="2000" dirty="0"/>
              <a:t>probability vector </a:t>
            </a:r>
            <a:r>
              <a:rPr lang="en-US" altLang="ko-KR" sz="2000" dirty="0" err="1"/>
              <a:t>μ</a:t>
            </a:r>
            <a:r>
              <a:rPr lang="en-US" altLang="ko-KR" sz="1800" dirty="0" err="1"/>
              <a:t>u</a:t>
            </a:r>
            <a:endParaRPr lang="en-US" altLang="ko-KR" sz="1800" dirty="0"/>
          </a:p>
          <a:p>
            <a:pPr marL="342900" lvl="1" indent="-342900">
              <a:buClr>
                <a:schemeClr val="tx2"/>
              </a:buClr>
            </a:pPr>
            <a:r>
              <a:rPr lang="en-US" altLang="ko-KR" dirty="0" smtClean="0"/>
              <a:t>Question q :</a:t>
            </a:r>
            <a:r>
              <a:rPr lang="en-US" altLang="ko-KR" sz="2000" dirty="0" smtClean="0"/>
              <a:t>drawn </a:t>
            </a:r>
            <a:r>
              <a:rPr lang="en-US" altLang="ko-KR" sz="2000" dirty="0"/>
              <a:t>from a probability vector </a:t>
            </a:r>
            <a:r>
              <a:rPr lang="en-US" altLang="ko-KR" sz="2000" dirty="0" err="1"/>
              <a:t>ν</a:t>
            </a:r>
            <a:r>
              <a:rPr lang="en-US" altLang="ko-KR" sz="1800" dirty="0" err="1"/>
              <a:t>u,q</a:t>
            </a:r>
            <a:r>
              <a:rPr lang="en-US" altLang="ko-KR" sz="2000" dirty="0"/>
              <a:t> </a:t>
            </a:r>
            <a:endParaRPr lang="en-US" altLang="ko-KR" sz="2000" dirty="0" smtClean="0"/>
          </a:p>
          <a:p>
            <a:pPr marL="0" lvl="1" indent="0">
              <a:buClr>
                <a:schemeClr val="tx2"/>
              </a:buClr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for </a:t>
            </a:r>
            <a:r>
              <a:rPr lang="en-US" altLang="ko-KR" sz="2000" dirty="0"/>
              <a:t>question q of proﬁle u</a:t>
            </a:r>
            <a:r>
              <a:rPr lang="en-US" altLang="ko-KR" sz="2000" dirty="0" smtClean="0"/>
              <a:t>.</a:t>
            </a:r>
            <a:endParaRPr lang="en-US" altLang="ko-KR" sz="2000" dirty="0"/>
          </a:p>
          <a:p>
            <a:r>
              <a:rPr lang="en-US" altLang="ko-KR" dirty="0" smtClean="0"/>
              <a:t>Generating user profile</a:t>
            </a:r>
          </a:p>
          <a:p>
            <a:pPr lvl="1"/>
            <a:r>
              <a:rPr lang="en-US" altLang="ko-KR" sz="2000" dirty="0"/>
              <a:t>1. Pick </a:t>
            </a:r>
            <a:r>
              <a:rPr lang="el-GR" altLang="ko-KR" sz="2000" dirty="0"/>
              <a:t>μ</a:t>
            </a:r>
            <a:r>
              <a:rPr lang="en-US" altLang="ko-KR" sz="2000" dirty="0"/>
              <a:t>u ∼ Dirichlet(</a:t>
            </a:r>
            <a:r>
              <a:rPr lang="el-GR" altLang="ko-KR" sz="2000" dirty="0"/>
              <a:t>α). </a:t>
            </a:r>
            <a:endParaRPr lang="en-US" altLang="ko-KR" sz="2000" dirty="0"/>
          </a:p>
          <a:p>
            <a:pPr lvl="1"/>
            <a:r>
              <a:rPr lang="el-GR" altLang="ko-KR" sz="2000" dirty="0"/>
              <a:t>2. </a:t>
            </a:r>
            <a:r>
              <a:rPr lang="en-US" altLang="ko-KR" sz="2000" dirty="0"/>
              <a:t>For each question q draw </a:t>
            </a:r>
            <a:r>
              <a:rPr lang="el-GR" altLang="ko-KR" sz="2000" dirty="0"/>
              <a:t>ν</a:t>
            </a:r>
            <a:r>
              <a:rPr lang="en-US" altLang="ko-KR" sz="1800" dirty="0" err="1"/>
              <a:t>u,q</a:t>
            </a:r>
            <a:r>
              <a:rPr lang="en-US" altLang="ko-KR" sz="2000" dirty="0"/>
              <a:t>∼ PDP(</a:t>
            </a:r>
            <a:r>
              <a:rPr lang="en-US" altLang="ko-KR" sz="2000" dirty="0" err="1"/>
              <a:t>a,b</a:t>
            </a:r>
            <a:r>
              <a:rPr lang="en-US" altLang="ko-KR" sz="2000" dirty="0"/>
              <a:t>,</a:t>
            </a:r>
            <a:r>
              <a:rPr lang="el-GR" altLang="ko-KR" sz="2000" dirty="0"/>
              <a:t>μ</a:t>
            </a:r>
            <a:r>
              <a:rPr lang="en-US" altLang="ko-KR" sz="1800" dirty="0"/>
              <a:t>u</a:t>
            </a:r>
            <a:r>
              <a:rPr lang="en-US" altLang="ko-KR" sz="2000" dirty="0" smtClean="0"/>
              <a:t>).</a:t>
            </a:r>
          </a:p>
          <a:p>
            <a:pPr lvl="1"/>
            <a:r>
              <a:rPr lang="en-US" altLang="ko-KR" sz="2000" dirty="0" smtClean="0"/>
              <a:t>3</a:t>
            </a:r>
            <a:r>
              <a:rPr lang="en-US" altLang="ko-KR" sz="2000" dirty="0"/>
              <a:t>. For each word </a:t>
            </a:r>
            <a:r>
              <a:rPr lang="en-US" altLang="ko-KR" sz="1800" dirty="0" err="1"/>
              <a:t>wu,q,v</a:t>
            </a:r>
            <a:r>
              <a:rPr lang="en-US" altLang="ko-KR" sz="2000" dirty="0"/>
              <a:t> choose a topic from </a:t>
            </a:r>
            <a:r>
              <a:rPr lang="en-US" altLang="ko-KR" sz="2000" dirty="0" err="1"/>
              <a:t>zu,q,v</a:t>
            </a:r>
            <a:r>
              <a:rPr lang="en-US" altLang="ko-KR" sz="2000" dirty="0"/>
              <a:t> ∼ discrete (</a:t>
            </a:r>
            <a:r>
              <a:rPr lang="el-GR" altLang="ko-KR" sz="2000" dirty="0"/>
              <a:t>ν</a:t>
            </a:r>
            <a:r>
              <a:rPr lang="en-US" altLang="ko-KR" sz="2000" dirty="0" err="1"/>
              <a:t>u,q</a:t>
            </a:r>
            <a:r>
              <a:rPr lang="en-US" altLang="ko-KR" sz="2000" dirty="0" smtClean="0"/>
              <a:t>)</a:t>
            </a:r>
          </a:p>
          <a:p>
            <a:pPr lvl="1"/>
            <a:r>
              <a:rPr lang="en-US" altLang="ko-KR" sz="2000" dirty="0" smtClean="0"/>
              <a:t> </a:t>
            </a:r>
            <a:r>
              <a:rPr lang="en-US" altLang="ko-KR" sz="2000" dirty="0"/>
              <a:t>4. Select a word from </a:t>
            </a:r>
            <a:r>
              <a:rPr lang="en-US" altLang="ko-KR" sz="2000" dirty="0" err="1"/>
              <a:t>w</a:t>
            </a:r>
            <a:r>
              <a:rPr lang="en-US" altLang="ko-KR" sz="1800" dirty="0" err="1"/>
              <a:t>u,q,v</a:t>
            </a:r>
            <a:r>
              <a:rPr lang="en-US" altLang="ko-KR" sz="2000" dirty="0"/>
              <a:t>∼ </a:t>
            </a:r>
            <a:r>
              <a:rPr lang="en-US" altLang="ko-KR" sz="2000" dirty="0" smtClean="0"/>
              <a:t>discrete(</a:t>
            </a:r>
            <a:r>
              <a:rPr lang="az-Cyrl-AZ" altLang="ko-KR" sz="2000" dirty="0" smtClean="0"/>
              <a:t>Ф</a:t>
            </a:r>
            <a:r>
              <a:rPr lang="en-US" altLang="ko-KR" sz="2000" dirty="0" err="1" smtClean="0"/>
              <a:t>z</a:t>
            </a:r>
            <a:r>
              <a:rPr lang="en-US" altLang="ko-KR" sz="1800" dirty="0" err="1" smtClean="0"/>
              <a:t>u,q,v</a:t>
            </a:r>
            <a:r>
              <a:rPr lang="en-US" altLang="ko-KR" sz="2000" dirty="0"/>
              <a:t>).</a:t>
            </a:r>
            <a:endParaRPr lang="ko-KR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896" y="1124744"/>
            <a:ext cx="2514600" cy="2531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Background and Motivation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Methodology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Experiments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Conclusions</a:t>
            </a:r>
          </a:p>
          <a:p>
            <a:endParaRPr lang="en-US" altLang="ko-KR" dirty="0"/>
          </a:p>
        </p:txBody>
      </p:sp>
      <p:sp>
        <p:nvSpPr>
          <p:cNvPr id="5" name="왼쪽 화살표 4"/>
          <p:cNvSpPr/>
          <p:nvPr/>
        </p:nvSpPr>
        <p:spPr>
          <a:xfrm>
            <a:off x="4355976" y="3674500"/>
            <a:ext cx="108012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Background and Motivation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Methodology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Experiments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Conclusions</a:t>
            </a:r>
          </a:p>
          <a:p>
            <a:endParaRPr lang="en-US" altLang="ko-KR" dirty="0" smtClean="0"/>
          </a:p>
        </p:txBody>
      </p:sp>
      <p:sp>
        <p:nvSpPr>
          <p:cNvPr id="5" name="왼쪽 화살표 4"/>
          <p:cNvSpPr/>
          <p:nvPr/>
        </p:nvSpPr>
        <p:spPr>
          <a:xfrm>
            <a:off x="5150923" y="1509324"/>
            <a:ext cx="108012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Data Set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sz="2400" dirty="0" smtClean="0"/>
              <a:t>Collected </a:t>
            </a:r>
            <a:r>
              <a:rPr lang="en-US" altLang="ko-KR" sz="2400" dirty="0"/>
              <a:t>from Stackoverﬂow</a:t>
            </a:r>
            <a:endParaRPr lang="en-US" altLang="ko-KR" sz="2400" dirty="0" smtClean="0"/>
          </a:p>
          <a:p>
            <a:pPr lvl="1"/>
            <a:r>
              <a:rPr lang="en-US" altLang="ko-KR" sz="2000" dirty="0"/>
              <a:t>http://stackoverﬂow.com</a:t>
            </a:r>
            <a:r>
              <a:rPr lang="en-US" altLang="ko-KR" sz="2000" dirty="0" smtClean="0"/>
              <a:t>/</a:t>
            </a:r>
            <a:endParaRPr lang="en-US" altLang="ko-KR" sz="2000" dirty="0"/>
          </a:p>
          <a:p>
            <a:r>
              <a:rPr lang="en-US" altLang="ko-KR" sz="2400" dirty="0"/>
              <a:t>Ranging from </a:t>
            </a:r>
            <a:r>
              <a:rPr lang="en-US" altLang="ko-KR" sz="2400" dirty="0" smtClean="0"/>
              <a:t>Jan 2008 </a:t>
            </a:r>
            <a:r>
              <a:rPr lang="en-US" altLang="ko-KR" sz="2400" dirty="0"/>
              <a:t>to </a:t>
            </a:r>
            <a:r>
              <a:rPr lang="en-US" altLang="ko-KR" sz="2400" dirty="0" smtClean="0"/>
              <a:t>Jan 2009</a:t>
            </a:r>
          </a:p>
          <a:p>
            <a:r>
              <a:rPr lang="en-US" altLang="ko-KR" sz="2400" dirty="0" smtClean="0"/>
              <a:t>Distribution </a:t>
            </a:r>
            <a:r>
              <a:rPr lang="en-US" altLang="ko-KR" sz="2400" dirty="0"/>
              <a:t>of the most frequent tags</a:t>
            </a:r>
          </a:p>
          <a:p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 smtClean="0"/>
          </a:p>
          <a:p>
            <a:endParaRPr lang="en-US" altLang="ko-KR" sz="2400" b="1" dirty="0">
              <a:solidFill>
                <a:schemeClr val="tx2"/>
              </a:solidFill>
            </a:endParaRPr>
          </a:p>
          <a:p>
            <a:endParaRPr lang="en-US" altLang="ko-KR" sz="2400" b="1" dirty="0" smtClean="0">
              <a:solidFill>
                <a:schemeClr val="tx2"/>
              </a:solidFill>
            </a:endParaRPr>
          </a:p>
          <a:p>
            <a:endParaRPr lang="en-US" altLang="ko-KR" sz="2400" b="1" dirty="0">
              <a:solidFill>
                <a:schemeClr val="tx2"/>
              </a:solidFill>
            </a:endParaRPr>
          </a:p>
          <a:p>
            <a:endParaRPr lang="en-US" altLang="ko-KR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ko-KR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dirty="0" smtClean="0"/>
              <a:t>                      </a:t>
            </a:r>
            <a:r>
              <a:rPr lang="en-US" altLang="ko-KR" dirty="0" smtClean="0">
                <a:solidFill>
                  <a:srgbClr val="FF0000"/>
                </a:solidFill>
              </a:rPr>
              <a:t>tags  </a:t>
            </a:r>
            <a:r>
              <a:rPr lang="en-US" altLang="ko-KR" dirty="0" smtClean="0"/>
              <a:t>                                           </a:t>
            </a:r>
            <a:r>
              <a:rPr lang="en-US" altLang="ko-KR" dirty="0" smtClean="0">
                <a:solidFill>
                  <a:srgbClr val="FF0000"/>
                </a:solidFill>
              </a:rPr>
              <a:t>tag pairs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424" y="2750408"/>
            <a:ext cx="3718560" cy="291084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236" y="2837656"/>
            <a:ext cx="372618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Data Set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Manually select 21 tags</a:t>
            </a:r>
          </a:p>
          <a:p>
            <a:endParaRPr lang="en-US" altLang="ko-KR" sz="2400" dirty="0"/>
          </a:p>
          <a:p>
            <a:pPr marL="0" indent="0">
              <a:buNone/>
            </a:pPr>
            <a:endParaRPr lang="en-US" altLang="ko-KR" sz="2400" dirty="0" smtClean="0"/>
          </a:p>
          <a:p>
            <a:pPr lvl="1"/>
            <a:endParaRPr lang="en-US" altLang="ko-KR" sz="2000" dirty="0"/>
          </a:p>
          <a:p>
            <a:pPr marL="0" indent="0">
              <a:buNone/>
            </a:pPr>
            <a:endParaRPr lang="en-US" altLang="ko-KR" sz="2400" dirty="0"/>
          </a:p>
          <a:p>
            <a:r>
              <a:rPr lang="en-US" altLang="ko-KR" sz="2400" dirty="0" smtClean="0"/>
              <a:t>Pick 118510 resolved questions and  answers with tags of from the 21 selected tags</a:t>
            </a:r>
          </a:p>
          <a:p>
            <a:endParaRPr lang="en-US" altLang="ko-KR" sz="2000" dirty="0" smtClean="0"/>
          </a:p>
          <a:p>
            <a:r>
              <a:rPr lang="en-US" altLang="ko-KR" sz="2400" dirty="0" smtClean="0"/>
              <a:t>Statistics</a:t>
            </a:r>
          </a:p>
          <a:p>
            <a:endParaRPr lang="ko-KR" altLang="en-US" dirty="0"/>
          </a:p>
        </p:txBody>
      </p:sp>
      <p:graphicFrame>
        <p:nvGraphicFramePr>
          <p:cNvPr id="5" name="그림 개체 틀 5"/>
          <p:cNvGraphicFramePr/>
          <p:nvPr/>
        </p:nvGraphicFramePr>
        <p:xfrm>
          <a:off x="1618927" y="5181756"/>
          <a:ext cx="5977409" cy="76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799"/>
                <a:gridCol w="2242427"/>
                <a:gridCol w="2041183"/>
              </a:tblGrid>
              <a:tr h="38376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Questions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Askers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Best</a:t>
                      </a:r>
                      <a:r>
                        <a:rPr lang="en-US" altLang="ko-KR" sz="1800" baseline="0" dirty="0" smtClean="0"/>
                        <a:t> Answerers</a:t>
                      </a:r>
                      <a:endParaRPr lang="ko-KR" altLang="en-US" sz="1800" dirty="0"/>
                    </a:p>
                  </a:txBody>
                  <a:tcPr/>
                </a:tc>
              </a:tr>
              <a:tr h="38376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369440(123933)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186027</a:t>
                      </a:r>
                      <a:endParaRPr lang="ko-KR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22027(1845)</a:t>
                      </a:r>
                      <a:endParaRPr lang="ko-KR" altLang="en-US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980" y="1770127"/>
            <a:ext cx="4487228" cy="15868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Test Dataset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Best answerers</a:t>
            </a:r>
          </a:p>
          <a:p>
            <a:pPr lvl="1"/>
            <a:r>
              <a:rPr lang="en-US" altLang="ko-KR" sz="2000" dirty="0"/>
              <a:t>users who have answered at least N best answers </a:t>
            </a:r>
            <a:r>
              <a:rPr lang="en-US" altLang="ko-KR" sz="2000" dirty="0" smtClean="0"/>
              <a:t>( </a:t>
            </a:r>
            <a:r>
              <a:rPr lang="en-US" altLang="ko-KR" sz="2000" dirty="0"/>
              <a:t>N=20</a:t>
            </a:r>
            <a:r>
              <a:rPr lang="en-US" altLang="ko-KR" sz="2000" dirty="0" smtClean="0"/>
              <a:t>)</a:t>
            </a:r>
          </a:p>
          <a:p>
            <a:pPr lvl="1"/>
            <a:r>
              <a:rPr lang="en-US" altLang="ko-KR" sz="2000" dirty="0" smtClean="0"/>
              <a:t>1845 best answerers</a:t>
            </a:r>
          </a:p>
          <a:p>
            <a:pPr marL="457200" lvl="1" indent="0">
              <a:buNone/>
            </a:pPr>
            <a:endParaRPr lang="en-US" altLang="ko-KR" sz="2000" dirty="0"/>
          </a:p>
          <a:p>
            <a:r>
              <a:rPr lang="en-US" altLang="ko-KR" sz="2400" dirty="0" smtClean="0"/>
              <a:t>All </a:t>
            </a:r>
            <a:r>
              <a:rPr lang="en-US" altLang="ko-KR" sz="2400" dirty="0"/>
              <a:t>the questions answered by the best answerers </a:t>
            </a:r>
            <a:r>
              <a:rPr lang="en-US" altLang="ko-KR" sz="2400" dirty="0" smtClean="0"/>
              <a:t> </a:t>
            </a:r>
            <a:r>
              <a:rPr lang="en-US" altLang="ko-KR" sz="2400" dirty="0"/>
              <a:t>are extracted to build the test dataset</a:t>
            </a:r>
            <a:r>
              <a:rPr lang="en-US" altLang="ko-KR" sz="2400" dirty="0" smtClean="0"/>
              <a:t>.</a:t>
            </a:r>
          </a:p>
          <a:p>
            <a:pPr lvl="1"/>
            <a:r>
              <a:rPr lang="en-US" altLang="ko-KR" sz="2000" dirty="0" smtClean="0"/>
              <a:t>5128 test questions</a:t>
            </a:r>
            <a:endParaRPr lang="en-US" altLang="ko-KR" sz="2000" dirty="0"/>
          </a:p>
          <a:p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 smtClean="0"/>
          </a:p>
          <a:p>
            <a:endParaRPr lang="en-US" altLang="ko-KR" sz="2400" b="1" dirty="0">
              <a:solidFill>
                <a:schemeClr val="tx2"/>
              </a:solidFill>
            </a:endParaRPr>
          </a:p>
          <a:p>
            <a:endParaRPr lang="en-US" altLang="ko-KR" sz="2400" b="1" dirty="0" smtClean="0">
              <a:solidFill>
                <a:schemeClr val="tx2"/>
              </a:solidFill>
            </a:endParaRPr>
          </a:p>
          <a:p>
            <a:endParaRPr lang="en-US" altLang="ko-KR" sz="2400" b="1" dirty="0">
              <a:solidFill>
                <a:schemeClr val="tx2"/>
              </a:solidFill>
            </a:endParaRPr>
          </a:p>
          <a:p>
            <a:endParaRPr lang="en-US" altLang="ko-KR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ko-KR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Evaluation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Evaluation of ranked best users' quality</a:t>
            </a:r>
          </a:p>
          <a:p>
            <a:pPr lvl="1"/>
            <a:r>
              <a:rPr lang="en-US" altLang="ko-KR" sz="2000" dirty="0"/>
              <a:t>Only users who have answered a question are ranked and the </a:t>
            </a:r>
          </a:p>
          <a:p>
            <a:pPr marL="457200" lvl="1" indent="0">
              <a:buNone/>
            </a:pPr>
            <a:r>
              <a:rPr lang="en-US" altLang="ko-KR" sz="2000" dirty="0">
                <a:sym typeface="+mn-ea"/>
              </a:rPr>
              <a:t>     ranking position of the best answerer of the question is taken</a:t>
            </a:r>
            <a:endParaRPr lang="en-US" altLang="ko-KR" sz="2000" dirty="0"/>
          </a:p>
          <a:p>
            <a:pPr lvl="1"/>
            <a:r>
              <a:rPr lang="en-US" altLang="ko-KR" sz="2000" dirty="0"/>
              <a:t>Directing the question  to all possible users.if the “real“ best answerer  is among the top N predicted users, the prediction for that question is considered to be successful  </a:t>
            </a:r>
          </a:p>
          <a:p>
            <a:pPr lvl="1"/>
            <a:endParaRPr lang="en-US" altLang="ko-KR" sz="2400" dirty="0"/>
          </a:p>
          <a:p>
            <a:r>
              <a:rPr lang="en-US" altLang="ko-KR" sz="2400" b="1" dirty="0" smtClean="0">
                <a:solidFill>
                  <a:schemeClr val="tx2"/>
                </a:solidFill>
              </a:rPr>
              <a:t>S@N</a:t>
            </a:r>
            <a:r>
              <a:rPr lang="en-US" altLang="ko-KR" sz="2400" dirty="0" smtClean="0"/>
              <a:t>:  </a:t>
            </a:r>
            <a:r>
              <a:rPr lang="en-US" altLang="ko-KR" sz="2400" dirty="0"/>
              <a:t>a model could ﬁnd the actual best answerer of the questions among the top N predicted </a:t>
            </a:r>
            <a:r>
              <a:rPr lang="en-US" altLang="ko-KR" sz="2400" dirty="0" smtClean="0"/>
              <a:t>users</a:t>
            </a:r>
          </a:p>
          <a:p>
            <a:pPr lvl="1"/>
            <a:r>
              <a:rPr lang="en-US" altLang="ko-KR" sz="2000" dirty="0"/>
              <a:t> The value of S@N of all the test questions is the average S@N value of the whole test set.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5" name="五角星 4"/>
          <p:cNvSpPr/>
          <p:nvPr/>
        </p:nvSpPr>
        <p:spPr>
          <a:xfrm>
            <a:off x="5062855" y="3089910"/>
            <a:ext cx="361950" cy="30924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Evaluation 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/>
              <a:t>Results </a:t>
            </a:r>
            <a:r>
              <a:rPr lang="en-US" altLang="ko-KR" sz="2400" dirty="0"/>
              <a:t>of S@1 for diﬀerent number of topics </a:t>
            </a:r>
          </a:p>
          <a:p>
            <a:endParaRPr lang="ko-KR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1738038"/>
            <a:ext cx="49911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Evaluation 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/>
              <a:t>Examples </a:t>
            </a:r>
            <a:r>
              <a:rPr lang="en-US" altLang="ko-KR" sz="2400" dirty="0"/>
              <a:t>of topics extracted from user proﬁles using the STM and LDA models  </a:t>
            </a:r>
          </a:p>
          <a:p>
            <a:endParaRPr lang="ko-KR" altLang="en-US" dirty="0"/>
          </a:p>
        </p:txBody>
      </p:sp>
      <p:sp>
        <p:nvSpPr>
          <p:cNvPr id="6" name="矩形 5"/>
          <p:cNvSpPr/>
          <p:nvPr/>
        </p:nvSpPr>
        <p:spPr>
          <a:xfrm>
            <a:off x="8289303" y="2664395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tx2"/>
                </a:solidFill>
              </a:rPr>
              <a:t>STM 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8268815" y="4752597"/>
            <a:ext cx="591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chemeClr val="tx2"/>
                </a:solidFill>
              </a:rPr>
              <a:t>LDA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89" y="2075681"/>
            <a:ext cx="7389495" cy="18573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28" y="4109050"/>
            <a:ext cx="7612380" cy="184023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99592" y="6010071"/>
            <a:ext cx="6921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T</a:t>
            </a:r>
            <a:r>
              <a:rPr lang="zh-CN" altLang="en-US" dirty="0" smtClean="0">
                <a:solidFill>
                  <a:srgbClr val="FF0000"/>
                </a:solidFill>
              </a:rPr>
              <a:t>opics </a:t>
            </a:r>
            <a:r>
              <a:rPr lang="zh-CN" altLang="en-US" dirty="0">
                <a:solidFill>
                  <a:srgbClr val="FF0000"/>
                </a:solidFill>
              </a:rPr>
              <a:t>extracted using the STM model are superior compared to the ones extracted using the LDA model</a:t>
            </a:r>
            <a:r>
              <a:rPr lang="zh-CN" altLang="en-US" dirty="0" smtClean="0">
                <a:solidFill>
                  <a:srgbClr val="FF0000"/>
                </a:solidFill>
              </a:rPr>
              <a:t>.  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Evaluation 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/>
              <a:t>Results </a:t>
            </a:r>
            <a:r>
              <a:rPr lang="en-US" altLang="ko-KR" sz="2400" dirty="0"/>
              <a:t>of predicting best answerers comparing four different methods</a:t>
            </a:r>
          </a:p>
          <a:p>
            <a:endParaRPr lang="ko-KR" altLang="en-US" dirty="0"/>
          </a:p>
        </p:txBody>
      </p:sp>
      <p:sp>
        <p:nvSpPr>
          <p:cNvPr id="5" name="矩形 4"/>
          <p:cNvSpPr/>
          <p:nvPr/>
        </p:nvSpPr>
        <p:spPr>
          <a:xfrm>
            <a:off x="1744216" y="4869160"/>
            <a:ext cx="5780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Topic models exhibit much better performance compared to the two traditional information retrieval approaches. 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825" y="2968957"/>
            <a:ext cx="5848350" cy="1457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Background and Motivation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Methodology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Experiments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Conclusions</a:t>
            </a:r>
          </a:p>
          <a:p>
            <a:endParaRPr lang="en-US" altLang="ko-KR" dirty="0"/>
          </a:p>
        </p:txBody>
      </p:sp>
      <p:sp>
        <p:nvSpPr>
          <p:cNvPr id="5" name="왼쪽 화살표 4"/>
          <p:cNvSpPr/>
          <p:nvPr/>
        </p:nvSpPr>
        <p:spPr>
          <a:xfrm>
            <a:off x="2790643" y="4409145"/>
            <a:ext cx="108012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Build user’s proﬁles </a:t>
            </a:r>
            <a:r>
              <a:rPr lang="en-US" altLang="ko-KR" dirty="0"/>
              <a:t>based on their answering </a:t>
            </a:r>
            <a:r>
              <a:rPr lang="en-US" altLang="ko-KR" dirty="0" smtClean="0"/>
              <a:t>history and  compare these </a:t>
            </a:r>
            <a:r>
              <a:rPr lang="en-US" altLang="ko-KR" dirty="0"/>
              <a:t>proﬁles </a:t>
            </a:r>
            <a:r>
              <a:rPr lang="en-US" altLang="ko-KR" dirty="0" smtClean="0"/>
              <a:t>with </a:t>
            </a:r>
            <a:r>
              <a:rPr lang="en-US" altLang="ko-KR" dirty="0"/>
              <a:t>a newly posted question.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Two </a:t>
            </a:r>
            <a:r>
              <a:rPr lang="en-US" altLang="ko-KR" dirty="0"/>
              <a:t>statistical topic models are used along with two more traditional approaches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Statistical </a:t>
            </a:r>
            <a:r>
              <a:rPr lang="en-US" altLang="ko-KR" dirty="0"/>
              <a:t>topic models can be considered as </a:t>
            </a:r>
            <a:r>
              <a:rPr lang="en-US" altLang="ko-KR" dirty="0" smtClean="0"/>
              <a:t> </a:t>
            </a:r>
            <a:r>
              <a:rPr lang="en-US" altLang="ko-KR" dirty="0"/>
              <a:t>replacements for more traditional methods in expert recommendation.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3708" y="2773377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dirty="0" smtClean="0"/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32774" y="109728"/>
            <a:ext cx="7039626" cy="1015016"/>
          </a:xfrm>
        </p:spPr>
        <p:txBody>
          <a:bodyPr>
            <a:noAutofit/>
          </a:bodyPr>
          <a:lstStyle/>
          <a:p>
            <a:r>
              <a:rPr lang="en-US" altLang="ko-KR" sz="3200" dirty="0" smtClean="0"/>
              <a:t>Community Question -Answering Websites</a:t>
            </a:r>
            <a:endParaRPr lang="ko-KR" alt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2185903" y="5669665"/>
            <a:ext cx="6274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ym typeface="Wingdings" panose="05000000000000000000" pitchFamily="2" charset="2"/>
              </a:rPr>
              <a:t>Solutions:  </a:t>
            </a:r>
            <a:r>
              <a:rPr lang="en-US" altLang="ko-KR" sz="20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finding</a:t>
            </a:r>
            <a:r>
              <a:rPr lang="en-US" altLang="ko-KR" sz="2000" dirty="0">
                <a:sym typeface="Wingdings" panose="05000000000000000000" pitchFamily="2" charset="2"/>
              </a:rPr>
              <a:t> </a:t>
            </a:r>
            <a:r>
              <a:rPr lang="en-US" altLang="ko-KR" sz="2000" b="1" dirty="0">
                <a:solidFill>
                  <a:schemeClr val="tx2"/>
                </a:solidFill>
                <a:sym typeface="Wingdings" panose="05000000000000000000" pitchFamily="2" charset="2"/>
              </a:rPr>
              <a:t>experts for newly posted </a:t>
            </a:r>
            <a:r>
              <a:rPr lang="en-US" altLang="ko-KR" sz="2000" b="1" dirty="0" smtClean="0">
                <a:solidFill>
                  <a:schemeClr val="tx2"/>
                </a:solidFill>
                <a:sym typeface="Wingdings" panose="05000000000000000000" pitchFamily="2" charset="2"/>
              </a:rPr>
              <a:t>questions</a:t>
            </a:r>
            <a:endParaRPr lang="en-US" altLang="ko-KR" dirty="0" smtClean="0"/>
          </a:p>
        </p:txBody>
      </p:sp>
      <p:grpSp>
        <p:nvGrpSpPr>
          <p:cNvPr id="10" name="그룹 9"/>
          <p:cNvGrpSpPr/>
          <p:nvPr/>
        </p:nvGrpSpPr>
        <p:grpSpPr>
          <a:xfrm>
            <a:off x="200272" y="1154529"/>
            <a:ext cx="8584978" cy="4146678"/>
            <a:chOff x="200272" y="1154529"/>
            <a:chExt cx="8584978" cy="4146678"/>
          </a:xfrm>
        </p:grpSpPr>
        <p:grpSp>
          <p:nvGrpSpPr>
            <p:cNvPr id="11" name="그룹 10"/>
            <p:cNvGrpSpPr/>
            <p:nvPr/>
          </p:nvGrpSpPr>
          <p:grpSpPr>
            <a:xfrm>
              <a:off x="392426" y="2846339"/>
              <a:ext cx="7491942" cy="2454868"/>
              <a:chOff x="392426" y="2630315"/>
              <a:chExt cx="7491942" cy="2454868"/>
            </a:xfrm>
          </p:grpSpPr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2426" y="3565465"/>
                <a:ext cx="1480697" cy="11188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9" name="오른쪽 화살표 18"/>
              <p:cNvSpPr/>
              <p:nvPr/>
            </p:nvSpPr>
            <p:spPr>
              <a:xfrm rot="5400000">
                <a:off x="495633" y="3020251"/>
                <a:ext cx="691480" cy="260452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0" name="오른쪽 화살표 19"/>
              <p:cNvSpPr/>
              <p:nvPr/>
            </p:nvSpPr>
            <p:spPr>
              <a:xfrm rot="16200000">
                <a:off x="828095" y="2988891"/>
                <a:ext cx="691480" cy="260453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" name="곱셈 기호 5"/>
              <p:cNvSpPr/>
              <p:nvPr/>
            </p:nvSpPr>
            <p:spPr>
              <a:xfrm>
                <a:off x="499156" y="2630315"/>
                <a:ext cx="1048508" cy="1007158"/>
              </a:xfrm>
              <a:prstGeom prst="mathMultiply">
                <a:avLst>
                  <a:gd name="adj1" fmla="val 1293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2743200" y="3238736"/>
                <a:ext cx="5141168" cy="1846447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altLang="ko-KR" b="1" dirty="0" smtClean="0"/>
                  <a:t>Main problem in </a:t>
                </a:r>
                <a:r>
                  <a:rPr lang="en-US" altLang="ko-KR" b="1" dirty="0"/>
                  <a:t>CQA services: low  participation </a:t>
                </a:r>
                <a:endParaRPr lang="en-US" altLang="ko-KR" b="1" dirty="0" smtClean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altLang="ko-KR" dirty="0" smtClean="0"/>
                  <a:t>Most </a:t>
                </a:r>
                <a:r>
                  <a:rPr lang="en-US" altLang="ko-KR" dirty="0"/>
                  <a:t>users are not willing to answer questions or are not experts</a:t>
                </a:r>
                <a:endParaRPr lang="en-US" altLang="ko-KR" dirty="0" smtClean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altLang="ko-KR" dirty="0"/>
                  <a:t>Those users willing to answer questions are not aware of the new questions of interest to them </a:t>
                </a:r>
                <a:endParaRPr lang="en-US" altLang="ko-KR" dirty="0" smtClean="0"/>
              </a:p>
              <a:p>
                <a:endParaRPr lang="en-US" altLang="ko-KR" dirty="0" smtClean="0"/>
              </a:p>
              <a:p>
                <a:r>
                  <a:rPr lang="en-US" altLang="ko-KR" dirty="0" smtClean="0"/>
                  <a:t>  </a:t>
                </a: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1588318"/>
              <a:ext cx="3657600" cy="323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8038" y="2474143"/>
              <a:ext cx="2447925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272" y="1711372"/>
              <a:ext cx="1512168" cy="1309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8264" y="1678754"/>
              <a:ext cx="1836986" cy="15007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오른쪽 화살표 4"/>
            <p:cNvSpPr/>
            <p:nvPr/>
          </p:nvSpPr>
          <p:spPr>
            <a:xfrm>
              <a:off x="1907704" y="2052699"/>
              <a:ext cx="691480" cy="243924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오른쪽 화살표 12"/>
            <p:cNvSpPr/>
            <p:nvPr/>
          </p:nvSpPr>
          <p:spPr>
            <a:xfrm>
              <a:off x="6516216" y="2052698"/>
              <a:ext cx="691480" cy="243924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오른쪽 화살표 13"/>
            <p:cNvSpPr/>
            <p:nvPr/>
          </p:nvSpPr>
          <p:spPr>
            <a:xfrm rot="10800000">
              <a:off x="6504069" y="2601460"/>
              <a:ext cx="691480" cy="243924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오른쪽 화살표 14"/>
            <p:cNvSpPr/>
            <p:nvPr/>
          </p:nvSpPr>
          <p:spPr>
            <a:xfrm rot="10800000">
              <a:off x="1864296" y="2601460"/>
              <a:ext cx="691480" cy="243924"/>
            </a:xfrm>
            <a:prstGeom prst="right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07704" y="1678754"/>
              <a:ext cx="54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/>
                <a:t>Ask</a:t>
              </a:r>
              <a:endParaRPr lang="ko-KR" alt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63688" y="2843644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b="1" dirty="0" smtClean="0"/>
                <a:t>Answer</a:t>
              </a:r>
              <a:endParaRPr lang="ko-KR" altLang="en-US" b="1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841042" y="1154529"/>
              <a:ext cx="160172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dirty="0" smtClean="0"/>
                <a:t>CQA services</a:t>
              </a:r>
              <a:endParaRPr lang="ko-KR" altLang="en-US" sz="2000" b="1" dirty="0"/>
            </a:p>
          </p:txBody>
        </p:sp>
      </p:grpSp>
      <p:sp>
        <p:nvSpPr>
          <p:cNvPr id="12" name="下箭头 11"/>
          <p:cNvSpPr/>
          <p:nvPr/>
        </p:nvSpPr>
        <p:spPr>
          <a:xfrm>
            <a:off x="4716016" y="5301208"/>
            <a:ext cx="216024" cy="2934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</a:t>
            </a:r>
            <a:r>
              <a:rPr lang="en-US" altLang="ko-KR" dirty="0" smtClean="0"/>
              <a:t>ethods </a:t>
            </a:r>
            <a:r>
              <a:rPr lang="en-US" altLang="ko-KR" dirty="0"/>
              <a:t>for ﬁnding experts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47725" y="1156108"/>
            <a:ext cx="829627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Two </a:t>
            </a:r>
            <a:r>
              <a:rPr lang="en-US" altLang="ko-KR" sz="2000" b="1" dirty="0"/>
              <a:t>categories</a:t>
            </a:r>
            <a:endParaRPr lang="en-US" altLang="ko-KR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b="1" dirty="0" smtClean="0">
                <a:solidFill>
                  <a:schemeClr val="tx2"/>
                </a:solidFill>
              </a:rPr>
              <a:t>First </a:t>
            </a:r>
            <a:r>
              <a:rPr lang="en-US" altLang="ko-KR" sz="2000" b="1" dirty="0">
                <a:solidFill>
                  <a:schemeClr val="tx2"/>
                </a:solidFill>
              </a:rPr>
              <a:t>category </a:t>
            </a:r>
            <a:r>
              <a:rPr lang="en-US" altLang="ko-KR" sz="2000" b="1" dirty="0" smtClean="0">
                <a:solidFill>
                  <a:schemeClr val="tx2"/>
                </a:solidFill>
              </a:rPr>
              <a:t>:</a:t>
            </a:r>
            <a:r>
              <a:rPr lang="en-US" altLang="ko-KR" sz="2000" dirty="0" smtClean="0"/>
              <a:t> search </a:t>
            </a:r>
            <a:r>
              <a:rPr lang="en-US" altLang="ko-KR" sz="2000" dirty="0"/>
              <a:t>for relevant answers for a given question and </a:t>
            </a:r>
            <a:r>
              <a:rPr lang="en-US" altLang="ko-KR" sz="2000" dirty="0" smtClean="0"/>
              <a:t> </a:t>
            </a:r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retrieve a </a:t>
            </a:r>
            <a:r>
              <a:rPr lang="en-US" altLang="ko-KR" sz="2000" dirty="0"/>
              <a:t>ranked list of users based on their contribution to </a:t>
            </a:r>
            <a:r>
              <a:rPr lang="en-US" altLang="ko-KR" sz="2000" dirty="0" smtClean="0"/>
              <a:t>answers</a:t>
            </a:r>
            <a:endParaRPr lang="en-US" altLang="ko-K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b="1" dirty="0" smtClean="0">
                <a:solidFill>
                  <a:schemeClr val="tx2"/>
                </a:solidFill>
              </a:rPr>
              <a:t>Second </a:t>
            </a:r>
            <a:r>
              <a:rPr lang="en-US" altLang="ko-KR" sz="2000" b="1" dirty="0">
                <a:solidFill>
                  <a:schemeClr val="tx2"/>
                </a:solidFill>
              </a:rPr>
              <a:t>category: </a:t>
            </a:r>
            <a:r>
              <a:rPr lang="en-US" altLang="ko-KR" sz="2000" dirty="0" smtClean="0"/>
              <a:t>build a </a:t>
            </a:r>
            <a:r>
              <a:rPr lang="en-US" altLang="ko-KR" sz="2000" dirty="0"/>
              <a:t>proﬁle for each expert based on </a:t>
            </a:r>
            <a:r>
              <a:rPr lang="en-US" altLang="ko-KR" sz="2000" dirty="0" smtClean="0"/>
              <a:t>past answers</a:t>
            </a:r>
          </a:p>
          <a:p>
            <a:r>
              <a:rPr lang="en-US" altLang="ko-KR" sz="2000" dirty="0"/>
              <a:t> </a:t>
            </a:r>
            <a:r>
              <a:rPr lang="en-US" altLang="ko-KR" sz="2000" dirty="0" smtClean="0"/>
              <a:t>     </a:t>
            </a:r>
            <a:r>
              <a:rPr lang="en-US" altLang="ko-KR" sz="2000" dirty="0"/>
              <a:t>and </a:t>
            </a:r>
            <a:r>
              <a:rPr lang="en-US" altLang="ko-KR" sz="2000" dirty="0" smtClean="0"/>
              <a:t>use </a:t>
            </a:r>
            <a:r>
              <a:rPr lang="en-US" altLang="ko-KR" sz="2000" dirty="0"/>
              <a:t>these proﬁles to ﬁnd experts.</a:t>
            </a:r>
            <a:endParaRPr lang="en-US" altLang="ko-KR" sz="2000" dirty="0" smtClean="0"/>
          </a:p>
          <a:p>
            <a:endParaRPr lang="en-US" altLang="ko-KR" dirty="0" smtClean="0"/>
          </a:p>
        </p:txBody>
      </p:sp>
      <p:sp>
        <p:nvSpPr>
          <p:cNvPr id="18" name="TextBox 14"/>
          <p:cNvSpPr txBox="1"/>
          <p:nvPr/>
        </p:nvSpPr>
        <p:spPr>
          <a:xfrm>
            <a:off x="847724" y="4481825"/>
            <a:ext cx="8296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Current work in second category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Model </a:t>
            </a:r>
            <a:r>
              <a:rPr lang="en-US" altLang="ko-KR" sz="2000" dirty="0"/>
              <a:t>user proﬁles by using classical information retrieval approaches</a:t>
            </a:r>
            <a:endParaRPr lang="en-US" altLang="ko-K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Use </a:t>
            </a:r>
            <a:r>
              <a:rPr lang="en-US" altLang="ko-KR" sz="2000" dirty="0"/>
              <a:t>lexical similarity measures and retrieve good results if suﬃcient word overlap exists</a:t>
            </a:r>
            <a:endParaRPr lang="en-US" altLang="ko-KR" dirty="0" smtClean="0"/>
          </a:p>
        </p:txBody>
      </p:sp>
      <p:sp>
        <p:nvSpPr>
          <p:cNvPr id="6" name="五角星 5"/>
          <p:cNvSpPr/>
          <p:nvPr/>
        </p:nvSpPr>
        <p:spPr>
          <a:xfrm>
            <a:off x="5556753" y="2420888"/>
            <a:ext cx="311391" cy="21602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043608" y="5981218"/>
            <a:ext cx="69847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 Our objective is to </a:t>
            </a:r>
            <a:r>
              <a:rPr lang="zh-CN" altLang="en-US" sz="2000" b="1" dirty="0">
                <a:solidFill>
                  <a:schemeClr val="tx2"/>
                </a:solidFill>
              </a:rPr>
              <a:t>route</a:t>
            </a:r>
            <a:r>
              <a:rPr lang="zh-CN" altLang="en-US" dirty="0"/>
              <a:t> new questions to the </a:t>
            </a:r>
            <a:r>
              <a:rPr lang="zh-CN" altLang="en-US" sz="2000" b="1" dirty="0">
                <a:solidFill>
                  <a:schemeClr val="tx2"/>
                </a:solidFill>
              </a:rPr>
              <a:t>best suited experts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6" y="2772048"/>
            <a:ext cx="3207544" cy="159305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7212" y="2918068"/>
            <a:ext cx="2583180" cy="13030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User profile modeling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Create </a:t>
            </a:r>
            <a:r>
              <a:rPr lang="en-US" altLang="ko-KR" dirty="0"/>
              <a:t>user proﬁle by combining </a:t>
            </a:r>
            <a:r>
              <a:rPr lang="en-US" altLang="ko-KR" dirty="0" smtClean="0"/>
              <a:t>questions </a:t>
            </a:r>
            <a:r>
              <a:rPr lang="en-US" altLang="ko-KR" dirty="0"/>
              <a:t>answered by the user for which </a:t>
            </a:r>
            <a:r>
              <a:rPr lang="en-US" altLang="ko-KR" dirty="0" smtClean="0"/>
              <a:t>he </a:t>
            </a:r>
            <a:r>
              <a:rPr lang="en-US" altLang="ko-KR" dirty="0"/>
              <a:t>has been selected</a:t>
            </a:r>
            <a:r>
              <a:rPr lang="en-US" altLang="ko-KR" b="1" dirty="0">
                <a:solidFill>
                  <a:schemeClr val="tx2"/>
                </a:solidFill>
              </a:rPr>
              <a:t> the best </a:t>
            </a:r>
            <a:r>
              <a:rPr lang="en-US" altLang="ko-KR" b="1" dirty="0" smtClean="0">
                <a:solidFill>
                  <a:schemeClr val="tx2"/>
                </a:solidFill>
              </a:rPr>
              <a:t>answerer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 Based on </a:t>
            </a:r>
            <a:r>
              <a:rPr lang="en-US" altLang="ko-KR" dirty="0" smtClean="0"/>
              <a:t> </a:t>
            </a:r>
            <a:r>
              <a:rPr lang="en-US" altLang="ko-KR" dirty="0"/>
              <a:t>user proﬁles, the relation between the answerer and a new </a:t>
            </a:r>
            <a:r>
              <a:rPr lang="en-US" altLang="ko-KR" dirty="0" smtClean="0"/>
              <a:t>question is </a:t>
            </a:r>
            <a:r>
              <a:rPr lang="en-US" altLang="ko-KR" dirty="0"/>
              <a:t>measured by using </a:t>
            </a:r>
            <a:r>
              <a:rPr lang="en-US" altLang="ko-KR" dirty="0" smtClean="0"/>
              <a:t>diﬀerent </a:t>
            </a:r>
            <a:r>
              <a:rPr lang="en-US" altLang="ko-KR" dirty="0"/>
              <a:t>methods. </a:t>
            </a:r>
          </a:p>
          <a:p>
            <a:pPr lvl="1"/>
            <a:r>
              <a:rPr lang="en-US" altLang="ko-KR" dirty="0"/>
              <a:t>language models with Dirichlet </a:t>
            </a:r>
            <a:r>
              <a:rPr lang="en-US" altLang="ko-KR" dirty="0" smtClean="0"/>
              <a:t>smoothing</a:t>
            </a:r>
          </a:p>
          <a:p>
            <a:pPr lvl="1"/>
            <a:r>
              <a:rPr lang="en-US" altLang="ko-KR" dirty="0" smtClean="0"/>
              <a:t>TF-IDF</a:t>
            </a:r>
          </a:p>
          <a:p>
            <a:pPr lvl="1"/>
            <a:r>
              <a:rPr lang="en-US" altLang="ko-KR" dirty="0"/>
              <a:t> </a:t>
            </a:r>
            <a:r>
              <a:rPr lang="en-US" altLang="ko-KR" dirty="0" smtClean="0"/>
              <a:t>Latent </a:t>
            </a:r>
            <a:r>
              <a:rPr lang="en-US" altLang="ko-KR" dirty="0"/>
              <a:t>Dirichlet Allocation (LDA) </a:t>
            </a:r>
            <a:endParaRPr lang="en-US" altLang="ko-KR" dirty="0" smtClean="0"/>
          </a:p>
          <a:p>
            <a:pPr lvl="1"/>
            <a:r>
              <a:rPr lang="en-US" altLang="ko-KR" dirty="0"/>
              <a:t> Segmented Topic Model (STM)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Background and Motivation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Methodology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Experiments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Conclusions</a:t>
            </a:r>
          </a:p>
          <a:p>
            <a:endParaRPr lang="en-US" altLang="ko-KR" dirty="0"/>
          </a:p>
        </p:txBody>
      </p:sp>
      <p:sp>
        <p:nvSpPr>
          <p:cNvPr id="5" name="왼쪽 화살표 4"/>
          <p:cNvSpPr/>
          <p:nvPr/>
        </p:nvSpPr>
        <p:spPr>
          <a:xfrm>
            <a:off x="5478628" y="2234340"/>
            <a:ext cx="108012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Problem Statement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Given </a:t>
            </a:r>
            <a:r>
              <a:rPr lang="en-US" altLang="ko-KR" dirty="0"/>
              <a:t>a new question q, </a:t>
            </a:r>
            <a:r>
              <a:rPr lang="en-US" altLang="ko-KR" dirty="0" smtClean="0"/>
              <a:t> </a:t>
            </a:r>
            <a:r>
              <a:rPr lang="en-US" altLang="ko-KR" dirty="0"/>
              <a:t>return a ranked list of users u</a:t>
            </a:r>
            <a:r>
              <a:rPr lang="en-US" altLang="ko-KR" sz="2400" dirty="0"/>
              <a:t>1</a:t>
            </a:r>
            <a:r>
              <a:rPr lang="en-US" altLang="ko-KR" dirty="0"/>
              <a:t>, u</a:t>
            </a:r>
            <a:r>
              <a:rPr lang="en-US" altLang="ko-KR" sz="2400" dirty="0"/>
              <a:t>2</a:t>
            </a:r>
            <a:r>
              <a:rPr lang="en-US" altLang="ko-KR" dirty="0"/>
              <a:t>,...,u</a:t>
            </a:r>
            <a:r>
              <a:rPr lang="en-US" altLang="ko-KR" sz="2400" dirty="0"/>
              <a:t>n</a:t>
            </a:r>
            <a:r>
              <a:rPr lang="en-US" altLang="ko-KR" dirty="0"/>
              <a:t> who are best suited to answer </a:t>
            </a:r>
            <a:r>
              <a:rPr lang="en-US" altLang="ko-KR" dirty="0" smtClean="0"/>
              <a:t>q</a:t>
            </a:r>
            <a:endParaRPr lang="ko-KR" altLang="en-US" dirty="0"/>
          </a:p>
          <a:p>
            <a:pPr lvl="1"/>
            <a:r>
              <a:rPr lang="en-US" altLang="ko-KR" dirty="0" smtClean="0"/>
              <a:t>Probability </a:t>
            </a:r>
            <a:r>
              <a:rPr lang="en-US" altLang="ko-KR" dirty="0"/>
              <a:t>of </a:t>
            </a:r>
            <a:r>
              <a:rPr lang="en-US" altLang="ko-KR" dirty="0" smtClean="0"/>
              <a:t>user u </a:t>
            </a:r>
            <a:r>
              <a:rPr lang="en-US" altLang="ko-KR" dirty="0"/>
              <a:t>being the answerer for the question q </a:t>
            </a:r>
            <a:r>
              <a:rPr lang="en-US" altLang="ko-KR" dirty="0" smtClean="0"/>
              <a:t>: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767740" y="3181864"/>
            <a:ext cx="2736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/>
              <a:t> Capture </a:t>
            </a:r>
            <a:r>
              <a:rPr lang="en-US" altLang="ko-KR" sz="2000" dirty="0"/>
              <a:t>the expertise of user u on question q</a:t>
            </a:r>
            <a:endParaRPr lang="ko-KR" altLang="en-US" sz="2000" dirty="0"/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3059834" y="3429002"/>
            <a:ext cx="936102" cy="936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4400525"/>
            <a:ext cx="2857500" cy="828675"/>
          </a:xfrm>
          <a:prstGeom prst="rect">
            <a:avLst/>
          </a:prstGeom>
        </p:spPr>
      </p:pic>
      <p:cxnSp>
        <p:nvCxnSpPr>
          <p:cNvPr id="8" name="직선 화살표 연결선 5"/>
          <p:cNvCxnSpPr/>
          <p:nvPr/>
        </p:nvCxnSpPr>
        <p:spPr>
          <a:xfrm flipH="1">
            <a:off x="4757192" y="3628022"/>
            <a:ext cx="1008111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5"/>
          <p:cNvCxnSpPr/>
          <p:nvPr/>
        </p:nvCxnSpPr>
        <p:spPr>
          <a:xfrm flipH="1" flipV="1">
            <a:off x="4720174" y="4977173"/>
            <a:ext cx="1796042" cy="396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3"/>
          <p:cNvSpPr/>
          <p:nvPr/>
        </p:nvSpPr>
        <p:spPr>
          <a:xfrm>
            <a:off x="5974230" y="5395905"/>
            <a:ext cx="27363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/>
              <a:t> Same for all the test questions</a:t>
            </a:r>
            <a:endParaRPr lang="ko-KR" altLang="en-US" sz="2000" dirty="0"/>
          </a:p>
        </p:txBody>
      </p:sp>
      <p:sp>
        <p:nvSpPr>
          <p:cNvPr id="11" name="직사각형 3"/>
          <p:cNvSpPr/>
          <p:nvPr/>
        </p:nvSpPr>
        <p:spPr>
          <a:xfrm>
            <a:off x="683569" y="3147065"/>
            <a:ext cx="27363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 smtClean="0"/>
              <a:t>Approximate by  speciﬁc </a:t>
            </a:r>
            <a:r>
              <a:rPr lang="en-US" altLang="ko-KR" sz="2000" dirty="0"/>
              <a:t>information such as user activity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Background and Motivation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Problem statement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Methodology                      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Experiments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Conclusions</a:t>
            </a:r>
          </a:p>
          <a:p>
            <a:endParaRPr lang="en-US" altLang="ko-KR" dirty="0"/>
          </a:p>
        </p:txBody>
      </p:sp>
      <p:sp>
        <p:nvSpPr>
          <p:cNvPr id="6" name="왼쪽 화살표 4"/>
          <p:cNvSpPr/>
          <p:nvPr/>
        </p:nvSpPr>
        <p:spPr>
          <a:xfrm>
            <a:off x="3563888" y="2996952"/>
            <a:ext cx="108012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Modeling Expert Search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Diﬀerent </a:t>
            </a:r>
            <a:r>
              <a:rPr lang="en-US" altLang="ko-KR" sz="2400" dirty="0"/>
              <a:t>methods for ranking users based on their </a:t>
            </a:r>
            <a:r>
              <a:rPr lang="en-US" altLang="ko-KR" sz="2400" b="1" dirty="0">
                <a:solidFill>
                  <a:schemeClr val="tx2"/>
                </a:solidFill>
              </a:rPr>
              <a:t>interests</a:t>
            </a:r>
          </a:p>
          <a:p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568760" y="3838125"/>
            <a:ext cx="6027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49475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298315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47790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6630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6105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894945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44420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93895" algn="l" defTabSz="4298315" rtl="0" eaLnBrk="1" latinLnBrk="0" hangingPunct="1">
              <a:defRPr sz="8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>
                <a:latin typeface="Trebuchet MS" panose="020B0603020202020204" pitchFamily="34" charset="0"/>
              </a:rPr>
              <a:t>Word-based methods  </a:t>
            </a:r>
            <a:r>
              <a:rPr lang="en-US" altLang="ko-KR" sz="2000" b="1" dirty="0">
                <a:sym typeface="Symbol" panose="05050102010706020507"/>
              </a:rPr>
              <a:t></a:t>
            </a:r>
            <a:r>
              <a:rPr lang="en-US" altLang="ko-KR" sz="2000" b="1" dirty="0" smtClean="0">
                <a:latin typeface="Trebuchet MS" panose="020B0603020202020204" pitchFamily="34" charset="0"/>
              </a:rPr>
              <a:t> </a:t>
            </a:r>
            <a:r>
              <a:rPr lang="en-US" altLang="ko-KR" sz="2000" b="1" dirty="0">
                <a:latin typeface="Trebuchet MS" panose="020B0603020202020204" pitchFamily="34" charset="0"/>
              </a:rPr>
              <a:t> use a smoothed distribution to estimate the likelihood of a query in a given collection of </a:t>
            </a:r>
            <a:r>
              <a:rPr lang="en-US" altLang="ko-KR" sz="2000" b="1" dirty="0" smtClean="0">
                <a:latin typeface="Trebuchet MS" panose="020B0603020202020204" pitchFamily="34" charset="0"/>
              </a:rPr>
              <a:t>documents</a:t>
            </a:r>
          </a:p>
          <a:p>
            <a:r>
              <a:rPr lang="en-US" altLang="ko-KR" sz="20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Topic models </a:t>
            </a:r>
            <a:r>
              <a:rPr lang="en-US" altLang="ko-KR" sz="2000" b="1" dirty="0">
                <a:solidFill>
                  <a:srgbClr val="0070C0"/>
                </a:solidFill>
                <a:sym typeface="Symbol" panose="05050102010706020507"/>
              </a:rPr>
              <a:t></a:t>
            </a:r>
            <a:r>
              <a:rPr lang="en-US" altLang="ko-KR" sz="2000" b="1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n-US" altLang="ko-KR" sz="2000" b="1" dirty="0">
                <a:solidFill>
                  <a:srgbClr val="0070C0"/>
                </a:solidFill>
                <a:latin typeface="Trebuchet MS" panose="020B0603020202020204" pitchFamily="34" charset="0"/>
              </a:rPr>
              <a:t>Documents in these models are a mixture of topics and topics are mixtures of words</a:t>
            </a:r>
            <a:endParaRPr lang="ko-KR" altLang="en-US" sz="2000" b="1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447800" y="2360659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word-based methods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  topic models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TF-IDF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LDA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Language model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Segmented Topic Model 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TC010237559[[fn=교육 테마]]</Template>
  <TotalTime>61</TotalTime>
  <Words>1347</Words>
  <Application>Microsoft Office PowerPoint</Application>
  <PresentationFormat>全屏显示(4:3)</PresentationFormat>
  <Paragraphs>241</Paragraphs>
  <Slides>29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0" baseType="lpstr">
      <vt:lpstr>HY그래픽M</vt:lpstr>
      <vt:lpstr>맑은 고딕</vt:lpstr>
      <vt:lpstr>华文新魏</vt:lpstr>
      <vt:lpstr>宋体</vt:lpstr>
      <vt:lpstr>Arial</vt:lpstr>
      <vt:lpstr>Candara</vt:lpstr>
      <vt:lpstr>Corbel</vt:lpstr>
      <vt:lpstr>Symbol</vt:lpstr>
      <vt:lpstr>Trebuchet MS</vt:lpstr>
      <vt:lpstr>Wingdings</vt:lpstr>
      <vt:lpstr>New_Education02</vt:lpstr>
      <vt:lpstr>Finding Expert Users in Community Question Answering </vt:lpstr>
      <vt:lpstr>Contents</vt:lpstr>
      <vt:lpstr>Community Question -Answering Websites</vt:lpstr>
      <vt:lpstr>Methods for ﬁnding experts </vt:lpstr>
      <vt:lpstr>User profile modeling</vt:lpstr>
      <vt:lpstr>Contents</vt:lpstr>
      <vt:lpstr>Problem Statement</vt:lpstr>
      <vt:lpstr>Contents</vt:lpstr>
      <vt:lpstr>Modeling Expert Search</vt:lpstr>
      <vt:lpstr>TF-IDF</vt:lpstr>
      <vt:lpstr>TF-IDF</vt:lpstr>
      <vt:lpstr>Language Model</vt:lpstr>
      <vt:lpstr>Language Model</vt:lpstr>
      <vt:lpstr>Latent Dirichlet Allocation </vt:lpstr>
      <vt:lpstr> Generative Process of LDA </vt:lpstr>
      <vt:lpstr>Process of Profile Generating</vt:lpstr>
      <vt:lpstr>Segmented Topic Model </vt:lpstr>
      <vt:lpstr>Generative model </vt:lpstr>
      <vt:lpstr>Contents</vt:lpstr>
      <vt:lpstr>Data Set</vt:lpstr>
      <vt:lpstr>Data Set</vt:lpstr>
      <vt:lpstr>Test Dataset</vt:lpstr>
      <vt:lpstr>Evaluation</vt:lpstr>
      <vt:lpstr>Evaluation Results</vt:lpstr>
      <vt:lpstr>Evaluation Results</vt:lpstr>
      <vt:lpstr>Evaluation Results</vt:lpstr>
      <vt:lpstr>Contents</vt:lpstr>
      <vt:lpstr>Conclusions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Jae-Gil</dc:creator>
  <cp:lastModifiedBy>user</cp:lastModifiedBy>
  <cp:revision>550</cp:revision>
  <dcterms:created xsi:type="dcterms:W3CDTF">2011-02-01T23:52:00Z</dcterms:created>
  <dcterms:modified xsi:type="dcterms:W3CDTF">2016-11-14T02:40:21Z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2052-10.1.0.6065</vt:lpwstr>
  </property>
</Properties>
</file>