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39"/>
  </p:notesMasterIdLst>
  <p:handoutMasterIdLst>
    <p:handoutMasterId r:id="rId40"/>
  </p:handoutMasterIdLst>
  <p:sldIdLst>
    <p:sldId id="260" r:id="rId3"/>
    <p:sldId id="294" r:id="rId4"/>
    <p:sldId id="336" r:id="rId5"/>
    <p:sldId id="354" r:id="rId6"/>
    <p:sldId id="375" r:id="rId7"/>
    <p:sldId id="376" r:id="rId8"/>
    <p:sldId id="377" r:id="rId9"/>
    <p:sldId id="379" r:id="rId10"/>
    <p:sldId id="378" r:id="rId11"/>
    <p:sldId id="380" r:id="rId12"/>
    <p:sldId id="357" r:id="rId13"/>
    <p:sldId id="358" r:id="rId14"/>
    <p:sldId id="359" r:id="rId15"/>
    <p:sldId id="355" r:id="rId16"/>
    <p:sldId id="356" r:id="rId17"/>
    <p:sldId id="381" r:id="rId18"/>
    <p:sldId id="382" r:id="rId19"/>
    <p:sldId id="383" r:id="rId20"/>
    <p:sldId id="392" r:id="rId21"/>
    <p:sldId id="385" r:id="rId22"/>
    <p:sldId id="351" r:id="rId23"/>
    <p:sldId id="361" r:id="rId24"/>
    <p:sldId id="362" r:id="rId25"/>
    <p:sldId id="364" r:id="rId26"/>
    <p:sldId id="365" r:id="rId27"/>
    <p:sldId id="339" r:id="rId28"/>
    <p:sldId id="367" r:id="rId29"/>
    <p:sldId id="386" r:id="rId30"/>
    <p:sldId id="391" r:id="rId31"/>
    <p:sldId id="387" r:id="rId32"/>
    <p:sldId id="389" r:id="rId33"/>
    <p:sldId id="390" r:id="rId34"/>
    <p:sldId id="352" r:id="rId35"/>
    <p:sldId id="384" r:id="rId36"/>
    <p:sldId id="302" r:id="rId37"/>
    <p:sldId id="299" r:id="rId38"/>
  </p:sldIdLst>
  <p:sldSz cx="9144000" cy="6858000" type="screen4x3"/>
  <p:notesSz cx="7315200" cy="9601200"/>
  <p:defaultTextStyle>
    <a:defPPr>
      <a:defRPr lang="zh-CN"/>
    </a:defPPr>
    <a:lvl1pPr algn="l" rtl="0" fontAlgn="base">
      <a:spcBef>
        <a:spcPct val="0"/>
      </a:spcBef>
      <a:spcAft>
        <a:spcPct val="0"/>
      </a:spcAft>
      <a:defRPr sz="4800" b="1" kern="1200">
        <a:solidFill>
          <a:srgbClr val="16388A"/>
        </a:solidFill>
        <a:latin typeface="Arial" charset="0"/>
        <a:ea typeface="黑体" pitchFamily="49" charset="-122"/>
        <a:cs typeface="+mn-cs"/>
      </a:defRPr>
    </a:lvl1pPr>
    <a:lvl2pPr marL="457200" algn="l" rtl="0" fontAlgn="base">
      <a:spcBef>
        <a:spcPct val="0"/>
      </a:spcBef>
      <a:spcAft>
        <a:spcPct val="0"/>
      </a:spcAft>
      <a:defRPr sz="4800" b="1" kern="1200">
        <a:solidFill>
          <a:srgbClr val="16388A"/>
        </a:solidFill>
        <a:latin typeface="Arial" charset="0"/>
        <a:ea typeface="黑体" pitchFamily="49" charset="-122"/>
        <a:cs typeface="+mn-cs"/>
      </a:defRPr>
    </a:lvl2pPr>
    <a:lvl3pPr marL="914400" algn="l" rtl="0" fontAlgn="base">
      <a:spcBef>
        <a:spcPct val="0"/>
      </a:spcBef>
      <a:spcAft>
        <a:spcPct val="0"/>
      </a:spcAft>
      <a:defRPr sz="4800" b="1" kern="1200">
        <a:solidFill>
          <a:srgbClr val="16388A"/>
        </a:solidFill>
        <a:latin typeface="Arial" charset="0"/>
        <a:ea typeface="黑体" pitchFamily="49" charset="-122"/>
        <a:cs typeface="+mn-cs"/>
      </a:defRPr>
    </a:lvl3pPr>
    <a:lvl4pPr marL="1371600" algn="l" rtl="0" fontAlgn="base">
      <a:spcBef>
        <a:spcPct val="0"/>
      </a:spcBef>
      <a:spcAft>
        <a:spcPct val="0"/>
      </a:spcAft>
      <a:defRPr sz="4800" b="1" kern="1200">
        <a:solidFill>
          <a:srgbClr val="16388A"/>
        </a:solidFill>
        <a:latin typeface="Arial" charset="0"/>
        <a:ea typeface="黑体" pitchFamily="49" charset="-122"/>
        <a:cs typeface="+mn-cs"/>
      </a:defRPr>
    </a:lvl4pPr>
    <a:lvl5pPr marL="1828800" algn="l" rtl="0" fontAlgn="base">
      <a:spcBef>
        <a:spcPct val="0"/>
      </a:spcBef>
      <a:spcAft>
        <a:spcPct val="0"/>
      </a:spcAft>
      <a:defRPr sz="4800" b="1" kern="1200">
        <a:solidFill>
          <a:srgbClr val="16388A"/>
        </a:solidFill>
        <a:latin typeface="Arial" charset="0"/>
        <a:ea typeface="黑体" pitchFamily="49" charset="-122"/>
        <a:cs typeface="+mn-cs"/>
      </a:defRPr>
    </a:lvl5pPr>
    <a:lvl6pPr marL="2286000" algn="l" defTabSz="914400" rtl="0" eaLnBrk="1" latinLnBrk="0" hangingPunct="1">
      <a:defRPr sz="4800" b="1" kern="1200">
        <a:solidFill>
          <a:srgbClr val="16388A"/>
        </a:solidFill>
        <a:latin typeface="Arial" charset="0"/>
        <a:ea typeface="黑体" pitchFamily="49" charset="-122"/>
        <a:cs typeface="+mn-cs"/>
      </a:defRPr>
    </a:lvl6pPr>
    <a:lvl7pPr marL="2743200" algn="l" defTabSz="914400" rtl="0" eaLnBrk="1" latinLnBrk="0" hangingPunct="1">
      <a:defRPr sz="4800" b="1" kern="1200">
        <a:solidFill>
          <a:srgbClr val="16388A"/>
        </a:solidFill>
        <a:latin typeface="Arial" charset="0"/>
        <a:ea typeface="黑体" pitchFamily="49" charset="-122"/>
        <a:cs typeface="+mn-cs"/>
      </a:defRPr>
    </a:lvl7pPr>
    <a:lvl8pPr marL="3200400" algn="l" defTabSz="914400" rtl="0" eaLnBrk="1" latinLnBrk="0" hangingPunct="1">
      <a:defRPr sz="4800" b="1" kern="1200">
        <a:solidFill>
          <a:srgbClr val="16388A"/>
        </a:solidFill>
        <a:latin typeface="Arial" charset="0"/>
        <a:ea typeface="黑体" pitchFamily="49" charset="-122"/>
        <a:cs typeface="+mn-cs"/>
      </a:defRPr>
    </a:lvl8pPr>
    <a:lvl9pPr marL="3657600" algn="l" defTabSz="914400" rtl="0" eaLnBrk="1" latinLnBrk="0" hangingPunct="1">
      <a:defRPr sz="4800" b="1" kern="1200">
        <a:solidFill>
          <a:srgbClr val="16388A"/>
        </a:solidFill>
        <a:latin typeface="Arial" charset="0"/>
        <a:ea typeface="黑体" pitchFamily="49" charset="-122"/>
        <a:cs typeface="+mn-cs"/>
      </a:defRPr>
    </a:lvl9pPr>
  </p:defaultTextStyle>
  <p:extLst>
    <p:ext uri="{EFAFB233-063F-42B5-8137-9DF3F51BA10A}">
      <p15:sldGuideLst xmlns:p15="http://schemas.microsoft.com/office/powerpoint/2012/main">
        <p15:guide id="1" orient="horz" pos="215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5B9BD5"/>
    <a:srgbClr val="16388A"/>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61636" autoAdjust="0"/>
  </p:normalViewPr>
  <p:slideViewPr>
    <p:cSldViewPr>
      <p:cViewPr varScale="1">
        <p:scale>
          <a:sx n="71" d="100"/>
          <a:sy n="71" d="100"/>
        </p:scale>
        <p:origin x="3138" y="72"/>
      </p:cViewPr>
      <p:guideLst>
        <p:guide orient="horz" pos="2159"/>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EF998F-F299-4DE6-9006-60D0807701E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9886B261-6D87-415C-8168-C6CC0C5C4C7F}">
      <dgm:prSet phldrT="[文本]" custT="1"/>
      <dgm:spPr/>
      <dgm:t>
        <a:bodyPr/>
        <a:lstStyle/>
        <a:p>
          <a:r>
            <a:rPr lang="zh-CN" altLang="en-US" sz="1400" dirty="0">
              <a:solidFill>
                <a:srgbClr val="16388A"/>
              </a:solidFill>
            </a:rPr>
            <a:t>交谈沟通</a:t>
          </a:r>
        </a:p>
      </dgm:t>
    </dgm:pt>
    <dgm:pt modelId="{E92E3703-1F73-4F86-9B57-DE59EA53DF6F}" type="parTrans" cxnId="{7F21A511-12F0-4997-847A-C35953991EA5}">
      <dgm:prSet/>
      <dgm:spPr/>
      <dgm:t>
        <a:bodyPr/>
        <a:lstStyle/>
        <a:p>
          <a:endParaRPr lang="zh-CN" altLang="en-US"/>
        </a:p>
      </dgm:t>
    </dgm:pt>
    <dgm:pt modelId="{5A455B6C-EC99-4E39-B2A4-9E170F559F50}" type="sibTrans" cxnId="{7F21A511-12F0-4997-847A-C35953991EA5}">
      <dgm:prSet/>
      <dgm:spPr/>
      <dgm:t>
        <a:bodyPr/>
        <a:lstStyle/>
        <a:p>
          <a:endParaRPr lang="zh-CN" altLang="en-US"/>
        </a:p>
      </dgm:t>
    </dgm:pt>
    <dgm:pt modelId="{3586FCD0-1325-410E-A98C-A5B34DFFB793}">
      <dgm:prSet phldrT="[文本]" custT="1"/>
      <dgm:spPr/>
      <dgm:t>
        <a:bodyPr/>
        <a:lstStyle/>
        <a:p>
          <a:pPr algn="l"/>
          <a:r>
            <a:rPr lang="zh-CN" altLang="en-US" sz="1400"/>
            <a:t>电子邮件</a:t>
          </a:r>
        </a:p>
      </dgm:t>
    </dgm:pt>
    <dgm:pt modelId="{BDE5C8AD-68FD-4AA2-94D1-AF42D804EBAF}" type="parTrans" cxnId="{06E2EBC6-93F7-42CD-83D4-9A3CC39F32D1}">
      <dgm:prSet/>
      <dgm:spPr/>
      <dgm:t>
        <a:bodyPr/>
        <a:lstStyle/>
        <a:p>
          <a:endParaRPr lang="zh-CN" altLang="en-US"/>
        </a:p>
      </dgm:t>
    </dgm:pt>
    <dgm:pt modelId="{09F188D3-87B1-469B-89C1-2B63689707A9}" type="sibTrans" cxnId="{06E2EBC6-93F7-42CD-83D4-9A3CC39F32D1}">
      <dgm:prSet/>
      <dgm:spPr/>
      <dgm:t>
        <a:bodyPr/>
        <a:lstStyle/>
        <a:p>
          <a:endParaRPr lang="zh-CN" altLang="en-US"/>
        </a:p>
      </dgm:t>
    </dgm:pt>
    <dgm:pt modelId="{67508746-37FA-4994-A96D-569CC024881D}">
      <dgm:prSet phldrT="[文本]" custT="1"/>
      <dgm:spPr/>
      <dgm:t>
        <a:bodyPr/>
        <a:lstStyle/>
        <a:p>
          <a:pPr algn="l"/>
          <a:r>
            <a:rPr lang="zh-CN" altLang="en-US" sz="1400"/>
            <a:t>语音邮件</a:t>
          </a:r>
        </a:p>
      </dgm:t>
    </dgm:pt>
    <dgm:pt modelId="{B73FEDEC-F102-4E04-A2C0-E17029A5AF63}" type="parTrans" cxnId="{ED530359-1667-4D74-AAD8-6F2BB360E891}">
      <dgm:prSet/>
      <dgm:spPr/>
      <dgm:t>
        <a:bodyPr/>
        <a:lstStyle/>
        <a:p>
          <a:endParaRPr lang="zh-CN" altLang="en-US"/>
        </a:p>
      </dgm:t>
    </dgm:pt>
    <dgm:pt modelId="{5E46061E-002B-469C-B690-480C958D6781}" type="sibTrans" cxnId="{ED530359-1667-4D74-AAD8-6F2BB360E891}">
      <dgm:prSet/>
      <dgm:spPr/>
      <dgm:t>
        <a:bodyPr/>
        <a:lstStyle/>
        <a:p>
          <a:endParaRPr lang="zh-CN" altLang="en-US"/>
        </a:p>
      </dgm:t>
    </dgm:pt>
    <dgm:pt modelId="{54D98012-225E-40E0-9215-6BCDD8881073}">
      <dgm:prSet phldrT="[文本]" custT="1"/>
      <dgm:spPr/>
      <dgm:t>
        <a:bodyPr/>
        <a:lstStyle/>
        <a:p>
          <a:r>
            <a:rPr lang="zh-CN" altLang="en-US" sz="1400" dirty="0">
              <a:solidFill>
                <a:srgbClr val="16388A"/>
              </a:solidFill>
            </a:rPr>
            <a:t>会议</a:t>
          </a:r>
        </a:p>
      </dgm:t>
    </dgm:pt>
    <dgm:pt modelId="{EE8D3CC7-314B-461E-BA54-4E2F09F0F299}" type="parTrans" cxnId="{AB7615C2-4847-46B7-AA7E-09C13CF83B96}">
      <dgm:prSet/>
      <dgm:spPr/>
      <dgm:t>
        <a:bodyPr/>
        <a:lstStyle/>
        <a:p>
          <a:endParaRPr lang="zh-CN" altLang="en-US"/>
        </a:p>
      </dgm:t>
    </dgm:pt>
    <dgm:pt modelId="{4626C926-3167-40A3-A2AA-9EDEEEF7E019}" type="sibTrans" cxnId="{AB7615C2-4847-46B7-AA7E-09C13CF83B96}">
      <dgm:prSet/>
      <dgm:spPr/>
      <dgm:t>
        <a:bodyPr/>
        <a:lstStyle/>
        <a:p>
          <a:endParaRPr lang="zh-CN" altLang="en-US"/>
        </a:p>
      </dgm:t>
    </dgm:pt>
    <dgm:pt modelId="{6C30F6FC-6F3A-4EA8-8EAD-3D25DB4E06F4}">
      <dgm:prSet phldrT="[文本]" custT="1"/>
      <dgm:spPr/>
      <dgm:t>
        <a:bodyPr/>
        <a:lstStyle/>
        <a:p>
          <a:r>
            <a:rPr lang="zh-CN" altLang="en-US" sz="1400" dirty="0"/>
            <a:t>视频会议</a:t>
          </a:r>
        </a:p>
      </dgm:t>
    </dgm:pt>
    <dgm:pt modelId="{FD6C33A0-4E9E-461A-A3BB-0651767A6B72}" type="parTrans" cxnId="{78028885-21F1-4811-B18F-F6BFFDBEC0C4}">
      <dgm:prSet/>
      <dgm:spPr/>
      <dgm:t>
        <a:bodyPr/>
        <a:lstStyle/>
        <a:p>
          <a:endParaRPr lang="zh-CN" altLang="en-US"/>
        </a:p>
      </dgm:t>
    </dgm:pt>
    <dgm:pt modelId="{4AE6B285-651E-4DE9-B2F2-251E882EA954}" type="sibTrans" cxnId="{78028885-21F1-4811-B18F-F6BFFDBEC0C4}">
      <dgm:prSet/>
      <dgm:spPr/>
      <dgm:t>
        <a:bodyPr/>
        <a:lstStyle/>
        <a:p>
          <a:endParaRPr lang="zh-CN" altLang="en-US"/>
        </a:p>
      </dgm:t>
    </dgm:pt>
    <dgm:pt modelId="{4880DCB2-0003-4240-976F-0E81361A2CA9}">
      <dgm:prSet phldrT="[文本]" custT="1"/>
      <dgm:spPr/>
      <dgm:t>
        <a:bodyPr/>
        <a:lstStyle/>
        <a:p>
          <a:r>
            <a:rPr lang="zh-CN" altLang="en-US" sz="1400"/>
            <a:t>白板会议</a:t>
          </a:r>
        </a:p>
      </dgm:t>
    </dgm:pt>
    <dgm:pt modelId="{586065ED-F1CA-48F8-8198-4FC4AAB2641C}" type="parTrans" cxnId="{073E3FD1-8049-4853-948F-292B4C84C6B2}">
      <dgm:prSet/>
      <dgm:spPr/>
      <dgm:t>
        <a:bodyPr/>
        <a:lstStyle/>
        <a:p>
          <a:endParaRPr lang="zh-CN" altLang="en-US"/>
        </a:p>
      </dgm:t>
    </dgm:pt>
    <dgm:pt modelId="{D2F422E4-DDFB-4939-AB86-5E6D3BF3F5A4}" type="sibTrans" cxnId="{073E3FD1-8049-4853-948F-292B4C84C6B2}">
      <dgm:prSet/>
      <dgm:spPr/>
      <dgm:t>
        <a:bodyPr/>
        <a:lstStyle/>
        <a:p>
          <a:endParaRPr lang="zh-CN" altLang="en-US"/>
        </a:p>
      </dgm:t>
    </dgm:pt>
    <dgm:pt modelId="{D4783BA3-9163-4BB6-9E21-EE24D58AA9DB}">
      <dgm:prSet phldrT="[文本]" custT="1"/>
      <dgm:spPr/>
      <dgm:t>
        <a:bodyPr/>
        <a:lstStyle/>
        <a:p>
          <a:r>
            <a:rPr lang="zh-CN" altLang="en-US" sz="1400" dirty="0">
              <a:solidFill>
                <a:srgbClr val="16388A"/>
              </a:solidFill>
            </a:rPr>
            <a:t>协作开发</a:t>
          </a:r>
        </a:p>
      </dgm:t>
    </dgm:pt>
    <dgm:pt modelId="{70196C50-6663-4AD7-A44A-4AF9847E0C80}" type="parTrans" cxnId="{E10DE0DF-4B46-4D5C-87EF-27182439D242}">
      <dgm:prSet/>
      <dgm:spPr/>
      <dgm:t>
        <a:bodyPr/>
        <a:lstStyle/>
        <a:p>
          <a:endParaRPr lang="zh-CN" altLang="en-US"/>
        </a:p>
      </dgm:t>
    </dgm:pt>
    <dgm:pt modelId="{B9338478-BA48-4830-AF76-D5608B03D63E}" type="sibTrans" cxnId="{E10DE0DF-4B46-4D5C-87EF-27182439D242}">
      <dgm:prSet/>
      <dgm:spPr/>
      <dgm:t>
        <a:bodyPr/>
        <a:lstStyle/>
        <a:p>
          <a:endParaRPr lang="zh-CN" altLang="en-US"/>
        </a:p>
      </dgm:t>
    </dgm:pt>
    <dgm:pt modelId="{61ED3E8E-8A39-4910-8BFA-164FBABFC62A}">
      <dgm:prSet phldrT="[文本]" custT="1"/>
      <dgm:spPr/>
      <dgm:t>
        <a:bodyPr/>
        <a:lstStyle/>
        <a:p>
          <a:r>
            <a:rPr lang="zh-CN" altLang="en-US" sz="1400"/>
            <a:t>日历、日程管理</a:t>
          </a:r>
        </a:p>
      </dgm:t>
    </dgm:pt>
    <dgm:pt modelId="{DFEEB72B-FA8F-487A-96D7-CFEF4279C533}" type="parTrans" cxnId="{1727D3C7-A941-45B8-B85C-BD8EA41EA5DC}">
      <dgm:prSet/>
      <dgm:spPr/>
      <dgm:t>
        <a:bodyPr/>
        <a:lstStyle/>
        <a:p>
          <a:endParaRPr lang="zh-CN" altLang="en-US"/>
        </a:p>
      </dgm:t>
    </dgm:pt>
    <dgm:pt modelId="{0E4CE0D6-0871-4E7F-9ADC-6AF7747CA953}" type="sibTrans" cxnId="{1727D3C7-A941-45B8-B85C-BD8EA41EA5DC}">
      <dgm:prSet/>
      <dgm:spPr/>
      <dgm:t>
        <a:bodyPr/>
        <a:lstStyle/>
        <a:p>
          <a:endParaRPr lang="zh-CN" altLang="en-US"/>
        </a:p>
      </dgm:t>
    </dgm:pt>
    <dgm:pt modelId="{89852A30-3D39-4357-9AB6-8B463880C0AC}">
      <dgm:prSet phldrT="[文本]" custT="1"/>
      <dgm:spPr/>
      <dgm:t>
        <a:bodyPr/>
        <a:lstStyle/>
        <a:p>
          <a:r>
            <a:rPr lang="zh-CN" altLang="en-US" sz="1400"/>
            <a:t>项目管理系统</a:t>
          </a:r>
        </a:p>
      </dgm:t>
    </dgm:pt>
    <dgm:pt modelId="{702FD951-27A4-4A5E-805A-4718A51FE07A}" type="parTrans" cxnId="{EBCD9B82-B1BC-4D3D-8391-2AE41033C89F}">
      <dgm:prSet/>
      <dgm:spPr/>
      <dgm:t>
        <a:bodyPr/>
        <a:lstStyle/>
        <a:p>
          <a:endParaRPr lang="zh-CN" altLang="en-US"/>
        </a:p>
      </dgm:t>
    </dgm:pt>
    <dgm:pt modelId="{B1AFFF99-4C70-4C02-BC80-0661542D9758}" type="sibTrans" cxnId="{EBCD9B82-B1BC-4D3D-8391-2AE41033C89F}">
      <dgm:prSet/>
      <dgm:spPr/>
      <dgm:t>
        <a:bodyPr/>
        <a:lstStyle/>
        <a:p>
          <a:endParaRPr lang="zh-CN" altLang="en-US"/>
        </a:p>
      </dgm:t>
    </dgm:pt>
    <dgm:pt modelId="{F694B988-BDC4-4C73-B7F4-75208865AD93}">
      <dgm:prSet phldrT="[文本]" custT="1"/>
      <dgm:spPr/>
      <dgm:t>
        <a:bodyPr/>
        <a:lstStyle/>
        <a:p>
          <a:pPr algn="l"/>
          <a:r>
            <a:rPr lang="zh-CN" altLang="en-US" sz="1400" dirty="0"/>
            <a:t>电话</a:t>
          </a:r>
        </a:p>
      </dgm:t>
    </dgm:pt>
    <dgm:pt modelId="{FB18C23A-FA76-4F15-B05B-27F1FADCB8B3}" type="parTrans" cxnId="{AAA6241A-9DB4-4391-9976-040901B7FBDE}">
      <dgm:prSet/>
      <dgm:spPr/>
      <dgm:t>
        <a:bodyPr/>
        <a:lstStyle/>
        <a:p>
          <a:endParaRPr lang="zh-CN" altLang="en-US"/>
        </a:p>
      </dgm:t>
    </dgm:pt>
    <dgm:pt modelId="{5738A05E-4041-4441-8CF5-302F0CC54FC0}" type="sibTrans" cxnId="{AAA6241A-9DB4-4391-9976-040901B7FBDE}">
      <dgm:prSet/>
      <dgm:spPr/>
      <dgm:t>
        <a:bodyPr/>
        <a:lstStyle/>
        <a:p>
          <a:endParaRPr lang="zh-CN" altLang="en-US"/>
        </a:p>
      </dgm:t>
    </dgm:pt>
    <dgm:pt modelId="{35A2B6AC-CBDB-47D9-9383-CD4ACC818C2B}">
      <dgm:prSet phldrT="[文本]" custT="1"/>
      <dgm:spPr/>
      <dgm:t>
        <a:bodyPr/>
        <a:lstStyle/>
        <a:p>
          <a:pPr algn="l"/>
          <a:r>
            <a:rPr lang="zh-CN" altLang="en-US" sz="1400"/>
            <a:t>传真</a:t>
          </a:r>
        </a:p>
      </dgm:t>
    </dgm:pt>
    <dgm:pt modelId="{153FE2A8-173B-4229-8034-9383FBCA058B}" type="parTrans" cxnId="{150BE795-3D65-4294-8855-6D0D294A5634}">
      <dgm:prSet/>
      <dgm:spPr/>
      <dgm:t>
        <a:bodyPr/>
        <a:lstStyle/>
        <a:p>
          <a:endParaRPr lang="zh-CN" altLang="en-US"/>
        </a:p>
      </dgm:t>
    </dgm:pt>
    <dgm:pt modelId="{48556AB9-1C27-4BA1-ADA4-659FCF0453CD}" type="sibTrans" cxnId="{150BE795-3D65-4294-8855-6D0D294A5634}">
      <dgm:prSet/>
      <dgm:spPr/>
      <dgm:t>
        <a:bodyPr/>
        <a:lstStyle/>
        <a:p>
          <a:endParaRPr lang="zh-CN" altLang="en-US"/>
        </a:p>
      </dgm:t>
    </dgm:pt>
    <dgm:pt modelId="{6D0B8540-DC3E-49DC-A98C-20F3BBF35BEC}">
      <dgm:prSet phldrT="[文本]" custT="1"/>
      <dgm:spPr/>
      <dgm:t>
        <a:bodyPr/>
        <a:lstStyle/>
        <a:p>
          <a:pPr algn="l"/>
          <a:r>
            <a:rPr lang="zh-CN" altLang="en-US" sz="1400"/>
            <a:t>即时聊天工具</a:t>
          </a:r>
        </a:p>
      </dgm:t>
    </dgm:pt>
    <dgm:pt modelId="{45878622-50F9-4E9A-B973-8C90DA4BD688}" type="parTrans" cxnId="{C994655D-3212-4259-9197-FE2118ABBFA9}">
      <dgm:prSet/>
      <dgm:spPr/>
      <dgm:t>
        <a:bodyPr/>
        <a:lstStyle/>
        <a:p>
          <a:endParaRPr lang="zh-CN" altLang="en-US"/>
        </a:p>
      </dgm:t>
    </dgm:pt>
    <dgm:pt modelId="{C66C5EB0-945E-4A66-8D53-59B36AFE55EB}" type="sibTrans" cxnId="{C994655D-3212-4259-9197-FE2118ABBFA9}">
      <dgm:prSet/>
      <dgm:spPr/>
      <dgm:t>
        <a:bodyPr/>
        <a:lstStyle/>
        <a:p>
          <a:endParaRPr lang="zh-CN" altLang="en-US"/>
        </a:p>
      </dgm:t>
    </dgm:pt>
    <dgm:pt modelId="{FE39CCEE-0C7C-4CB2-A5B7-73F3F6971630}">
      <dgm:prSet phldrT="[文本]" custT="1"/>
      <dgm:spPr/>
      <dgm:t>
        <a:bodyPr/>
        <a:lstStyle/>
        <a:p>
          <a:r>
            <a:rPr lang="zh-CN" altLang="en-US" sz="1400" dirty="0"/>
            <a:t>在线交流</a:t>
          </a:r>
        </a:p>
      </dgm:t>
    </dgm:pt>
    <dgm:pt modelId="{28F5002E-4189-45F1-A8C9-ED390A89E715}" type="parTrans" cxnId="{189BF521-53D5-467C-8A7A-E45F6447A7B3}">
      <dgm:prSet/>
      <dgm:spPr/>
      <dgm:t>
        <a:bodyPr/>
        <a:lstStyle/>
        <a:p>
          <a:endParaRPr lang="zh-CN" altLang="en-US"/>
        </a:p>
      </dgm:t>
    </dgm:pt>
    <dgm:pt modelId="{E058DD07-EBAE-43EA-976E-5000D0DE66AB}" type="sibTrans" cxnId="{189BF521-53D5-467C-8A7A-E45F6447A7B3}">
      <dgm:prSet/>
      <dgm:spPr/>
      <dgm:t>
        <a:bodyPr/>
        <a:lstStyle/>
        <a:p>
          <a:endParaRPr lang="zh-CN" altLang="en-US"/>
        </a:p>
      </dgm:t>
    </dgm:pt>
    <dgm:pt modelId="{7CF227DB-A3F4-4CA5-81E1-8B39EB168EA0}">
      <dgm:prSet phldrT="[文本]" custT="1"/>
      <dgm:spPr/>
      <dgm:t>
        <a:bodyPr/>
        <a:lstStyle/>
        <a:p>
          <a:r>
            <a:rPr lang="zh-CN" altLang="en-US" sz="1400"/>
            <a:t>电话会议</a:t>
          </a:r>
        </a:p>
      </dgm:t>
    </dgm:pt>
    <dgm:pt modelId="{54108DDE-BE35-41EB-BE53-510A0D64AD6D}" type="parTrans" cxnId="{54FF1398-8032-4F21-A598-7553EAB820D4}">
      <dgm:prSet/>
      <dgm:spPr/>
      <dgm:t>
        <a:bodyPr/>
        <a:lstStyle/>
        <a:p>
          <a:endParaRPr lang="zh-CN" altLang="en-US"/>
        </a:p>
      </dgm:t>
    </dgm:pt>
    <dgm:pt modelId="{29389E93-DFC9-4461-83A6-B54EBF6CB48F}" type="sibTrans" cxnId="{54FF1398-8032-4F21-A598-7553EAB820D4}">
      <dgm:prSet/>
      <dgm:spPr/>
      <dgm:t>
        <a:bodyPr/>
        <a:lstStyle/>
        <a:p>
          <a:endParaRPr lang="zh-CN" altLang="en-US"/>
        </a:p>
      </dgm:t>
    </dgm:pt>
    <dgm:pt modelId="{EE6DF804-DF36-4380-8438-2E546EF0A54B}">
      <dgm:prSet phldrT="[文本]" custT="1"/>
      <dgm:spPr/>
      <dgm:t>
        <a:bodyPr/>
        <a:lstStyle/>
        <a:p>
          <a:r>
            <a:rPr lang="zh-CN" altLang="en-US" sz="1400"/>
            <a:t>屏幕共享</a:t>
          </a:r>
        </a:p>
      </dgm:t>
    </dgm:pt>
    <dgm:pt modelId="{69533D6E-CA77-4D2D-9027-724971C3144D}" type="parTrans" cxnId="{33344B58-DE50-4E7E-9965-F48CB37CF7EA}">
      <dgm:prSet/>
      <dgm:spPr/>
      <dgm:t>
        <a:bodyPr/>
        <a:lstStyle/>
        <a:p>
          <a:endParaRPr lang="zh-CN" altLang="en-US"/>
        </a:p>
      </dgm:t>
    </dgm:pt>
    <dgm:pt modelId="{0203AE1A-3F44-40F5-AD0C-2BD857FBC583}" type="sibTrans" cxnId="{33344B58-DE50-4E7E-9965-F48CB37CF7EA}">
      <dgm:prSet/>
      <dgm:spPr/>
      <dgm:t>
        <a:bodyPr/>
        <a:lstStyle/>
        <a:p>
          <a:endParaRPr lang="zh-CN" altLang="en-US"/>
        </a:p>
      </dgm:t>
    </dgm:pt>
    <dgm:pt modelId="{8E594A26-41C7-4AAA-A9F7-2573A9DEE1EC}">
      <dgm:prSet phldrT="[文本]" custT="1"/>
      <dgm:spPr/>
      <dgm:t>
        <a:bodyPr/>
        <a:lstStyle/>
        <a:p>
          <a:r>
            <a:rPr lang="zh-CN" altLang="en-US" sz="1400" dirty="0"/>
            <a:t>电子会议系统</a:t>
          </a:r>
        </a:p>
      </dgm:t>
    </dgm:pt>
    <dgm:pt modelId="{DEADAFA4-E45E-430C-8D19-FC669CBC837B}" type="parTrans" cxnId="{85B72CC1-F816-4C4F-BDCC-CBDCA4A64604}">
      <dgm:prSet/>
      <dgm:spPr/>
      <dgm:t>
        <a:bodyPr/>
        <a:lstStyle/>
        <a:p>
          <a:endParaRPr lang="zh-CN" altLang="en-US"/>
        </a:p>
      </dgm:t>
    </dgm:pt>
    <dgm:pt modelId="{D84B7D45-912B-4578-BB41-77AF8B419782}" type="sibTrans" cxnId="{85B72CC1-F816-4C4F-BDCC-CBDCA4A64604}">
      <dgm:prSet/>
      <dgm:spPr/>
      <dgm:t>
        <a:bodyPr/>
        <a:lstStyle/>
        <a:p>
          <a:endParaRPr lang="zh-CN" altLang="en-US"/>
        </a:p>
      </dgm:t>
    </dgm:pt>
    <dgm:pt modelId="{6743918B-F3DB-471A-810E-41551C8ACC5B}">
      <dgm:prSet phldrT="[文本]" custT="1"/>
      <dgm:spPr/>
      <dgm:t>
        <a:bodyPr/>
        <a:lstStyle/>
        <a:p>
          <a:r>
            <a:rPr lang="zh-CN" altLang="en-US" sz="1400"/>
            <a:t>工作流系统</a:t>
          </a:r>
        </a:p>
      </dgm:t>
    </dgm:pt>
    <dgm:pt modelId="{567C83B3-E7FB-4B0C-B572-493BDAAEF35E}" type="parTrans" cxnId="{D1D1DE45-D321-43F8-B8A3-D58290869DCD}">
      <dgm:prSet/>
      <dgm:spPr/>
      <dgm:t>
        <a:bodyPr/>
        <a:lstStyle/>
        <a:p>
          <a:endParaRPr lang="zh-CN" altLang="en-US"/>
        </a:p>
      </dgm:t>
    </dgm:pt>
    <dgm:pt modelId="{A73C9CC5-CEB3-4521-B1D2-8FDA5E0F1C10}" type="sibTrans" cxnId="{D1D1DE45-D321-43F8-B8A3-D58290869DCD}">
      <dgm:prSet/>
      <dgm:spPr/>
      <dgm:t>
        <a:bodyPr/>
        <a:lstStyle/>
        <a:p>
          <a:endParaRPr lang="zh-CN" altLang="en-US"/>
        </a:p>
      </dgm:t>
    </dgm:pt>
    <dgm:pt modelId="{504D3B8B-20ED-42AE-B6F8-34E6E6455F0D}">
      <dgm:prSet phldrT="[文本]" custT="1"/>
      <dgm:spPr/>
      <dgm:t>
        <a:bodyPr/>
        <a:lstStyle/>
        <a:p>
          <a:r>
            <a:rPr lang="zh-CN" altLang="en-US" sz="1400"/>
            <a:t>知识管理系统</a:t>
          </a:r>
        </a:p>
      </dgm:t>
    </dgm:pt>
    <dgm:pt modelId="{09FFBDE6-F003-4D10-AD64-F176C4070E91}" type="parTrans" cxnId="{20E6DFF7-E286-4AB4-A037-60143830A661}">
      <dgm:prSet/>
      <dgm:spPr/>
      <dgm:t>
        <a:bodyPr/>
        <a:lstStyle/>
        <a:p>
          <a:endParaRPr lang="zh-CN" altLang="en-US"/>
        </a:p>
      </dgm:t>
    </dgm:pt>
    <dgm:pt modelId="{7AD9048A-9F35-4FCC-9AFF-47D7FCE66BC1}" type="sibTrans" cxnId="{20E6DFF7-E286-4AB4-A037-60143830A661}">
      <dgm:prSet/>
      <dgm:spPr/>
      <dgm:t>
        <a:bodyPr/>
        <a:lstStyle/>
        <a:p>
          <a:endParaRPr lang="zh-CN" altLang="en-US"/>
        </a:p>
      </dgm:t>
    </dgm:pt>
    <dgm:pt modelId="{10E3E50F-A663-4E16-BE5F-6BA518975771}">
      <dgm:prSet phldrT="[文本]" custT="1"/>
      <dgm:spPr/>
      <dgm:t>
        <a:bodyPr/>
        <a:lstStyle/>
        <a:p>
          <a:r>
            <a:rPr lang="zh-CN" altLang="en-US" sz="1400"/>
            <a:t>社交程序</a:t>
          </a:r>
        </a:p>
      </dgm:t>
    </dgm:pt>
    <dgm:pt modelId="{4BEC0C86-811A-4C41-AD64-287B90163997}" type="parTrans" cxnId="{792512F1-3C93-4BCF-81E1-82267ACBD202}">
      <dgm:prSet/>
      <dgm:spPr/>
      <dgm:t>
        <a:bodyPr/>
        <a:lstStyle/>
        <a:p>
          <a:endParaRPr lang="zh-CN" altLang="en-US"/>
        </a:p>
      </dgm:t>
    </dgm:pt>
    <dgm:pt modelId="{A040F715-2C68-4BE9-80CE-A2A2FD3BB9DA}" type="sibTrans" cxnId="{792512F1-3C93-4BCF-81E1-82267ACBD202}">
      <dgm:prSet/>
      <dgm:spPr/>
      <dgm:t>
        <a:bodyPr/>
        <a:lstStyle/>
        <a:p>
          <a:endParaRPr lang="zh-CN" altLang="en-US"/>
        </a:p>
      </dgm:t>
    </dgm:pt>
    <dgm:pt modelId="{56EA6097-8FBA-41D8-B6A9-0558480B8C71}">
      <dgm:prSet phldrT="[文本]" custT="1"/>
      <dgm:spPr/>
      <dgm:t>
        <a:bodyPr/>
        <a:lstStyle/>
        <a:p>
          <a:r>
            <a:rPr lang="zh-CN" altLang="en-US" sz="1400"/>
            <a:t>协作开发</a:t>
          </a:r>
          <a:r>
            <a:rPr lang="en-US" altLang="zh-CN" sz="1400"/>
            <a:t>IDE</a:t>
          </a:r>
          <a:endParaRPr lang="zh-CN" altLang="en-US" sz="1400"/>
        </a:p>
      </dgm:t>
    </dgm:pt>
    <dgm:pt modelId="{60FCE4A5-690B-4B07-B277-933ADF5392EA}" type="parTrans" cxnId="{6C16845C-F050-4DB7-8418-3932CC376ECA}">
      <dgm:prSet/>
      <dgm:spPr/>
      <dgm:t>
        <a:bodyPr/>
        <a:lstStyle/>
        <a:p>
          <a:endParaRPr lang="zh-CN" altLang="en-US"/>
        </a:p>
      </dgm:t>
    </dgm:pt>
    <dgm:pt modelId="{9D35A9F0-C697-4707-95AB-F6B4E0F7BCEE}" type="sibTrans" cxnId="{6C16845C-F050-4DB7-8418-3932CC376ECA}">
      <dgm:prSet/>
      <dgm:spPr/>
      <dgm:t>
        <a:bodyPr/>
        <a:lstStyle/>
        <a:p>
          <a:endParaRPr lang="zh-CN" altLang="en-US"/>
        </a:p>
      </dgm:t>
    </dgm:pt>
    <dgm:pt modelId="{DBCBA23D-0C82-4FCF-BAB5-D76E57D77D39}">
      <dgm:prSet phldrT="[文本]" custT="1"/>
      <dgm:spPr/>
      <dgm:t>
        <a:bodyPr/>
        <a:lstStyle/>
        <a:p>
          <a:r>
            <a:rPr lang="en-US" altLang="zh-CN" sz="1400"/>
            <a:t>Wiki</a:t>
          </a:r>
          <a:endParaRPr lang="zh-CN" altLang="en-US" sz="1400"/>
        </a:p>
      </dgm:t>
    </dgm:pt>
    <dgm:pt modelId="{4A0F84AF-83F2-4CBA-9004-64CC74FA6B25}" type="parTrans" cxnId="{6E8E205C-8F0B-4AA8-9409-FBE2C8057BD3}">
      <dgm:prSet/>
      <dgm:spPr/>
      <dgm:t>
        <a:bodyPr/>
        <a:lstStyle/>
        <a:p>
          <a:endParaRPr lang="zh-CN" altLang="en-US"/>
        </a:p>
      </dgm:t>
    </dgm:pt>
    <dgm:pt modelId="{928C5824-8483-4244-9E82-BB071FB1B63B}" type="sibTrans" cxnId="{6E8E205C-8F0B-4AA8-9409-FBE2C8057BD3}">
      <dgm:prSet/>
      <dgm:spPr/>
      <dgm:t>
        <a:bodyPr/>
        <a:lstStyle/>
        <a:p>
          <a:endParaRPr lang="zh-CN" altLang="en-US"/>
        </a:p>
      </dgm:t>
    </dgm:pt>
    <dgm:pt modelId="{D5E23C54-0FFE-4A8B-BA9B-F0EC8C26F187}" type="pres">
      <dgm:prSet presAssocID="{FAEF998F-F299-4DE6-9006-60D0807701EA}" presName="Name0" presStyleCnt="0">
        <dgm:presLayoutVars>
          <dgm:dir/>
          <dgm:animLvl val="lvl"/>
          <dgm:resizeHandles val="exact"/>
        </dgm:presLayoutVars>
      </dgm:prSet>
      <dgm:spPr/>
      <dgm:t>
        <a:bodyPr/>
        <a:lstStyle/>
        <a:p>
          <a:endParaRPr lang="zh-CN" altLang="en-US"/>
        </a:p>
      </dgm:t>
    </dgm:pt>
    <dgm:pt modelId="{88D6903C-0E52-4099-B4B2-122D83102685}" type="pres">
      <dgm:prSet presAssocID="{9886B261-6D87-415C-8168-C6CC0C5C4C7F}" presName="composite" presStyleCnt="0"/>
      <dgm:spPr/>
    </dgm:pt>
    <dgm:pt modelId="{0846CFB5-0F67-45DE-B4EC-70B667754CF5}" type="pres">
      <dgm:prSet presAssocID="{9886B261-6D87-415C-8168-C6CC0C5C4C7F}" presName="parTx" presStyleLbl="alignNode1" presStyleIdx="0" presStyleCnt="3">
        <dgm:presLayoutVars>
          <dgm:chMax val="0"/>
          <dgm:chPref val="0"/>
          <dgm:bulletEnabled val="1"/>
        </dgm:presLayoutVars>
      </dgm:prSet>
      <dgm:spPr/>
      <dgm:t>
        <a:bodyPr/>
        <a:lstStyle/>
        <a:p>
          <a:endParaRPr lang="zh-CN" altLang="en-US"/>
        </a:p>
      </dgm:t>
    </dgm:pt>
    <dgm:pt modelId="{12E58B2B-97BC-45DF-8D4E-650232ED7F2C}" type="pres">
      <dgm:prSet presAssocID="{9886B261-6D87-415C-8168-C6CC0C5C4C7F}" presName="desTx" presStyleLbl="alignAccFollowNode1" presStyleIdx="0" presStyleCnt="3" custLinFactNeighborX="-21930">
        <dgm:presLayoutVars>
          <dgm:bulletEnabled val="1"/>
        </dgm:presLayoutVars>
      </dgm:prSet>
      <dgm:spPr/>
      <dgm:t>
        <a:bodyPr/>
        <a:lstStyle/>
        <a:p>
          <a:endParaRPr lang="zh-CN" altLang="en-US"/>
        </a:p>
      </dgm:t>
    </dgm:pt>
    <dgm:pt modelId="{A17CCBF5-2269-4C6E-A451-CEBA23C35ED0}" type="pres">
      <dgm:prSet presAssocID="{5A455B6C-EC99-4E39-B2A4-9E170F559F50}" presName="space" presStyleCnt="0"/>
      <dgm:spPr/>
    </dgm:pt>
    <dgm:pt modelId="{A7B9CE8D-018A-45BA-B7C1-D6D26C649424}" type="pres">
      <dgm:prSet presAssocID="{54D98012-225E-40E0-9215-6BCDD8881073}" presName="composite" presStyleCnt="0"/>
      <dgm:spPr/>
    </dgm:pt>
    <dgm:pt modelId="{0EADDB19-9F79-4914-9B5F-05069396C407}" type="pres">
      <dgm:prSet presAssocID="{54D98012-225E-40E0-9215-6BCDD8881073}" presName="parTx" presStyleLbl="alignNode1" presStyleIdx="1" presStyleCnt="3">
        <dgm:presLayoutVars>
          <dgm:chMax val="0"/>
          <dgm:chPref val="0"/>
          <dgm:bulletEnabled val="1"/>
        </dgm:presLayoutVars>
      </dgm:prSet>
      <dgm:spPr/>
      <dgm:t>
        <a:bodyPr/>
        <a:lstStyle/>
        <a:p>
          <a:endParaRPr lang="zh-CN" altLang="en-US"/>
        </a:p>
      </dgm:t>
    </dgm:pt>
    <dgm:pt modelId="{8AD96BE6-C01F-4F2B-8520-35FE963FF6E5}" type="pres">
      <dgm:prSet presAssocID="{54D98012-225E-40E0-9215-6BCDD8881073}" presName="desTx" presStyleLbl="alignAccFollowNode1" presStyleIdx="1" presStyleCnt="3">
        <dgm:presLayoutVars>
          <dgm:bulletEnabled val="1"/>
        </dgm:presLayoutVars>
      </dgm:prSet>
      <dgm:spPr/>
      <dgm:t>
        <a:bodyPr/>
        <a:lstStyle/>
        <a:p>
          <a:endParaRPr lang="zh-CN" altLang="en-US"/>
        </a:p>
      </dgm:t>
    </dgm:pt>
    <dgm:pt modelId="{4967B028-A618-42D5-B6A0-1B549FFD47AB}" type="pres">
      <dgm:prSet presAssocID="{4626C926-3167-40A3-A2AA-9EDEEEF7E019}" presName="space" presStyleCnt="0"/>
      <dgm:spPr/>
    </dgm:pt>
    <dgm:pt modelId="{578427F8-6FD8-4001-AAD6-8BF15F28E865}" type="pres">
      <dgm:prSet presAssocID="{D4783BA3-9163-4BB6-9E21-EE24D58AA9DB}" presName="composite" presStyleCnt="0"/>
      <dgm:spPr/>
    </dgm:pt>
    <dgm:pt modelId="{6DCE9277-1AF4-40EA-81AD-EADBE1FF6C10}" type="pres">
      <dgm:prSet presAssocID="{D4783BA3-9163-4BB6-9E21-EE24D58AA9DB}" presName="parTx" presStyleLbl="alignNode1" presStyleIdx="2" presStyleCnt="3">
        <dgm:presLayoutVars>
          <dgm:chMax val="0"/>
          <dgm:chPref val="0"/>
          <dgm:bulletEnabled val="1"/>
        </dgm:presLayoutVars>
      </dgm:prSet>
      <dgm:spPr/>
      <dgm:t>
        <a:bodyPr/>
        <a:lstStyle/>
        <a:p>
          <a:endParaRPr lang="zh-CN" altLang="en-US"/>
        </a:p>
      </dgm:t>
    </dgm:pt>
    <dgm:pt modelId="{F05F784E-EA25-45F1-A58A-9F181E0824DF}" type="pres">
      <dgm:prSet presAssocID="{D4783BA3-9163-4BB6-9E21-EE24D58AA9DB}" presName="desTx" presStyleLbl="alignAccFollowNode1" presStyleIdx="2" presStyleCnt="3">
        <dgm:presLayoutVars>
          <dgm:bulletEnabled val="1"/>
        </dgm:presLayoutVars>
      </dgm:prSet>
      <dgm:spPr/>
      <dgm:t>
        <a:bodyPr/>
        <a:lstStyle/>
        <a:p>
          <a:endParaRPr lang="zh-CN" altLang="en-US"/>
        </a:p>
      </dgm:t>
    </dgm:pt>
  </dgm:ptLst>
  <dgm:cxnLst>
    <dgm:cxn modelId="{189BF521-53D5-467C-8A7A-E45F6447A7B3}" srcId="{54D98012-225E-40E0-9215-6BCDD8881073}" destId="{FE39CCEE-0C7C-4CB2-A5B7-73F3F6971630}" srcOrd="2" destOrd="0" parTransId="{28F5002E-4189-45F1-A8C9-ED390A89E715}" sibTransId="{E058DD07-EBAE-43EA-976E-5000D0DE66AB}"/>
    <dgm:cxn modelId="{1727D3C7-A941-45B8-B85C-BD8EA41EA5DC}" srcId="{D4783BA3-9163-4BB6-9E21-EE24D58AA9DB}" destId="{61ED3E8E-8A39-4910-8BFA-164FBABFC62A}" srcOrd="0" destOrd="0" parTransId="{DFEEB72B-FA8F-487A-96D7-CFEF4279C533}" sibTransId="{0E4CE0D6-0871-4E7F-9ADC-6AF7747CA953}"/>
    <dgm:cxn modelId="{54FF1398-8032-4F21-A598-7553EAB820D4}" srcId="{54D98012-225E-40E0-9215-6BCDD8881073}" destId="{7CF227DB-A3F4-4CA5-81E1-8B39EB168EA0}" srcOrd="3" destOrd="0" parTransId="{54108DDE-BE35-41EB-BE53-510A0D64AD6D}" sibTransId="{29389E93-DFC9-4461-83A6-B54EBF6CB48F}"/>
    <dgm:cxn modelId="{AAA6241A-9DB4-4391-9976-040901B7FBDE}" srcId="{9886B261-6D87-415C-8168-C6CC0C5C4C7F}" destId="{F694B988-BDC4-4C73-B7F4-75208865AD93}" srcOrd="2" destOrd="0" parTransId="{FB18C23A-FA76-4F15-B05B-27F1FADCB8B3}" sibTransId="{5738A05E-4041-4441-8CF5-302F0CC54FC0}"/>
    <dgm:cxn modelId="{10227C68-6822-4C28-B884-74B7F4F4CD31}" type="presOf" srcId="{504D3B8B-20ED-42AE-B6F8-34E6E6455F0D}" destId="{F05F784E-EA25-45F1-A58A-9F181E0824DF}" srcOrd="0" destOrd="3" presId="urn:microsoft.com/office/officeart/2005/8/layout/hList1"/>
    <dgm:cxn modelId="{280D96D7-6460-423B-92B8-FA3EF829E7B8}" type="presOf" srcId="{54D98012-225E-40E0-9215-6BCDD8881073}" destId="{0EADDB19-9F79-4914-9B5F-05069396C407}" srcOrd="0" destOrd="0" presId="urn:microsoft.com/office/officeart/2005/8/layout/hList1"/>
    <dgm:cxn modelId="{AB7615C2-4847-46B7-AA7E-09C13CF83B96}" srcId="{FAEF998F-F299-4DE6-9006-60D0807701EA}" destId="{54D98012-225E-40E0-9215-6BCDD8881073}" srcOrd="1" destOrd="0" parTransId="{EE8D3CC7-314B-461E-BA54-4E2F09F0F299}" sibTransId="{4626C926-3167-40A3-A2AA-9EDEEEF7E019}"/>
    <dgm:cxn modelId="{3E10154D-50B3-46B4-B673-072241622E62}" type="presOf" srcId="{F694B988-BDC4-4C73-B7F4-75208865AD93}" destId="{12E58B2B-97BC-45DF-8D4E-650232ED7F2C}" srcOrd="0" destOrd="2" presId="urn:microsoft.com/office/officeart/2005/8/layout/hList1"/>
    <dgm:cxn modelId="{E10DE0DF-4B46-4D5C-87EF-27182439D242}" srcId="{FAEF998F-F299-4DE6-9006-60D0807701EA}" destId="{D4783BA3-9163-4BB6-9E21-EE24D58AA9DB}" srcOrd="2" destOrd="0" parTransId="{70196C50-6663-4AD7-A44A-4AF9847E0C80}" sibTransId="{B9338478-BA48-4830-AF76-D5608B03D63E}"/>
    <dgm:cxn modelId="{3868E36D-1DBC-4ECD-9EB1-6D7FE605B387}" type="presOf" srcId="{10E3E50F-A663-4E16-BE5F-6BA518975771}" destId="{F05F784E-EA25-45F1-A58A-9F181E0824DF}" srcOrd="0" destOrd="4" presId="urn:microsoft.com/office/officeart/2005/8/layout/hList1"/>
    <dgm:cxn modelId="{38D1A223-CBDF-4978-93B0-1C0BCD1598CC}" type="presOf" srcId="{6743918B-F3DB-471A-810E-41551C8ACC5B}" destId="{F05F784E-EA25-45F1-A58A-9F181E0824DF}" srcOrd="0" destOrd="2" presId="urn:microsoft.com/office/officeart/2005/8/layout/hList1"/>
    <dgm:cxn modelId="{ED530359-1667-4D74-AAD8-6F2BB360E891}" srcId="{9886B261-6D87-415C-8168-C6CC0C5C4C7F}" destId="{67508746-37FA-4994-A96D-569CC024881D}" srcOrd="1" destOrd="0" parTransId="{B73FEDEC-F102-4E04-A2C0-E17029A5AF63}" sibTransId="{5E46061E-002B-469C-B690-480C958D6781}"/>
    <dgm:cxn modelId="{342B48A3-2673-4A4B-9ED7-CD51810C9CF2}" type="presOf" srcId="{9886B261-6D87-415C-8168-C6CC0C5C4C7F}" destId="{0846CFB5-0F67-45DE-B4EC-70B667754CF5}" srcOrd="0" destOrd="0" presId="urn:microsoft.com/office/officeart/2005/8/layout/hList1"/>
    <dgm:cxn modelId="{B2DC6443-6328-4FBD-A016-BA905FFBE732}" type="presOf" srcId="{D4783BA3-9163-4BB6-9E21-EE24D58AA9DB}" destId="{6DCE9277-1AF4-40EA-81AD-EADBE1FF6C10}" srcOrd="0" destOrd="0" presId="urn:microsoft.com/office/officeart/2005/8/layout/hList1"/>
    <dgm:cxn modelId="{0B070FCC-6521-4FEC-A329-74BD25E29B26}" type="presOf" srcId="{89852A30-3D39-4357-9AB6-8B463880C0AC}" destId="{F05F784E-EA25-45F1-A58A-9F181E0824DF}" srcOrd="0" destOrd="1" presId="urn:microsoft.com/office/officeart/2005/8/layout/hList1"/>
    <dgm:cxn modelId="{7F21A511-12F0-4997-847A-C35953991EA5}" srcId="{FAEF998F-F299-4DE6-9006-60D0807701EA}" destId="{9886B261-6D87-415C-8168-C6CC0C5C4C7F}" srcOrd="0" destOrd="0" parTransId="{E92E3703-1F73-4F86-9B57-DE59EA53DF6F}" sibTransId="{5A455B6C-EC99-4E39-B2A4-9E170F559F50}"/>
    <dgm:cxn modelId="{EBCD9B82-B1BC-4D3D-8391-2AE41033C89F}" srcId="{D4783BA3-9163-4BB6-9E21-EE24D58AA9DB}" destId="{89852A30-3D39-4357-9AB6-8B463880C0AC}" srcOrd="1" destOrd="0" parTransId="{702FD951-27A4-4A5E-805A-4718A51FE07A}" sibTransId="{B1AFFF99-4C70-4C02-BC80-0661542D9758}"/>
    <dgm:cxn modelId="{78028885-21F1-4811-B18F-F6BFFDBEC0C4}" srcId="{54D98012-225E-40E0-9215-6BCDD8881073}" destId="{6C30F6FC-6F3A-4EA8-8EAD-3D25DB4E06F4}" srcOrd="0" destOrd="0" parTransId="{FD6C33A0-4E9E-461A-A3BB-0651767A6B72}" sibTransId="{4AE6B285-651E-4DE9-B2F2-251E882EA954}"/>
    <dgm:cxn modelId="{43862F25-3C80-4816-B7C1-91D917867BF9}" type="presOf" srcId="{FAEF998F-F299-4DE6-9006-60D0807701EA}" destId="{D5E23C54-0FFE-4A8B-BA9B-F0EC8C26F187}" srcOrd="0" destOrd="0" presId="urn:microsoft.com/office/officeart/2005/8/layout/hList1"/>
    <dgm:cxn modelId="{20E6DFF7-E286-4AB4-A037-60143830A661}" srcId="{D4783BA3-9163-4BB6-9E21-EE24D58AA9DB}" destId="{504D3B8B-20ED-42AE-B6F8-34E6E6455F0D}" srcOrd="3" destOrd="0" parTransId="{09FFBDE6-F003-4D10-AD64-F176C4070E91}" sibTransId="{7AD9048A-9F35-4FCC-9AFF-47D7FCE66BC1}"/>
    <dgm:cxn modelId="{6C16845C-F050-4DB7-8418-3932CC376ECA}" srcId="{D4783BA3-9163-4BB6-9E21-EE24D58AA9DB}" destId="{56EA6097-8FBA-41D8-B6A9-0558480B8C71}" srcOrd="5" destOrd="0" parTransId="{60FCE4A5-690B-4B07-B277-933ADF5392EA}" sibTransId="{9D35A9F0-C697-4707-95AB-F6B4E0F7BCEE}"/>
    <dgm:cxn modelId="{073E3FD1-8049-4853-948F-292B4C84C6B2}" srcId="{54D98012-225E-40E0-9215-6BCDD8881073}" destId="{4880DCB2-0003-4240-976F-0E81361A2CA9}" srcOrd="1" destOrd="0" parTransId="{586065ED-F1CA-48F8-8198-4FC4AAB2641C}" sibTransId="{D2F422E4-DDFB-4939-AB86-5E6D3BF3F5A4}"/>
    <dgm:cxn modelId="{637B8583-4954-4691-BD37-1F0A90C1B508}" type="presOf" srcId="{DBCBA23D-0C82-4FCF-BAB5-D76E57D77D39}" destId="{F05F784E-EA25-45F1-A58A-9F181E0824DF}" srcOrd="0" destOrd="6" presId="urn:microsoft.com/office/officeart/2005/8/layout/hList1"/>
    <dgm:cxn modelId="{DC92090B-844F-4284-BA35-F5A0A17D57A0}" type="presOf" srcId="{EE6DF804-DF36-4380-8438-2E546EF0A54B}" destId="{8AD96BE6-C01F-4F2B-8520-35FE963FF6E5}" srcOrd="0" destOrd="4" presId="urn:microsoft.com/office/officeart/2005/8/layout/hList1"/>
    <dgm:cxn modelId="{33344B58-DE50-4E7E-9965-F48CB37CF7EA}" srcId="{54D98012-225E-40E0-9215-6BCDD8881073}" destId="{EE6DF804-DF36-4380-8438-2E546EF0A54B}" srcOrd="4" destOrd="0" parTransId="{69533D6E-CA77-4D2D-9027-724971C3144D}" sibTransId="{0203AE1A-3F44-40F5-AD0C-2BD857FBC583}"/>
    <dgm:cxn modelId="{6E8E205C-8F0B-4AA8-9409-FBE2C8057BD3}" srcId="{D4783BA3-9163-4BB6-9E21-EE24D58AA9DB}" destId="{DBCBA23D-0C82-4FCF-BAB5-D76E57D77D39}" srcOrd="6" destOrd="0" parTransId="{4A0F84AF-83F2-4CBA-9004-64CC74FA6B25}" sibTransId="{928C5824-8483-4244-9E82-BB071FB1B63B}"/>
    <dgm:cxn modelId="{31818D31-565D-4122-AF8A-8184F358C09E}" type="presOf" srcId="{56EA6097-8FBA-41D8-B6A9-0558480B8C71}" destId="{F05F784E-EA25-45F1-A58A-9F181E0824DF}" srcOrd="0" destOrd="5" presId="urn:microsoft.com/office/officeart/2005/8/layout/hList1"/>
    <dgm:cxn modelId="{06E2EBC6-93F7-42CD-83D4-9A3CC39F32D1}" srcId="{9886B261-6D87-415C-8168-C6CC0C5C4C7F}" destId="{3586FCD0-1325-410E-A98C-A5B34DFFB793}" srcOrd="0" destOrd="0" parTransId="{BDE5C8AD-68FD-4AA2-94D1-AF42D804EBAF}" sibTransId="{09F188D3-87B1-469B-89C1-2B63689707A9}"/>
    <dgm:cxn modelId="{DACD4783-8DE5-4AC5-ABEB-C6A150AA69B5}" type="presOf" srcId="{61ED3E8E-8A39-4910-8BFA-164FBABFC62A}" destId="{F05F784E-EA25-45F1-A58A-9F181E0824DF}" srcOrd="0" destOrd="0" presId="urn:microsoft.com/office/officeart/2005/8/layout/hList1"/>
    <dgm:cxn modelId="{150BE795-3D65-4294-8855-6D0D294A5634}" srcId="{9886B261-6D87-415C-8168-C6CC0C5C4C7F}" destId="{35A2B6AC-CBDB-47D9-9383-CD4ACC818C2B}" srcOrd="3" destOrd="0" parTransId="{153FE2A8-173B-4229-8034-9383FBCA058B}" sibTransId="{48556AB9-1C27-4BA1-ADA4-659FCF0453CD}"/>
    <dgm:cxn modelId="{98FA4436-D716-4774-A130-5ADBADCF3688}" type="presOf" srcId="{6C30F6FC-6F3A-4EA8-8EAD-3D25DB4E06F4}" destId="{8AD96BE6-C01F-4F2B-8520-35FE963FF6E5}" srcOrd="0" destOrd="0" presId="urn:microsoft.com/office/officeart/2005/8/layout/hList1"/>
    <dgm:cxn modelId="{408F5E1F-7751-42D4-85CB-37C6AE7FEBFE}" type="presOf" srcId="{35A2B6AC-CBDB-47D9-9383-CD4ACC818C2B}" destId="{12E58B2B-97BC-45DF-8D4E-650232ED7F2C}" srcOrd="0" destOrd="3" presId="urn:microsoft.com/office/officeart/2005/8/layout/hList1"/>
    <dgm:cxn modelId="{792512F1-3C93-4BCF-81E1-82267ACBD202}" srcId="{D4783BA3-9163-4BB6-9E21-EE24D58AA9DB}" destId="{10E3E50F-A663-4E16-BE5F-6BA518975771}" srcOrd="4" destOrd="0" parTransId="{4BEC0C86-811A-4C41-AD64-287B90163997}" sibTransId="{A040F715-2C68-4BE9-80CE-A2A2FD3BB9DA}"/>
    <dgm:cxn modelId="{860232CD-3187-440A-8352-4090461CB45C}" type="presOf" srcId="{67508746-37FA-4994-A96D-569CC024881D}" destId="{12E58B2B-97BC-45DF-8D4E-650232ED7F2C}" srcOrd="0" destOrd="1" presId="urn:microsoft.com/office/officeart/2005/8/layout/hList1"/>
    <dgm:cxn modelId="{ED6F34D2-E4C8-421F-B5EE-D6E72D9F96E5}" type="presOf" srcId="{7CF227DB-A3F4-4CA5-81E1-8B39EB168EA0}" destId="{8AD96BE6-C01F-4F2B-8520-35FE963FF6E5}" srcOrd="0" destOrd="3" presId="urn:microsoft.com/office/officeart/2005/8/layout/hList1"/>
    <dgm:cxn modelId="{F1667416-07B4-4793-A1FB-EE03990F2520}" type="presOf" srcId="{FE39CCEE-0C7C-4CB2-A5B7-73F3F6971630}" destId="{8AD96BE6-C01F-4F2B-8520-35FE963FF6E5}" srcOrd="0" destOrd="2" presId="urn:microsoft.com/office/officeart/2005/8/layout/hList1"/>
    <dgm:cxn modelId="{85B72CC1-F816-4C4F-BDCC-CBDCA4A64604}" srcId="{54D98012-225E-40E0-9215-6BCDD8881073}" destId="{8E594A26-41C7-4AAA-A9F7-2573A9DEE1EC}" srcOrd="5" destOrd="0" parTransId="{DEADAFA4-E45E-430C-8D19-FC669CBC837B}" sibTransId="{D84B7D45-912B-4578-BB41-77AF8B419782}"/>
    <dgm:cxn modelId="{95A513BC-3F1C-4A7D-BED9-607D58A379B1}" type="presOf" srcId="{8E594A26-41C7-4AAA-A9F7-2573A9DEE1EC}" destId="{8AD96BE6-C01F-4F2B-8520-35FE963FF6E5}" srcOrd="0" destOrd="5" presId="urn:microsoft.com/office/officeart/2005/8/layout/hList1"/>
    <dgm:cxn modelId="{67972D08-3A23-491F-8DA2-498EE8669D8B}" type="presOf" srcId="{6D0B8540-DC3E-49DC-A98C-20F3BBF35BEC}" destId="{12E58B2B-97BC-45DF-8D4E-650232ED7F2C}" srcOrd="0" destOrd="4" presId="urn:microsoft.com/office/officeart/2005/8/layout/hList1"/>
    <dgm:cxn modelId="{E1696687-7F3A-489D-97CB-00C7D70177CC}" type="presOf" srcId="{3586FCD0-1325-410E-A98C-A5B34DFFB793}" destId="{12E58B2B-97BC-45DF-8D4E-650232ED7F2C}" srcOrd="0" destOrd="0" presId="urn:microsoft.com/office/officeart/2005/8/layout/hList1"/>
    <dgm:cxn modelId="{C994655D-3212-4259-9197-FE2118ABBFA9}" srcId="{9886B261-6D87-415C-8168-C6CC0C5C4C7F}" destId="{6D0B8540-DC3E-49DC-A98C-20F3BBF35BEC}" srcOrd="4" destOrd="0" parTransId="{45878622-50F9-4E9A-B973-8C90DA4BD688}" sibTransId="{C66C5EB0-945E-4A66-8D53-59B36AFE55EB}"/>
    <dgm:cxn modelId="{AB9BBC85-1A8A-4ECC-8F50-F798931499F1}" type="presOf" srcId="{4880DCB2-0003-4240-976F-0E81361A2CA9}" destId="{8AD96BE6-C01F-4F2B-8520-35FE963FF6E5}" srcOrd="0" destOrd="1" presId="urn:microsoft.com/office/officeart/2005/8/layout/hList1"/>
    <dgm:cxn modelId="{D1D1DE45-D321-43F8-B8A3-D58290869DCD}" srcId="{D4783BA3-9163-4BB6-9E21-EE24D58AA9DB}" destId="{6743918B-F3DB-471A-810E-41551C8ACC5B}" srcOrd="2" destOrd="0" parTransId="{567C83B3-E7FB-4B0C-B572-493BDAAEF35E}" sibTransId="{A73C9CC5-CEB3-4521-B1D2-8FDA5E0F1C10}"/>
    <dgm:cxn modelId="{29F89F48-C883-434D-8C69-446CEE8958EB}" type="presParOf" srcId="{D5E23C54-0FFE-4A8B-BA9B-F0EC8C26F187}" destId="{88D6903C-0E52-4099-B4B2-122D83102685}" srcOrd="0" destOrd="0" presId="urn:microsoft.com/office/officeart/2005/8/layout/hList1"/>
    <dgm:cxn modelId="{442D6D9B-A2D8-4515-AFAF-3EAD26EF9BE4}" type="presParOf" srcId="{88D6903C-0E52-4099-B4B2-122D83102685}" destId="{0846CFB5-0F67-45DE-B4EC-70B667754CF5}" srcOrd="0" destOrd="0" presId="urn:microsoft.com/office/officeart/2005/8/layout/hList1"/>
    <dgm:cxn modelId="{19021809-7F52-4362-A236-42A4E19F9687}" type="presParOf" srcId="{88D6903C-0E52-4099-B4B2-122D83102685}" destId="{12E58B2B-97BC-45DF-8D4E-650232ED7F2C}" srcOrd="1" destOrd="0" presId="urn:microsoft.com/office/officeart/2005/8/layout/hList1"/>
    <dgm:cxn modelId="{C1426C93-5623-41A8-8F23-AFB42144FC09}" type="presParOf" srcId="{D5E23C54-0FFE-4A8B-BA9B-F0EC8C26F187}" destId="{A17CCBF5-2269-4C6E-A451-CEBA23C35ED0}" srcOrd="1" destOrd="0" presId="urn:microsoft.com/office/officeart/2005/8/layout/hList1"/>
    <dgm:cxn modelId="{BE746A51-84F2-4228-AE9D-C762D21D994B}" type="presParOf" srcId="{D5E23C54-0FFE-4A8B-BA9B-F0EC8C26F187}" destId="{A7B9CE8D-018A-45BA-B7C1-D6D26C649424}" srcOrd="2" destOrd="0" presId="urn:microsoft.com/office/officeart/2005/8/layout/hList1"/>
    <dgm:cxn modelId="{940E96E0-61A6-4D7D-A82F-89159854C53C}" type="presParOf" srcId="{A7B9CE8D-018A-45BA-B7C1-D6D26C649424}" destId="{0EADDB19-9F79-4914-9B5F-05069396C407}" srcOrd="0" destOrd="0" presId="urn:microsoft.com/office/officeart/2005/8/layout/hList1"/>
    <dgm:cxn modelId="{DCB7364F-9A5A-4B9B-86D3-C8871767FD4B}" type="presParOf" srcId="{A7B9CE8D-018A-45BA-B7C1-D6D26C649424}" destId="{8AD96BE6-C01F-4F2B-8520-35FE963FF6E5}" srcOrd="1" destOrd="0" presId="urn:microsoft.com/office/officeart/2005/8/layout/hList1"/>
    <dgm:cxn modelId="{12756EFC-5D46-4EA2-B03C-D562575BEC47}" type="presParOf" srcId="{D5E23C54-0FFE-4A8B-BA9B-F0EC8C26F187}" destId="{4967B028-A618-42D5-B6A0-1B549FFD47AB}" srcOrd="3" destOrd="0" presId="urn:microsoft.com/office/officeart/2005/8/layout/hList1"/>
    <dgm:cxn modelId="{DE17A83E-5793-410F-8ED6-4D1BF6239148}" type="presParOf" srcId="{D5E23C54-0FFE-4A8B-BA9B-F0EC8C26F187}" destId="{578427F8-6FD8-4001-AAD6-8BF15F28E865}" srcOrd="4" destOrd="0" presId="urn:microsoft.com/office/officeart/2005/8/layout/hList1"/>
    <dgm:cxn modelId="{C8CBBA65-1353-4A9C-899F-5D92A3F0900D}" type="presParOf" srcId="{578427F8-6FD8-4001-AAD6-8BF15F28E865}" destId="{6DCE9277-1AF4-40EA-81AD-EADBE1FF6C10}" srcOrd="0" destOrd="0" presId="urn:microsoft.com/office/officeart/2005/8/layout/hList1"/>
    <dgm:cxn modelId="{09703BF2-D164-42B2-8DB0-4E165DE8AB42}" type="presParOf" srcId="{578427F8-6FD8-4001-AAD6-8BF15F28E865}" destId="{F05F784E-EA25-45F1-A58A-9F181E0824D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6CFB5-0F67-45DE-B4EC-70B667754CF5}">
      <dsp:nvSpPr>
        <dsp:cNvPr id="0" name=""/>
        <dsp:cNvSpPr/>
      </dsp:nvSpPr>
      <dsp:spPr>
        <a:xfrm>
          <a:off x="1890" y="9224"/>
          <a:ext cx="1842954"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zh-CN" altLang="en-US" sz="1400" kern="1200" dirty="0">
              <a:solidFill>
                <a:srgbClr val="16388A"/>
              </a:solidFill>
            </a:rPr>
            <a:t>交谈沟通</a:t>
          </a:r>
        </a:p>
      </dsp:txBody>
      <dsp:txXfrm>
        <a:off x="1890" y="9224"/>
        <a:ext cx="1842954" cy="345600"/>
      </dsp:txXfrm>
    </dsp:sp>
    <dsp:sp modelId="{12E58B2B-97BC-45DF-8D4E-650232ED7F2C}">
      <dsp:nvSpPr>
        <dsp:cNvPr id="0" name=""/>
        <dsp:cNvSpPr/>
      </dsp:nvSpPr>
      <dsp:spPr>
        <a:xfrm>
          <a:off x="0" y="354824"/>
          <a:ext cx="1842954" cy="18482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a:t>电子邮件</a:t>
          </a:r>
        </a:p>
        <a:p>
          <a:pPr marL="114300" lvl="1" indent="-114300" algn="l" defTabSz="622300">
            <a:lnSpc>
              <a:spcPct val="90000"/>
            </a:lnSpc>
            <a:spcBef>
              <a:spcPct val="0"/>
            </a:spcBef>
            <a:spcAft>
              <a:spcPct val="15000"/>
            </a:spcAft>
            <a:buChar char="••"/>
          </a:pPr>
          <a:r>
            <a:rPr lang="zh-CN" altLang="en-US" sz="1400" kern="1200"/>
            <a:t>语音邮件</a:t>
          </a:r>
        </a:p>
        <a:p>
          <a:pPr marL="114300" lvl="1" indent="-114300" algn="l" defTabSz="622300">
            <a:lnSpc>
              <a:spcPct val="90000"/>
            </a:lnSpc>
            <a:spcBef>
              <a:spcPct val="0"/>
            </a:spcBef>
            <a:spcAft>
              <a:spcPct val="15000"/>
            </a:spcAft>
            <a:buChar char="••"/>
          </a:pPr>
          <a:r>
            <a:rPr lang="zh-CN" altLang="en-US" sz="1400" kern="1200" dirty="0"/>
            <a:t>电话</a:t>
          </a:r>
        </a:p>
        <a:p>
          <a:pPr marL="114300" lvl="1" indent="-114300" algn="l" defTabSz="622300">
            <a:lnSpc>
              <a:spcPct val="90000"/>
            </a:lnSpc>
            <a:spcBef>
              <a:spcPct val="0"/>
            </a:spcBef>
            <a:spcAft>
              <a:spcPct val="15000"/>
            </a:spcAft>
            <a:buChar char="••"/>
          </a:pPr>
          <a:r>
            <a:rPr lang="zh-CN" altLang="en-US" sz="1400" kern="1200"/>
            <a:t>传真</a:t>
          </a:r>
        </a:p>
        <a:p>
          <a:pPr marL="114300" lvl="1" indent="-114300" algn="l" defTabSz="622300">
            <a:lnSpc>
              <a:spcPct val="90000"/>
            </a:lnSpc>
            <a:spcBef>
              <a:spcPct val="0"/>
            </a:spcBef>
            <a:spcAft>
              <a:spcPct val="15000"/>
            </a:spcAft>
            <a:buChar char="••"/>
          </a:pPr>
          <a:r>
            <a:rPr lang="zh-CN" altLang="en-US" sz="1400" kern="1200"/>
            <a:t>即时聊天工具</a:t>
          </a:r>
        </a:p>
      </dsp:txBody>
      <dsp:txXfrm>
        <a:off x="0" y="354824"/>
        <a:ext cx="1842954" cy="1848242"/>
      </dsp:txXfrm>
    </dsp:sp>
    <dsp:sp modelId="{0EADDB19-9F79-4914-9B5F-05069396C407}">
      <dsp:nvSpPr>
        <dsp:cNvPr id="0" name=""/>
        <dsp:cNvSpPr/>
      </dsp:nvSpPr>
      <dsp:spPr>
        <a:xfrm>
          <a:off x="2102858" y="9224"/>
          <a:ext cx="1842954"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zh-CN" altLang="en-US" sz="1400" kern="1200" dirty="0">
              <a:solidFill>
                <a:srgbClr val="16388A"/>
              </a:solidFill>
            </a:rPr>
            <a:t>会议</a:t>
          </a:r>
        </a:p>
      </dsp:txBody>
      <dsp:txXfrm>
        <a:off x="2102858" y="9224"/>
        <a:ext cx="1842954" cy="345600"/>
      </dsp:txXfrm>
    </dsp:sp>
    <dsp:sp modelId="{8AD96BE6-C01F-4F2B-8520-35FE963FF6E5}">
      <dsp:nvSpPr>
        <dsp:cNvPr id="0" name=""/>
        <dsp:cNvSpPr/>
      </dsp:nvSpPr>
      <dsp:spPr>
        <a:xfrm>
          <a:off x="2102858" y="354824"/>
          <a:ext cx="1842954" cy="18482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t>视频会议</a:t>
          </a:r>
        </a:p>
        <a:p>
          <a:pPr marL="114300" lvl="1" indent="-114300" algn="l" defTabSz="622300">
            <a:lnSpc>
              <a:spcPct val="90000"/>
            </a:lnSpc>
            <a:spcBef>
              <a:spcPct val="0"/>
            </a:spcBef>
            <a:spcAft>
              <a:spcPct val="15000"/>
            </a:spcAft>
            <a:buChar char="••"/>
          </a:pPr>
          <a:r>
            <a:rPr lang="zh-CN" altLang="en-US" sz="1400" kern="1200"/>
            <a:t>白板会议</a:t>
          </a:r>
        </a:p>
        <a:p>
          <a:pPr marL="114300" lvl="1" indent="-114300" algn="l" defTabSz="622300">
            <a:lnSpc>
              <a:spcPct val="90000"/>
            </a:lnSpc>
            <a:spcBef>
              <a:spcPct val="0"/>
            </a:spcBef>
            <a:spcAft>
              <a:spcPct val="15000"/>
            </a:spcAft>
            <a:buChar char="••"/>
          </a:pPr>
          <a:r>
            <a:rPr lang="zh-CN" altLang="en-US" sz="1400" kern="1200" dirty="0"/>
            <a:t>在线交流</a:t>
          </a:r>
        </a:p>
        <a:p>
          <a:pPr marL="114300" lvl="1" indent="-114300" algn="l" defTabSz="622300">
            <a:lnSpc>
              <a:spcPct val="90000"/>
            </a:lnSpc>
            <a:spcBef>
              <a:spcPct val="0"/>
            </a:spcBef>
            <a:spcAft>
              <a:spcPct val="15000"/>
            </a:spcAft>
            <a:buChar char="••"/>
          </a:pPr>
          <a:r>
            <a:rPr lang="zh-CN" altLang="en-US" sz="1400" kern="1200"/>
            <a:t>电话会议</a:t>
          </a:r>
        </a:p>
        <a:p>
          <a:pPr marL="114300" lvl="1" indent="-114300" algn="l" defTabSz="622300">
            <a:lnSpc>
              <a:spcPct val="90000"/>
            </a:lnSpc>
            <a:spcBef>
              <a:spcPct val="0"/>
            </a:spcBef>
            <a:spcAft>
              <a:spcPct val="15000"/>
            </a:spcAft>
            <a:buChar char="••"/>
          </a:pPr>
          <a:r>
            <a:rPr lang="zh-CN" altLang="en-US" sz="1400" kern="1200"/>
            <a:t>屏幕共享</a:t>
          </a:r>
        </a:p>
        <a:p>
          <a:pPr marL="114300" lvl="1" indent="-114300" algn="l" defTabSz="622300">
            <a:lnSpc>
              <a:spcPct val="90000"/>
            </a:lnSpc>
            <a:spcBef>
              <a:spcPct val="0"/>
            </a:spcBef>
            <a:spcAft>
              <a:spcPct val="15000"/>
            </a:spcAft>
            <a:buChar char="••"/>
          </a:pPr>
          <a:r>
            <a:rPr lang="zh-CN" altLang="en-US" sz="1400" kern="1200" dirty="0"/>
            <a:t>电子会议系统</a:t>
          </a:r>
        </a:p>
      </dsp:txBody>
      <dsp:txXfrm>
        <a:off x="2102858" y="354824"/>
        <a:ext cx="1842954" cy="1848242"/>
      </dsp:txXfrm>
    </dsp:sp>
    <dsp:sp modelId="{6DCE9277-1AF4-40EA-81AD-EADBE1FF6C10}">
      <dsp:nvSpPr>
        <dsp:cNvPr id="0" name=""/>
        <dsp:cNvSpPr/>
      </dsp:nvSpPr>
      <dsp:spPr>
        <a:xfrm>
          <a:off x="4203827" y="9224"/>
          <a:ext cx="1842954"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zh-CN" altLang="en-US" sz="1400" kern="1200" dirty="0">
              <a:solidFill>
                <a:srgbClr val="16388A"/>
              </a:solidFill>
            </a:rPr>
            <a:t>协作开发</a:t>
          </a:r>
        </a:p>
      </dsp:txBody>
      <dsp:txXfrm>
        <a:off x="4203827" y="9224"/>
        <a:ext cx="1842954" cy="345600"/>
      </dsp:txXfrm>
    </dsp:sp>
    <dsp:sp modelId="{F05F784E-EA25-45F1-A58A-9F181E0824DF}">
      <dsp:nvSpPr>
        <dsp:cNvPr id="0" name=""/>
        <dsp:cNvSpPr/>
      </dsp:nvSpPr>
      <dsp:spPr>
        <a:xfrm>
          <a:off x="4203827" y="354824"/>
          <a:ext cx="1842954" cy="18482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a:t>日历、日程管理</a:t>
          </a:r>
        </a:p>
        <a:p>
          <a:pPr marL="114300" lvl="1" indent="-114300" algn="l" defTabSz="622300">
            <a:lnSpc>
              <a:spcPct val="90000"/>
            </a:lnSpc>
            <a:spcBef>
              <a:spcPct val="0"/>
            </a:spcBef>
            <a:spcAft>
              <a:spcPct val="15000"/>
            </a:spcAft>
            <a:buChar char="••"/>
          </a:pPr>
          <a:r>
            <a:rPr lang="zh-CN" altLang="en-US" sz="1400" kern="1200"/>
            <a:t>项目管理系统</a:t>
          </a:r>
        </a:p>
        <a:p>
          <a:pPr marL="114300" lvl="1" indent="-114300" algn="l" defTabSz="622300">
            <a:lnSpc>
              <a:spcPct val="90000"/>
            </a:lnSpc>
            <a:spcBef>
              <a:spcPct val="0"/>
            </a:spcBef>
            <a:spcAft>
              <a:spcPct val="15000"/>
            </a:spcAft>
            <a:buChar char="••"/>
          </a:pPr>
          <a:r>
            <a:rPr lang="zh-CN" altLang="en-US" sz="1400" kern="1200"/>
            <a:t>工作流系统</a:t>
          </a:r>
        </a:p>
        <a:p>
          <a:pPr marL="114300" lvl="1" indent="-114300" algn="l" defTabSz="622300">
            <a:lnSpc>
              <a:spcPct val="90000"/>
            </a:lnSpc>
            <a:spcBef>
              <a:spcPct val="0"/>
            </a:spcBef>
            <a:spcAft>
              <a:spcPct val="15000"/>
            </a:spcAft>
            <a:buChar char="••"/>
          </a:pPr>
          <a:r>
            <a:rPr lang="zh-CN" altLang="en-US" sz="1400" kern="1200"/>
            <a:t>知识管理系统</a:t>
          </a:r>
        </a:p>
        <a:p>
          <a:pPr marL="114300" lvl="1" indent="-114300" algn="l" defTabSz="622300">
            <a:lnSpc>
              <a:spcPct val="90000"/>
            </a:lnSpc>
            <a:spcBef>
              <a:spcPct val="0"/>
            </a:spcBef>
            <a:spcAft>
              <a:spcPct val="15000"/>
            </a:spcAft>
            <a:buChar char="••"/>
          </a:pPr>
          <a:r>
            <a:rPr lang="zh-CN" altLang="en-US" sz="1400" kern="1200"/>
            <a:t>社交程序</a:t>
          </a:r>
        </a:p>
        <a:p>
          <a:pPr marL="114300" lvl="1" indent="-114300" algn="l" defTabSz="622300">
            <a:lnSpc>
              <a:spcPct val="90000"/>
            </a:lnSpc>
            <a:spcBef>
              <a:spcPct val="0"/>
            </a:spcBef>
            <a:spcAft>
              <a:spcPct val="15000"/>
            </a:spcAft>
            <a:buChar char="••"/>
          </a:pPr>
          <a:r>
            <a:rPr lang="zh-CN" altLang="en-US" sz="1400" kern="1200"/>
            <a:t>协作开发</a:t>
          </a:r>
          <a:r>
            <a:rPr lang="en-US" altLang="zh-CN" sz="1400" kern="1200"/>
            <a:t>IDE</a:t>
          </a:r>
          <a:endParaRPr lang="zh-CN" altLang="en-US" sz="1400" kern="1200"/>
        </a:p>
        <a:p>
          <a:pPr marL="114300" lvl="1" indent="-114300" algn="l" defTabSz="622300">
            <a:lnSpc>
              <a:spcPct val="90000"/>
            </a:lnSpc>
            <a:spcBef>
              <a:spcPct val="0"/>
            </a:spcBef>
            <a:spcAft>
              <a:spcPct val="15000"/>
            </a:spcAft>
            <a:buChar char="••"/>
          </a:pPr>
          <a:r>
            <a:rPr lang="en-US" altLang="zh-CN" sz="1400" kern="1200"/>
            <a:t>Wiki</a:t>
          </a:r>
          <a:endParaRPr lang="zh-CN" altLang="en-US" sz="1400" kern="1200"/>
        </a:p>
      </dsp:txBody>
      <dsp:txXfrm>
        <a:off x="4203827" y="354824"/>
        <a:ext cx="1842954" cy="184824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atin typeface="Arial" pitchFamily="34" charset="0"/>
              </a:defRPr>
            </a:lvl1pPr>
          </a:lstStyle>
          <a:p>
            <a:pPr>
              <a:defRPr/>
            </a:pPr>
            <a:endParaRPr lang="zh-CN" altLang="en-US"/>
          </a:p>
        </p:txBody>
      </p:sp>
      <p:sp>
        <p:nvSpPr>
          <p:cNvPr id="3" name="日期占位符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atin typeface="Arial" pitchFamily="34" charset="0"/>
              </a:defRPr>
            </a:lvl1pPr>
          </a:lstStyle>
          <a:p>
            <a:pPr>
              <a:defRPr/>
            </a:pPr>
            <a:fld id="{19E49808-BDE5-40E5-9961-39A3679EF97D}" type="datetimeFigureOut">
              <a:rPr lang="zh-CN" altLang="en-US"/>
              <a:pPr>
                <a:defRPr/>
              </a:pPr>
              <a:t>2015/9/24</a:t>
            </a:fld>
            <a:endParaRPr lang="zh-CN" altLang="en-US"/>
          </a:p>
        </p:txBody>
      </p:sp>
      <p:sp>
        <p:nvSpPr>
          <p:cNvPr id="4" name="页脚占位符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atin typeface="Arial" pitchFamily="34" charset="0"/>
              </a:defRPr>
            </a:lvl1pPr>
          </a:lstStyle>
          <a:p>
            <a:pPr>
              <a:defRPr/>
            </a:pPr>
            <a:endParaRPr lang="zh-CN" altLang="en-US"/>
          </a:p>
        </p:txBody>
      </p:sp>
      <p:sp>
        <p:nvSpPr>
          <p:cNvPr id="5" name="灯片编号占位符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atin typeface="Arial" pitchFamily="34" charset="0"/>
              </a:defRPr>
            </a:lvl1pPr>
          </a:lstStyle>
          <a:p>
            <a:pPr>
              <a:defRPr/>
            </a:pPr>
            <a:fld id="{10CD559C-E090-4F41-AED6-F9CF1B39F182}" type="slidenum">
              <a:rPr lang="zh-CN" altLang="en-US"/>
              <a:pPr>
                <a:defRPr/>
              </a:pPr>
              <a:t>‹#›</a:t>
            </a:fld>
            <a:endParaRPr lang="zh-CN" altLang="en-US"/>
          </a:p>
        </p:txBody>
      </p:sp>
    </p:spTree>
    <p:extLst>
      <p:ext uri="{BB962C8B-B14F-4D97-AF65-F5344CB8AC3E}">
        <p14:creationId xmlns:p14="http://schemas.microsoft.com/office/powerpoint/2010/main" val="372841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页眉占位符 1"/>
          <p:cNvSpPr>
            <a:spLocks noGrp="1" noChangeArrowheads="1"/>
          </p:cNvSpPr>
          <p:nvPr>
            <p:ph type="hdr" sz="quarter"/>
          </p:nvPr>
        </p:nvSpPr>
        <p:spPr bwMode="auto">
          <a:xfrm>
            <a:off x="0" y="0"/>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b="0">
                <a:solidFill>
                  <a:schemeClr val="tx1"/>
                </a:solidFill>
                <a:latin typeface="Calibri" pitchFamily="34" charset="0"/>
                <a:ea typeface="宋体" pitchFamily="2" charset="-122"/>
              </a:defRPr>
            </a:lvl1pPr>
          </a:lstStyle>
          <a:p>
            <a:pPr>
              <a:defRPr/>
            </a:pPr>
            <a:endParaRPr lang="zh-CN" altLang="en-US"/>
          </a:p>
        </p:txBody>
      </p:sp>
      <p:sp>
        <p:nvSpPr>
          <p:cNvPr id="5123" name="日期占位符 2"/>
          <p:cNvSpPr>
            <a:spLocks noGrp="1" noChangeArrowheads="1"/>
          </p:cNvSpPr>
          <p:nvPr>
            <p:ph type="dt" idx="1"/>
          </p:nvPr>
        </p:nvSpPr>
        <p:spPr bwMode="auto">
          <a:xfrm>
            <a:off x="4143375"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Calibri" pitchFamily="34" charset="0"/>
                <a:ea typeface="宋体" pitchFamily="2" charset="-122"/>
              </a:defRPr>
            </a:lvl1pPr>
          </a:lstStyle>
          <a:p>
            <a:pPr>
              <a:defRPr/>
            </a:pPr>
            <a:fld id="{3D5047CF-A1F3-409D-801C-150B1C0D5928}" type="datetimeFigureOut">
              <a:rPr lang="zh-CN" altLang="en-US"/>
              <a:pPr>
                <a:defRPr/>
              </a:pPr>
              <a:t>2015/9/24</a:t>
            </a:fld>
            <a:endParaRPr lang="en-US"/>
          </a:p>
        </p:txBody>
      </p:sp>
      <p:sp>
        <p:nvSpPr>
          <p:cNvPr id="13316" name="幻灯片图像占位符 3"/>
          <p:cNvSpPr>
            <a:spLocks noGrp="1" noRot="1" noChangeAspect="1" noChangeArrowheads="1"/>
          </p:cNvSpPr>
          <p:nvPr>
            <p:ph type="sldImg" idx="2"/>
          </p:nvPr>
        </p:nvSpPr>
        <p:spPr bwMode="auto">
          <a:xfrm>
            <a:off x="1219200" y="719138"/>
            <a:ext cx="4876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125" name="备注占位符 4"/>
          <p:cNvSpPr>
            <a:spLocks noGrp="1" noChangeArrowheads="1"/>
          </p:cNvSpPr>
          <p:nvPr>
            <p:ph type="body" sz="quarter" idx="3"/>
          </p:nvPr>
        </p:nvSpPr>
        <p:spPr bwMode="auto">
          <a:xfrm>
            <a:off x="730250" y="4559300"/>
            <a:ext cx="585311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5126" name="页脚占位符 5"/>
          <p:cNvSpPr>
            <a:spLocks noGrp="1" noChangeArrowheads="1"/>
          </p:cNvSpPr>
          <p:nvPr>
            <p:ph type="ftr" sz="quarter" idx="4"/>
          </p:nvPr>
        </p:nvSpPr>
        <p:spPr bwMode="auto">
          <a:xfrm>
            <a:off x="0" y="9118600"/>
            <a:ext cx="31686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Calibri" pitchFamily="34" charset="0"/>
                <a:ea typeface="宋体" pitchFamily="2" charset="-122"/>
              </a:defRPr>
            </a:lvl1pPr>
          </a:lstStyle>
          <a:p>
            <a:pPr>
              <a:defRPr/>
            </a:pPr>
            <a:endParaRPr lang="zh-CN" altLang="en-US"/>
          </a:p>
        </p:txBody>
      </p:sp>
      <p:sp>
        <p:nvSpPr>
          <p:cNvPr id="5127" name="灯片编号占位符 6"/>
          <p:cNvSpPr>
            <a:spLocks noGrp="1" noChangeArrowheads="1"/>
          </p:cNvSpPr>
          <p:nvPr>
            <p:ph type="sldNum" sz="quarter" idx="5"/>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Calibri" pitchFamily="34" charset="0"/>
                <a:ea typeface="宋体" pitchFamily="2" charset="-122"/>
              </a:defRPr>
            </a:lvl1pPr>
          </a:lstStyle>
          <a:p>
            <a:pPr>
              <a:defRPr/>
            </a:pPr>
            <a:fld id="{B258B38F-C56C-499F-A7D2-3E378ED2AE47}" type="slidenum">
              <a:rPr lang="zh-CN" altLang="en-US"/>
              <a:pPr>
                <a:defRPr/>
              </a:pPr>
              <a:t>‹#›</a:t>
            </a:fld>
            <a:endParaRPr lang="en-US"/>
          </a:p>
        </p:txBody>
      </p:sp>
    </p:spTree>
    <p:extLst>
      <p:ext uri="{BB962C8B-B14F-4D97-AF65-F5344CB8AC3E}">
        <p14:creationId xmlns:p14="http://schemas.microsoft.com/office/powerpoint/2010/main" val="436827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257300" y="719138"/>
            <a:ext cx="4800600" cy="3600450"/>
          </a:xfrm>
        </p:spPr>
      </p:sp>
      <p:sp>
        <p:nvSpPr>
          <p:cNvPr id="14339" name="备注占位符 2"/>
          <p:cNvSpPr>
            <a:spLocks noGrp="1"/>
          </p:cNvSpPr>
          <p:nvPr>
            <p:ph type="body" idx="1"/>
          </p:nvPr>
        </p:nvSpPr>
        <p:spPr>
          <a:noFill/>
        </p:spPr>
        <p:txBody>
          <a:bodyPr/>
          <a:lstStyle/>
          <a:p>
            <a:endParaRPr lang="zh-CN" altLang="en-US" dirty="0" smtClean="0"/>
          </a:p>
        </p:txBody>
      </p:sp>
      <p:sp>
        <p:nvSpPr>
          <p:cNvPr id="14340" name="灯片编号占位符 3"/>
          <p:cNvSpPr>
            <a:spLocks noGrp="1"/>
          </p:cNvSpPr>
          <p:nvPr>
            <p:ph type="sldNum" sz="quarter" idx="5"/>
          </p:nvPr>
        </p:nvSpPr>
        <p:spPr>
          <a:noFill/>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fld id="{1DAEBFA4-0E51-456E-86C8-B87C660ECE95}" type="slidenum">
              <a:rPr lang="zh-CN" altLang="en-US" sz="1200" b="0" smtClean="0">
                <a:solidFill>
                  <a:schemeClr val="tx1"/>
                </a:solidFill>
                <a:latin typeface="Calibri" pitchFamily="34" charset="0"/>
                <a:ea typeface="宋体" pitchFamily="2" charset="-122"/>
              </a:rPr>
              <a:pPr eaLnBrk="1" hangingPunct="1"/>
              <a:t>1</a:t>
            </a:fld>
            <a:endParaRPr lang="en-US" altLang="zh-CN" sz="1200" b="0" smtClean="0">
              <a:solidFill>
                <a:schemeClr val="tx1"/>
              </a:solidFill>
              <a:latin typeface="Calibri" pitchFamily="34" charset="0"/>
              <a:ea typeface="宋体" pitchFamily="2" charset="-122"/>
            </a:endParaRPr>
          </a:p>
        </p:txBody>
      </p:sp>
    </p:spTree>
    <p:extLst>
      <p:ext uri="{BB962C8B-B14F-4D97-AF65-F5344CB8AC3E}">
        <p14:creationId xmlns:p14="http://schemas.microsoft.com/office/powerpoint/2010/main" val="1152309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拓扑结构、协作时序、感知网络</a:t>
            </a:r>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11</a:t>
            </a:fld>
            <a:endParaRPr lang="en-US"/>
          </a:p>
        </p:txBody>
      </p:sp>
    </p:spTree>
    <p:extLst>
      <p:ext uri="{BB962C8B-B14F-4D97-AF65-F5344CB8AC3E}">
        <p14:creationId xmlns:p14="http://schemas.microsoft.com/office/powerpoint/2010/main" val="3776452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12</a:t>
            </a:fld>
            <a:endParaRPr lang="en-US"/>
          </a:p>
        </p:txBody>
      </p:sp>
    </p:spTree>
    <p:extLst>
      <p:ext uri="{BB962C8B-B14F-4D97-AF65-F5344CB8AC3E}">
        <p14:creationId xmlns:p14="http://schemas.microsoft.com/office/powerpoint/2010/main" val="2674459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Calibri" pitchFamily="34" charset="0"/>
                <a:ea typeface="宋体" pitchFamily="2" charset="-122"/>
                <a:cs typeface="+mn-cs"/>
              </a:rPr>
              <a:t>星星模式（</a:t>
            </a:r>
            <a:r>
              <a:rPr lang="en-US" altLang="zh-CN" sz="1200" kern="1200" dirty="0" smtClean="0">
                <a:solidFill>
                  <a:schemeClr val="tx1"/>
                </a:solidFill>
                <a:effectLst/>
                <a:latin typeface="Calibri" pitchFamily="34" charset="0"/>
                <a:ea typeface="宋体" pitchFamily="2" charset="-122"/>
                <a:cs typeface="+mn-cs"/>
              </a:rPr>
              <a:t>Star Pattern</a:t>
            </a:r>
            <a:r>
              <a:rPr lang="zh-CN" altLang="zh-CN" sz="1200" kern="1200" dirty="0" smtClean="0">
                <a:solidFill>
                  <a:schemeClr val="tx1"/>
                </a:solidFill>
                <a:effectLst/>
                <a:latin typeface="Calibri" pitchFamily="34" charset="0"/>
                <a:ea typeface="宋体" pitchFamily="2" charset="-122"/>
                <a:cs typeface="+mn-cs"/>
              </a:rPr>
              <a:t>）、网眼模式（</a:t>
            </a:r>
            <a:r>
              <a:rPr lang="en-US" altLang="zh-CN" sz="1200" kern="1200" dirty="0" smtClean="0">
                <a:solidFill>
                  <a:schemeClr val="tx1"/>
                </a:solidFill>
                <a:effectLst/>
                <a:latin typeface="Calibri" pitchFamily="34" charset="0"/>
                <a:ea typeface="宋体" pitchFamily="2" charset="-122"/>
                <a:cs typeface="+mn-cs"/>
              </a:rPr>
              <a:t>Mesh Pattern</a:t>
            </a:r>
            <a:r>
              <a:rPr lang="zh-CN" altLang="zh-CN" sz="1200" kern="1200" dirty="0" smtClean="0">
                <a:solidFill>
                  <a:schemeClr val="tx1"/>
                </a:solidFill>
                <a:effectLst/>
                <a:latin typeface="Calibri" pitchFamily="34" charset="0"/>
                <a:ea typeface="宋体" pitchFamily="2" charset="-122"/>
                <a:cs typeface="+mn-cs"/>
              </a:rPr>
              <a:t>）、小组分离模式（</a:t>
            </a:r>
            <a:r>
              <a:rPr lang="en-US" altLang="zh-CN" sz="1200" kern="1200" dirty="0" smtClean="0">
                <a:solidFill>
                  <a:schemeClr val="tx1"/>
                </a:solidFill>
                <a:effectLst/>
                <a:latin typeface="Calibri" pitchFamily="34" charset="0"/>
                <a:ea typeface="宋体" pitchFamily="2" charset="-122"/>
                <a:cs typeface="+mn-cs"/>
              </a:rPr>
              <a:t>Team Split Pattern</a:t>
            </a:r>
            <a:r>
              <a:rPr lang="zh-CN" altLang="zh-CN" sz="1200" kern="1200" dirty="0" smtClean="0">
                <a:solidFill>
                  <a:schemeClr val="tx1"/>
                </a:solidFill>
                <a:effectLst/>
                <a:latin typeface="Calibri" pitchFamily="34" charset="0"/>
                <a:ea typeface="宋体" pitchFamily="2" charset="-122"/>
                <a:cs typeface="+mn-cs"/>
              </a:rPr>
              <a:t>）、自小组模式（</a:t>
            </a:r>
            <a:r>
              <a:rPr lang="en-US" altLang="zh-CN" sz="1200" kern="1200" dirty="0" smtClean="0">
                <a:solidFill>
                  <a:schemeClr val="tx1"/>
                </a:solidFill>
                <a:effectLst/>
                <a:latin typeface="Calibri" pitchFamily="34" charset="0"/>
                <a:ea typeface="宋体" pitchFamily="2" charset="-122"/>
                <a:cs typeface="+mn-cs"/>
              </a:rPr>
              <a:t>Sub-team Pattern</a:t>
            </a:r>
            <a:r>
              <a:rPr lang="zh-CN" altLang="zh-CN" sz="1200" kern="1200" dirty="0" smtClean="0">
                <a:solidFill>
                  <a:schemeClr val="tx1"/>
                </a:solidFill>
                <a:effectLst/>
                <a:latin typeface="Calibri" pitchFamily="34" charset="0"/>
                <a:ea typeface="宋体" pitchFamily="2" charset="-122"/>
                <a:cs typeface="+mn-cs"/>
              </a:rPr>
              <a:t>）、松散成员模式（</a:t>
            </a:r>
            <a:r>
              <a:rPr lang="en-US" altLang="zh-CN" sz="1200" kern="1200" dirty="0" smtClean="0">
                <a:solidFill>
                  <a:schemeClr val="tx1"/>
                </a:solidFill>
                <a:effectLst/>
                <a:latin typeface="Calibri" pitchFamily="34" charset="0"/>
                <a:ea typeface="宋体" pitchFamily="2" charset="-122"/>
                <a:cs typeface="+mn-cs"/>
              </a:rPr>
              <a:t>Loose Member Pattern</a:t>
            </a:r>
            <a:r>
              <a:rPr lang="zh-CN" altLang="zh-CN" sz="1200" kern="1200" dirty="0" smtClean="0">
                <a:solidFill>
                  <a:schemeClr val="tx1"/>
                </a:solidFill>
                <a:effectLst/>
                <a:latin typeface="Calibri" pitchFamily="34" charset="0"/>
                <a:ea typeface="宋体" pitchFamily="2" charset="-122"/>
                <a:cs typeface="+mn-cs"/>
              </a:rPr>
              <a:t>）、代理模式（</a:t>
            </a:r>
            <a:r>
              <a:rPr lang="en-US" altLang="zh-CN" sz="1200" kern="1200" dirty="0" smtClean="0">
                <a:solidFill>
                  <a:schemeClr val="tx1"/>
                </a:solidFill>
                <a:effectLst/>
                <a:latin typeface="Calibri" pitchFamily="34" charset="0"/>
                <a:ea typeface="宋体" pitchFamily="2" charset="-122"/>
                <a:cs typeface="+mn-cs"/>
              </a:rPr>
              <a:t>Proxy Pattern</a:t>
            </a:r>
            <a:r>
              <a:rPr lang="zh-CN" altLang="zh-CN" sz="1200" kern="1200" dirty="0" smtClean="0">
                <a:solidFill>
                  <a:schemeClr val="tx1"/>
                </a:solidFill>
                <a:effectLst/>
                <a:latin typeface="Calibri" pitchFamily="34" charset="0"/>
                <a:ea typeface="宋体" pitchFamily="2" charset="-122"/>
                <a:cs typeface="+mn-cs"/>
              </a:rPr>
              <a:t>）、孤岛模式（</a:t>
            </a:r>
            <a:r>
              <a:rPr lang="en-US" altLang="zh-CN" sz="1200" kern="1200" dirty="0" smtClean="0">
                <a:solidFill>
                  <a:schemeClr val="tx1"/>
                </a:solidFill>
                <a:effectLst/>
                <a:latin typeface="Calibri" pitchFamily="34" charset="0"/>
                <a:ea typeface="宋体" pitchFamily="2" charset="-122"/>
                <a:cs typeface="+mn-cs"/>
              </a:rPr>
              <a:t>Island Pattern</a:t>
            </a:r>
            <a:r>
              <a:rPr lang="zh-CN" altLang="zh-CN" sz="1200" kern="1200" dirty="0" smtClean="0">
                <a:solidFill>
                  <a:schemeClr val="tx1"/>
                </a:solidFill>
                <a:effectLst/>
                <a:latin typeface="Calibri" pitchFamily="34" charset="0"/>
                <a:ea typeface="宋体" pitchFamily="2" charset="-122"/>
                <a:cs typeface="+mn-cs"/>
              </a:rPr>
              <a:t>）、沙漏模式（</a:t>
            </a:r>
            <a:r>
              <a:rPr lang="en-US" altLang="zh-CN" sz="1200" kern="1200" dirty="0" smtClean="0">
                <a:solidFill>
                  <a:schemeClr val="tx1"/>
                </a:solidFill>
                <a:effectLst/>
                <a:latin typeface="Calibri" pitchFamily="34" charset="0"/>
                <a:ea typeface="宋体" pitchFamily="2" charset="-122"/>
                <a:cs typeface="+mn-cs"/>
              </a:rPr>
              <a:t>Sand glass Pattern</a:t>
            </a:r>
            <a:r>
              <a:rPr lang="zh-CN" altLang="zh-CN" sz="1200" kern="1200" dirty="0" smtClean="0">
                <a:solidFill>
                  <a:schemeClr val="tx1"/>
                </a:solidFill>
                <a:effectLst/>
                <a:latin typeface="Calibri" pitchFamily="34" charset="0"/>
                <a:ea typeface="宋体" pitchFamily="2" charset="-122"/>
                <a:cs typeface="+mn-cs"/>
              </a:rPr>
              <a:t>）</a:t>
            </a:r>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13</a:t>
            </a:fld>
            <a:endParaRPr lang="en-US"/>
          </a:p>
        </p:txBody>
      </p:sp>
    </p:spTree>
    <p:extLst>
      <p:ext uri="{BB962C8B-B14F-4D97-AF65-F5344CB8AC3E}">
        <p14:creationId xmlns:p14="http://schemas.microsoft.com/office/powerpoint/2010/main" val="3953312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14</a:t>
            </a:fld>
            <a:endParaRPr lang="en-US"/>
          </a:p>
        </p:txBody>
      </p:sp>
    </p:spTree>
    <p:extLst>
      <p:ext uri="{BB962C8B-B14F-4D97-AF65-F5344CB8AC3E}">
        <p14:creationId xmlns:p14="http://schemas.microsoft.com/office/powerpoint/2010/main" val="1020303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15</a:t>
            </a:fld>
            <a:endParaRPr lang="en-US"/>
          </a:p>
        </p:txBody>
      </p:sp>
    </p:spTree>
    <p:extLst>
      <p:ext uri="{BB962C8B-B14F-4D97-AF65-F5344CB8AC3E}">
        <p14:creationId xmlns:p14="http://schemas.microsoft.com/office/powerpoint/2010/main" val="49238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Calibri" pitchFamily="34" charset="0"/>
                <a:ea typeface="宋体" pitchFamily="2" charset="-122"/>
                <a:cs typeface="+mn-cs"/>
              </a:rPr>
              <a:t>发现开发者更倾向于连续做同一类事情。接着作者研究社区文化在工作和交流模式中的体现，发现同一个社区中的开发者会集中于</a:t>
            </a:r>
            <a:r>
              <a:rPr lang="en-US" altLang="zh-CN" sz="1200" kern="1200" dirty="0" smtClean="0">
                <a:solidFill>
                  <a:schemeClr val="tx1"/>
                </a:solidFill>
                <a:effectLst/>
                <a:latin typeface="Calibri" pitchFamily="34" charset="0"/>
                <a:ea typeface="宋体" pitchFamily="2" charset="-122"/>
                <a:cs typeface="+mn-cs"/>
              </a:rPr>
              <a:t>T</a:t>
            </a:r>
            <a:r>
              <a:rPr lang="zh-CN" altLang="zh-CN" sz="1200" kern="1200" dirty="0" smtClean="0">
                <a:solidFill>
                  <a:schemeClr val="tx1"/>
                </a:solidFill>
                <a:effectLst/>
                <a:latin typeface="Calibri" pitchFamily="34" charset="0"/>
                <a:ea typeface="宋体" pitchFamily="2" charset="-122"/>
                <a:cs typeface="+mn-cs"/>
              </a:rPr>
              <a:t>，</a:t>
            </a:r>
            <a:r>
              <a:rPr lang="en-US" altLang="zh-CN" sz="1200" kern="1200" dirty="0" smtClean="0">
                <a:solidFill>
                  <a:schemeClr val="tx1"/>
                </a:solidFill>
                <a:effectLst/>
                <a:latin typeface="Calibri" pitchFamily="34" charset="0"/>
                <a:ea typeface="宋体" pitchFamily="2" charset="-122"/>
                <a:cs typeface="+mn-cs"/>
              </a:rPr>
              <a:t>W</a:t>
            </a:r>
            <a:r>
              <a:rPr lang="zh-CN" altLang="zh-CN" sz="1200" kern="1200" dirty="0" smtClean="0">
                <a:solidFill>
                  <a:schemeClr val="tx1"/>
                </a:solidFill>
                <a:effectLst/>
                <a:latin typeface="Calibri" pitchFamily="34" charset="0"/>
                <a:ea typeface="宋体" pitchFamily="2" charset="-122"/>
                <a:cs typeface="+mn-cs"/>
              </a:rPr>
              <a:t>或</a:t>
            </a:r>
            <a:r>
              <a:rPr lang="en-US" altLang="zh-CN" sz="1200" kern="1200" dirty="0" smtClean="0">
                <a:solidFill>
                  <a:schemeClr val="tx1"/>
                </a:solidFill>
                <a:effectLst/>
                <a:latin typeface="Calibri" pitchFamily="34" charset="0"/>
                <a:ea typeface="宋体" pitchFamily="2" charset="-122"/>
                <a:cs typeface="+mn-cs"/>
              </a:rPr>
              <a:t>WT</a:t>
            </a:r>
            <a:r>
              <a:rPr lang="zh-CN" altLang="zh-CN" sz="1200" kern="1200" dirty="0" smtClean="0">
                <a:solidFill>
                  <a:schemeClr val="tx1"/>
                </a:solidFill>
                <a:effectLst/>
                <a:latin typeface="Calibri" pitchFamily="34" charset="0"/>
                <a:ea typeface="宋体" pitchFamily="2" charset="-122"/>
                <a:cs typeface="+mn-cs"/>
              </a:rPr>
              <a:t>中的一种，而不是三种模式的均匀分布，之后作者继续深入研究开发者是因为有相似的</a:t>
            </a:r>
            <a:r>
              <a:rPr lang="en-US" altLang="zh-CN" sz="1200" kern="1200" dirty="0" smtClean="0">
                <a:solidFill>
                  <a:schemeClr val="tx1"/>
                </a:solidFill>
                <a:effectLst/>
                <a:latin typeface="Calibri" pitchFamily="34" charset="0"/>
                <a:ea typeface="宋体" pitchFamily="2" charset="-122"/>
                <a:cs typeface="+mn-cs"/>
              </a:rPr>
              <a:t>WT</a:t>
            </a:r>
            <a:r>
              <a:rPr lang="zh-CN" altLang="zh-CN" sz="1200" kern="1200" dirty="0" smtClean="0">
                <a:solidFill>
                  <a:schemeClr val="tx1"/>
                </a:solidFill>
                <a:effectLst/>
                <a:latin typeface="Calibri" pitchFamily="34" charset="0"/>
                <a:ea typeface="宋体" pitchFamily="2" charset="-122"/>
                <a:cs typeface="+mn-cs"/>
              </a:rPr>
              <a:t>模式而加入社区还是因为同一个模式加入的人多了，潜移默化而形成了这样的模式，得到两者的因素是相互影响的。</a:t>
            </a:r>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16</a:t>
            </a:fld>
            <a:endParaRPr lang="en-US"/>
          </a:p>
        </p:txBody>
      </p:sp>
    </p:spTree>
    <p:extLst>
      <p:ext uri="{BB962C8B-B14F-4D97-AF65-F5344CB8AC3E}">
        <p14:creationId xmlns:p14="http://schemas.microsoft.com/office/powerpoint/2010/main" val="2642271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2000" b="0" dirty="0" smtClean="0"/>
              <a:t>Mozilla bug reports and their comments from 2000 to 2009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17</a:t>
            </a:fld>
            <a:endParaRPr lang="en-US"/>
          </a:p>
        </p:txBody>
      </p:sp>
    </p:spTree>
    <p:extLst>
      <p:ext uri="{BB962C8B-B14F-4D97-AF65-F5344CB8AC3E}">
        <p14:creationId xmlns:p14="http://schemas.microsoft.com/office/powerpoint/2010/main" val="1476707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18</a:t>
            </a:fld>
            <a:endParaRPr lang="en-US"/>
          </a:p>
        </p:txBody>
      </p:sp>
    </p:spTree>
    <p:extLst>
      <p:ext uri="{BB962C8B-B14F-4D97-AF65-F5344CB8AC3E}">
        <p14:creationId xmlns:p14="http://schemas.microsoft.com/office/powerpoint/2010/main" val="4040106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19</a:t>
            </a:fld>
            <a:endParaRPr lang="en-US"/>
          </a:p>
        </p:txBody>
      </p:sp>
    </p:spTree>
    <p:extLst>
      <p:ext uri="{BB962C8B-B14F-4D97-AF65-F5344CB8AC3E}">
        <p14:creationId xmlns:p14="http://schemas.microsoft.com/office/powerpoint/2010/main" val="799025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20</a:t>
            </a:fld>
            <a:endParaRPr lang="en-US"/>
          </a:p>
        </p:txBody>
      </p:sp>
    </p:spTree>
    <p:extLst>
      <p:ext uri="{BB962C8B-B14F-4D97-AF65-F5344CB8AC3E}">
        <p14:creationId xmlns:p14="http://schemas.microsoft.com/office/powerpoint/2010/main" val="1519849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软件仓库是指文档库、源码库、邮件列表、缺陷跟踪系统。。。</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b="0" dirty="0" smtClean="0"/>
              <a:t>挖掘历史数据有助于我们更好地进行软件开发并从中发现有用的内容。</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3</a:t>
            </a:fld>
            <a:endParaRPr lang="en-US"/>
          </a:p>
        </p:txBody>
      </p:sp>
    </p:spTree>
    <p:extLst>
      <p:ext uri="{BB962C8B-B14F-4D97-AF65-F5344CB8AC3E}">
        <p14:creationId xmlns:p14="http://schemas.microsoft.com/office/powerpoint/2010/main" val="2811667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21</a:t>
            </a:fld>
            <a:endParaRPr lang="en-US"/>
          </a:p>
        </p:txBody>
      </p:sp>
    </p:spTree>
    <p:extLst>
      <p:ext uri="{BB962C8B-B14F-4D97-AF65-F5344CB8AC3E}">
        <p14:creationId xmlns:p14="http://schemas.microsoft.com/office/powerpoint/2010/main" val="1866248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r>
              <a:rPr lang="zh-CN" altLang="en-US" dirty="0" smtClean="0"/>
              <a:t>这些数据能够体现开发者在开发过程中的职责和角色信息</a:t>
            </a:r>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22</a:t>
            </a:fld>
            <a:endParaRPr lang="en-US"/>
          </a:p>
        </p:txBody>
      </p:sp>
    </p:spTree>
    <p:extLst>
      <p:ext uri="{BB962C8B-B14F-4D97-AF65-F5344CB8AC3E}">
        <p14:creationId xmlns:p14="http://schemas.microsoft.com/office/powerpoint/2010/main" val="2207168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r>
              <a:rPr lang="zh-CN" altLang="en-US" dirty="0" smtClean="0"/>
              <a:t>这些数据能够体现开发者在开发过程中的职责和角色信息</a:t>
            </a:r>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23</a:t>
            </a:fld>
            <a:endParaRPr lang="en-US"/>
          </a:p>
        </p:txBody>
      </p:sp>
    </p:spTree>
    <p:extLst>
      <p:ext uri="{BB962C8B-B14F-4D97-AF65-F5344CB8AC3E}">
        <p14:creationId xmlns:p14="http://schemas.microsoft.com/office/powerpoint/2010/main" val="4063596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r>
              <a:rPr lang="zh-CN" altLang="en-US" dirty="0" smtClean="0"/>
              <a:t>总共有</a:t>
            </a:r>
            <a:r>
              <a:rPr lang="en-US" altLang="zh-CN" dirty="0" smtClean="0"/>
              <a:t>3</a:t>
            </a:r>
            <a:r>
              <a:rPr lang="zh-CN" altLang="en-US" dirty="0" smtClean="0"/>
              <a:t>种颜色的节点，分别是开发者，项目经理，未指定角色</a:t>
            </a:r>
            <a:endParaRPr lang="en-US" altLang="zh-CN" dirty="0" smtClean="0"/>
          </a:p>
          <a:p>
            <a:endParaRPr lang="en-US" altLang="zh-CN" dirty="0" smtClean="0"/>
          </a:p>
          <a:p>
            <a:r>
              <a:rPr lang="en-US" altLang="zh-CN" dirty="0" smtClean="0"/>
              <a:t>1.</a:t>
            </a:r>
            <a:r>
              <a:rPr lang="en-US" altLang="zh-CN" baseline="0" dirty="0" smtClean="0"/>
              <a:t> </a:t>
            </a:r>
            <a:r>
              <a:rPr lang="zh-CN" altLang="en-US" dirty="0" smtClean="0"/>
              <a:t>在这</a:t>
            </a:r>
            <a:r>
              <a:rPr lang="en-US" altLang="zh-CN" dirty="0" smtClean="0"/>
              <a:t>3000</a:t>
            </a:r>
            <a:r>
              <a:rPr lang="zh-CN" altLang="en-US" dirty="0" smtClean="0"/>
              <a:t>多个项目中，这</a:t>
            </a:r>
            <a:r>
              <a:rPr lang="en-US" altLang="zh-CN" dirty="0" smtClean="0"/>
              <a:t>3</a:t>
            </a:r>
            <a:r>
              <a:rPr lang="zh-CN" altLang="en-US" dirty="0" smtClean="0"/>
              <a:t>个节点是最多，最常见的。</a:t>
            </a:r>
            <a:endParaRPr lang="en-US" altLang="zh-CN" dirty="0" smtClean="0"/>
          </a:p>
          <a:p>
            <a:r>
              <a:rPr lang="en-US" altLang="zh-CN" dirty="0" smtClean="0"/>
              <a:t>2. 4</a:t>
            </a:r>
            <a:r>
              <a:rPr lang="en-US" altLang="zh-CN" baseline="0" dirty="0" smtClean="0"/>
              <a:t> 5 6</a:t>
            </a:r>
            <a:r>
              <a:rPr lang="zh-CN" altLang="en-US" baseline="0" dirty="0" smtClean="0"/>
              <a:t>出现的顺序是显然的，因为</a:t>
            </a:r>
            <a:r>
              <a:rPr lang="en-US" altLang="zh-CN" baseline="0" dirty="0" smtClean="0"/>
              <a:t>5</a:t>
            </a:r>
            <a:r>
              <a:rPr lang="zh-CN" altLang="en-US" baseline="0" dirty="0" smtClean="0"/>
              <a:t>是</a:t>
            </a:r>
            <a:r>
              <a:rPr lang="en-US" altLang="zh-CN" baseline="0" dirty="0" smtClean="0"/>
              <a:t>6</a:t>
            </a:r>
            <a:r>
              <a:rPr lang="zh-CN" altLang="en-US" baseline="0" dirty="0" smtClean="0"/>
              <a:t>的子集</a:t>
            </a:r>
            <a:endParaRPr lang="en-US" altLang="zh-CN" baseline="0" dirty="0" smtClean="0"/>
          </a:p>
          <a:p>
            <a:r>
              <a:rPr lang="en-US" altLang="zh-CN" baseline="0" dirty="0" smtClean="0"/>
              <a:t>3. </a:t>
            </a:r>
            <a:r>
              <a:rPr lang="zh-CN" altLang="en-US" baseline="0" dirty="0" smtClean="0"/>
              <a:t>第</a:t>
            </a:r>
            <a:r>
              <a:rPr lang="en-US" altLang="zh-CN" baseline="0" dirty="0" smtClean="0"/>
              <a:t>7</a:t>
            </a:r>
            <a:r>
              <a:rPr lang="zh-CN" altLang="en-US" baseline="0" dirty="0" smtClean="0"/>
              <a:t>、</a:t>
            </a:r>
            <a:r>
              <a:rPr lang="en-US" altLang="zh-CN" baseline="0" dirty="0" smtClean="0"/>
              <a:t>8</a:t>
            </a:r>
            <a:r>
              <a:rPr lang="zh-CN" altLang="en-US" baseline="0" dirty="0" smtClean="0"/>
              <a:t>、</a:t>
            </a:r>
            <a:r>
              <a:rPr lang="en-US" altLang="zh-CN" baseline="0" dirty="0" smtClean="0"/>
              <a:t>11</a:t>
            </a:r>
            <a:r>
              <a:rPr lang="zh-CN" altLang="en-US" baseline="0" dirty="0" smtClean="0"/>
              <a:t>、</a:t>
            </a:r>
            <a:r>
              <a:rPr lang="en-US" altLang="zh-CN" baseline="0" dirty="0" smtClean="0"/>
              <a:t>12</a:t>
            </a:r>
            <a:r>
              <a:rPr lang="zh-CN" altLang="en-US" baseline="0" dirty="0" smtClean="0"/>
              <a:t>结构表示在两个开发者之间需要有个人来做杂活，这时候我们的开发就不单单只是开发了，还需要有人做各式各样的事情来使得项目能够继续进行</a:t>
            </a:r>
            <a:endParaRPr lang="en-US" altLang="zh-CN" baseline="0" dirty="0" smtClean="0"/>
          </a:p>
          <a:p>
            <a:r>
              <a:rPr lang="en-US" altLang="zh-CN" baseline="0" dirty="0" smtClean="0"/>
              <a:t>4. </a:t>
            </a:r>
            <a:r>
              <a:rPr lang="zh-CN" altLang="en-US" baseline="0" dirty="0" smtClean="0"/>
              <a:t>第</a:t>
            </a:r>
            <a:r>
              <a:rPr lang="en-US" altLang="zh-CN" baseline="0" dirty="0" smtClean="0"/>
              <a:t>9</a:t>
            </a:r>
            <a:r>
              <a:rPr lang="zh-CN" altLang="en-US" baseline="0" dirty="0" smtClean="0"/>
              <a:t>、</a:t>
            </a:r>
            <a:r>
              <a:rPr lang="en-US" altLang="zh-CN" baseline="0" dirty="0" smtClean="0"/>
              <a:t>10</a:t>
            </a:r>
            <a:r>
              <a:rPr lang="zh-CN" altLang="en-US" baseline="0" dirty="0" smtClean="0"/>
              <a:t>、</a:t>
            </a:r>
            <a:r>
              <a:rPr lang="en-US" altLang="zh-CN" baseline="0" dirty="0" smtClean="0"/>
              <a:t>13</a:t>
            </a:r>
            <a:r>
              <a:rPr lang="zh-CN" altLang="en-US" baseline="0" dirty="0" smtClean="0"/>
              <a:t>、</a:t>
            </a:r>
            <a:r>
              <a:rPr lang="en-US" altLang="zh-CN" baseline="0" dirty="0" smtClean="0"/>
              <a:t>14</a:t>
            </a:r>
            <a:r>
              <a:rPr lang="zh-CN" altLang="en-US" baseline="0" dirty="0" smtClean="0"/>
              <a:t>结构表示两个开发者之间需要有个项目经理来进行负责、沟通</a:t>
            </a:r>
            <a:endParaRPr lang="en-US" altLang="zh-CN" baseline="0" dirty="0" smtClean="0"/>
          </a:p>
          <a:p>
            <a:r>
              <a:rPr lang="en-US" altLang="zh-CN" baseline="0" dirty="0" smtClean="0"/>
              <a:t>5. </a:t>
            </a:r>
            <a:r>
              <a:rPr lang="zh-CN" altLang="en-US" baseline="0" dirty="0" smtClean="0"/>
              <a:t>第</a:t>
            </a:r>
            <a:r>
              <a:rPr lang="en-US" altLang="zh-CN" baseline="0" dirty="0" smtClean="0"/>
              <a:t>15</a:t>
            </a:r>
            <a:r>
              <a:rPr lang="zh-CN" altLang="en-US" baseline="0" dirty="0" smtClean="0"/>
              <a:t>与第</a:t>
            </a:r>
            <a:r>
              <a:rPr lang="en-US" altLang="zh-CN" baseline="0" dirty="0" smtClean="0"/>
              <a:t>16</a:t>
            </a:r>
            <a:r>
              <a:rPr lang="zh-CN" altLang="en-US" baseline="0" dirty="0" smtClean="0"/>
              <a:t>的规律表示两个项目成员各自干了不同的杂事，在两人结构中</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6. </a:t>
            </a:r>
            <a:r>
              <a:rPr lang="zh-CN" altLang="en-US" sz="1200" b="0" dirty="0" smtClean="0">
                <a:latin typeface="黑体" panose="02010609060101010101" pitchFamily="49" charset="-122"/>
              </a:rPr>
              <a:t>在两两节点相连的结构中，开发者与无特定角色的结构数量最多，其次是开发者与项目经理。</a:t>
            </a:r>
            <a:endParaRPr lang="en-US" altLang="zh-CN" sz="1200" b="0" dirty="0" smtClean="0">
              <a:latin typeface="黑体" panose="02010609060101010101" pitchFamily="49" charset="-122"/>
            </a:endParaRPr>
          </a:p>
          <a:p>
            <a:pPr marL="0" indent="0">
              <a:buFont typeface="Arial" panose="020B0604020202020204" pitchFamily="34" charset="0"/>
              <a:buNone/>
            </a:pPr>
            <a:r>
              <a:rPr lang="en-US" altLang="zh-CN" sz="1200" b="0" baseline="0" dirty="0" smtClean="0">
                <a:latin typeface="黑体" panose="02010609060101010101" pitchFamily="49" charset="-122"/>
              </a:rPr>
              <a:t>7.</a:t>
            </a:r>
            <a:r>
              <a:rPr lang="zh-CN" altLang="en-US" sz="1200" b="0" dirty="0" smtClean="0">
                <a:latin typeface="黑体" panose="02010609060101010101" pitchFamily="49" charset="-122"/>
              </a:rPr>
              <a:t>在三点相连的结构中，反而是开发者的结构数量最多</a:t>
            </a:r>
            <a:endParaRPr lang="en-US" altLang="zh-CN" sz="1200" b="0" dirty="0" smtClean="0">
              <a:latin typeface="黑体" panose="02010609060101010101" pitchFamily="49" charset="-122"/>
            </a:endParaRPr>
          </a:p>
          <a:p>
            <a:endParaRPr lang="en-US" altLang="zh-CN" baseline="0" dirty="0" smtClean="0"/>
          </a:p>
          <a:p>
            <a:endParaRPr lang="en-US" altLang="zh-CN" baseline="0" dirty="0" smtClean="0"/>
          </a:p>
          <a:p>
            <a:r>
              <a:rPr lang="en-US" altLang="zh-CN" dirty="0" smtClean="0"/>
              <a:t>7 205</a:t>
            </a:r>
          </a:p>
          <a:p>
            <a:r>
              <a:rPr lang="en-US" altLang="zh-CN" dirty="0" smtClean="0"/>
              <a:t>8 205</a:t>
            </a:r>
          </a:p>
          <a:p>
            <a:r>
              <a:rPr lang="en-US" altLang="zh-CN" dirty="0" smtClean="0"/>
              <a:t>11 553</a:t>
            </a:r>
          </a:p>
          <a:p>
            <a:r>
              <a:rPr lang="en-US" altLang="zh-CN" dirty="0" smtClean="0"/>
              <a:t>12 451</a:t>
            </a:r>
          </a:p>
          <a:p>
            <a:endParaRPr lang="en-US" altLang="zh-CN" dirty="0" smtClean="0"/>
          </a:p>
          <a:p>
            <a:r>
              <a:rPr lang="en-US" altLang="zh-CN" dirty="0" smtClean="0"/>
              <a:t>9 221</a:t>
            </a:r>
          </a:p>
          <a:p>
            <a:r>
              <a:rPr lang="en-US" altLang="zh-CN" dirty="0" smtClean="0"/>
              <a:t>10 221 </a:t>
            </a:r>
          </a:p>
          <a:p>
            <a:r>
              <a:rPr lang="en-US" altLang="zh-CN" dirty="0" smtClean="0"/>
              <a:t>13 451</a:t>
            </a:r>
          </a:p>
          <a:p>
            <a:r>
              <a:rPr lang="en-US" altLang="zh-CN" dirty="0" smtClean="0"/>
              <a:t>14 227</a:t>
            </a:r>
          </a:p>
          <a:p>
            <a:endParaRPr lang="en-US" altLang="zh-CN" dirty="0" smtClean="0"/>
          </a:p>
          <a:p>
            <a:r>
              <a:rPr lang="en-US" altLang="zh-CN" dirty="0" smtClean="0"/>
              <a:t>15 227</a:t>
            </a:r>
          </a:p>
          <a:p>
            <a:r>
              <a:rPr lang="en-US" altLang="zh-CN" dirty="0" smtClean="0"/>
              <a:t>16 210</a:t>
            </a:r>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24</a:t>
            </a:fld>
            <a:endParaRPr lang="en-US"/>
          </a:p>
        </p:txBody>
      </p:sp>
    </p:spTree>
    <p:extLst>
      <p:ext uri="{BB962C8B-B14F-4D97-AF65-F5344CB8AC3E}">
        <p14:creationId xmlns:p14="http://schemas.microsoft.com/office/powerpoint/2010/main" val="923981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25</a:t>
            </a:fld>
            <a:endParaRPr lang="en-US"/>
          </a:p>
        </p:txBody>
      </p:sp>
    </p:spTree>
    <p:extLst>
      <p:ext uri="{BB962C8B-B14F-4D97-AF65-F5344CB8AC3E}">
        <p14:creationId xmlns:p14="http://schemas.microsoft.com/office/powerpoint/2010/main" val="634457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26</a:t>
            </a:fld>
            <a:endParaRPr lang="en-US"/>
          </a:p>
        </p:txBody>
      </p:sp>
    </p:spTree>
    <p:extLst>
      <p:ext uri="{BB962C8B-B14F-4D97-AF65-F5344CB8AC3E}">
        <p14:creationId xmlns:p14="http://schemas.microsoft.com/office/powerpoint/2010/main" val="3752919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27</a:t>
            </a:fld>
            <a:endParaRPr lang="en-US"/>
          </a:p>
        </p:txBody>
      </p:sp>
    </p:spTree>
    <p:extLst>
      <p:ext uri="{BB962C8B-B14F-4D97-AF65-F5344CB8AC3E}">
        <p14:creationId xmlns:p14="http://schemas.microsoft.com/office/powerpoint/2010/main" val="1119743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28</a:t>
            </a:fld>
            <a:endParaRPr lang="en-US"/>
          </a:p>
        </p:txBody>
      </p:sp>
    </p:spTree>
    <p:extLst>
      <p:ext uri="{BB962C8B-B14F-4D97-AF65-F5344CB8AC3E}">
        <p14:creationId xmlns:p14="http://schemas.microsoft.com/office/powerpoint/2010/main" val="1141680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29</a:t>
            </a:fld>
            <a:endParaRPr lang="en-US"/>
          </a:p>
        </p:txBody>
      </p:sp>
    </p:spTree>
    <p:extLst>
      <p:ext uri="{BB962C8B-B14F-4D97-AF65-F5344CB8AC3E}">
        <p14:creationId xmlns:p14="http://schemas.microsoft.com/office/powerpoint/2010/main" val="2488917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30</a:t>
            </a:fld>
            <a:endParaRPr lang="en-US"/>
          </a:p>
        </p:txBody>
      </p:sp>
    </p:spTree>
    <p:extLst>
      <p:ext uri="{BB962C8B-B14F-4D97-AF65-F5344CB8AC3E}">
        <p14:creationId xmlns:p14="http://schemas.microsoft.com/office/powerpoint/2010/main" val="3540744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由此可见，开发规模越来越大，复杂和依赖程度越来越高，越需要开发人员一起合作、各司其职地完成整个项目。</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4</a:t>
            </a:fld>
            <a:endParaRPr lang="en-US"/>
          </a:p>
        </p:txBody>
      </p:sp>
    </p:spTree>
    <p:extLst>
      <p:ext uri="{BB962C8B-B14F-4D97-AF65-F5344CB8AC3E}">
        <p14:creationId xmlns:p14="http://schemas.microsoft.com/office/powerpoint/2010/main" val="887901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31</a:t>
            </a:fld>
            <a:endParaRPr lang="en-US"/>
          </a:p>
        </p:txBody>
      </p:sp>
    </p:spTree>
    <p:extLst>
      <p:ext uri="{BB962C8B-B14F-4D97-AF65-F5344CB8AC3E}">
        <p14:creationId xmlns:p14="http://schemas.microsoft.com/office/powerpoint/2010/main" val="3256328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32</a:t>
            </a:fld>
            <a:endParaRPr lang="en-US"/>
          </a:p>
        </p:txBody>
      </p:sp>
    </p:spTree>
    <p:extLst>
      <p:ext uri="{BB962C8B-B14F-4D97-AF65-F5344CB8AC3E}">
        <p14:creationId xmlns:p14="http://schemas.microsoft.com/office/powerpoint/2010/main" val="1212764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33</a:t>
            </a:fld>
            <a:endParaRPr lang="en-US"/>
          </a:p>
        </p:txBody>
      </p:sp>
    </p:spTree>
    <p:extLst>
      <p:ext uri="{BB962C8B-B14F-4D97-AF65-F5344CB8AC3E}">
        <p14:creationId xmlns:p14="http://schemas.microsoft.com/office/powerpoint/2010/main" val="1724579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34</a:t>
            </a:fld>
            <a:endParaRPr lang="en-US"/>
          </a:p>
        </p:txBody>
      </p:sp>
    </p:spTree>
    <p:extLst>
      <p:ext uri="{BB962C8B-B14F-4D97-AF65-F5344CB8AC3E}">
        <p14:creationId xmlns:p14="http://schemas.microsoft.com/office/powerpoint/2010/main" val="488870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5</a:t>
            </a:fld>
            <a:endParaRPr lang="en-US"/>
          </a:p>
        </p:txBody>
      </p:sp>
    </p:spTree>
    <p:extLst>
      <p:ext uri="{BB962C8B-B14F-4D97-AF65-F5344CB8AC3E}">
        <p14:creationId xmlns:p14="http://schemas.microsoft.com/office/powerpoint/2010/main" val="466375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6</a:t>
            </a:fld>
            <a:endParaRPr lang="en-US"/>
          </a:p>
        </p:txBody>
      </p:sp>
    </p:spTree>
    <p:extLst>
      <p:ext uri="{BB962C8B-B14F-4D97-AF65-F5344CB8AC3E}">
        <p14:creationId xmlns:p14="http://schemas.microsoft.com/office/powerpoint/2010/main" val="4059900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7</a:t>
            </a:fld>
            <a:endParaRPr lang="en-US"/>
          </a:p>
        </p:txBody>
      </p:sp>
    </p:spTree>
    <p:extLst>
      <p:ext uri="{BB962C8B-B14F-4D97-AF65-F5344CB8AC3E}">
        <p14:creationId xmlns:p14="http://schemas.microsoft.com/office/powerpoint/2010/main" val="466376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从意愿、环境的角度来量化一些新人成为长期贡献者的标准，利用逻辑回归得到称为长期开发者的概率函数</a:t>
            </a:r>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8</a:t>
            </a:fld>
            <a:endParaRPr lang="en-US"/>
          </a:p>
        </p:txBody>
      </p:sp>
    </p:spTree>
    <p:extLst>
      <p:ext uri="{BB962C8B-B14F-4D97-AF65-F5344CB8AC3E}">
        <p14:creationId xmlns:p14="http://schemas.microsoft.com/office/powerpoint/2010/main" val="1229997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通过广义加型模型得到程序员的能力曲线</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Calibri" pitchFamily="34" charset="0"/>
                <a:ea typeface="宋体" pitchFamily="2" charset="-122"/>
                <a:cs typeface="+mn-cs"/>
              </a:rPr>
              <a:t>从任务难度得出，程序员的能力会随着时间而进入停滞期，通过调整任务的难度可以提高生产率；从任务中心度可以得到程序员至少得在项目中开发</a:t>
            </a:r>
            <a:r>
              <a:rPr lang="en-US" altLang="zh-CN" sz="1200" kern="1200" dirty="0" smtClean="0">
                <a:solidFill>
                  <a:schemeClr val="tx1"/>
                </a:solidFill>
                <a:effectLst/>
                <a:latin typeface="Calibri" pitchFamily="34" charset="0"/>
                <a:ea typeface="宋体" pitchFamily="2" charset="-122"/>
                <a:cs typeface="+mn-cs"/>
              </a:rPr>
              <a:t>3</a:t>
            </a:r>
            <a:r>
              <a:rPr lang="zh-CN" altLang="zh-CN" sz="1200" kern="1200" dirty="0" smtClean="0">
                <a:solidFill>
                  <a:schemeClr val="tx1"/>
                </a:solidFill>
                <a:effectLst/>
                <a:latin typeface="Calibri" pitchFamily="34" charset="0"/>
                <a:ea typeface="宋体" pitchFamily="2" charset="-122"/>
                <a:cs typeface="+mn-cs"/>
              </a:rPr>
              <a:t>年才能真正掌握整个大规模的项目</a:t>
            </a:r>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9</a:t>
            </a:fld>
            <a:endParaRPr lang="en-US"/>
          </a:p>
        </p:txBody>
      </p:sp>
    </p:spTree>
    <p:extLst>
      <p:ext uri="{BB962C8B-B14F-4D97-AF65-F5344CB8AC3E}">
        <p14:creationId xmlns:p14="http://schemas.microsoft.com/office/powerpoint/2010/main" val="521937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拓扑结构、协作时序、感知网络</a:t>
            </a:r>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pPr>
                <a:defRPr/>
              </a:pPr>
              <a:t>10</a:t>
            </a:fld>
            <a:endParaRPr lang="en-US"/>
          </a:p>
        </p:txBody>
      </p:sp>
    </p:spTree>
    <p:extLst>
      <p:ext uri="{BB962C8B-B14F-4D97-AF65-F5344CB8AC3E}">
        <p14:creationId xmlns:p14="http://schemas.microsoft.com/office/powerpoint/2010/main" val="1822004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7803675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7567822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10388" y="179388"/>
            <a:ext cx="2159000" cy="61547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31800" y="179388"/>
            <a:ext cx="6326188" cy="61547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1934284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755702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858878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42461843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31800" y="1268413"/>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2800" y="1268413"/>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0357447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2277063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21667622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50323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2774736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1716552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7879894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7641844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10388" y="179388"/>
            <a:ext cx="2159000" cy="61547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31800" y="179388"/>
            <a:ext cx="6326188" cy="61547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4376137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68677018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31800" y="1268413"/>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2800" y="1268413"/>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574012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9356844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4760744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47331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49112514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00316748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18" Type="http://schemas.openxmlformats.org/officeDocument/2006/relationships/image" Target="../media/image9.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8.wmf"/><Relationship Id="rId2" Type="http://schemas.openxmlformats.org/officeDocument/2006/relationships/slideLayout" Target="../slideLayouts/slideLayout13.xml"/><Relationship Id="rId16" Type="http://schemas.openxmlformats.org/officeDocument/2006/relationships/image" Target="../media/image7.w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jpeg"/><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17"/>
          <p:cNvSpPr>
            <a:spLocks noChangeArrowheads="1"/>
          </p:cNvSpPr>
          <p:nvPr/>
        </p:nvSpPr>
        <p:spPr bwMode="auto">
          <a:xfrm>
            <a:off x="287338" y="833438"/>
            <a:ext cx="4318000" cy="28575"/>
          </a:xfrm>
          <a:prstGeom prst="rect">
            <a:avLst/>
          </a:prstGeom>
          <a:gradFill rotWithShape="1">
            <a:gsLst>
              <a:gs pos="0">
                <a:srgbClr val="FFFFFF"/>
              </a:gs>
              <a:gs pos="100000">
                <a:srgbClr val="13398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800" b="0">
              <a:solidFill>
                <a:schemeClr val="tx1"/>
              </a:solidFill>
              <a:ea typeface="宋体" pitchFamily="2" charset="-122"/>
            </a:endParaRPr>
          </a:p>
        </p:txBody>
      </p:sp>
      <p:sp>
        <p:nvSpPr>
          <p:cNvPr id="1027" name="Rectangle 8"/>
          <p:cNvSpPr>
            <a:spLocks noChangeArrowheads="1"/>
          </p:cNvSpPr>
          <p:nvPr/>
        </p:nvSpPr>
        <p:spPr bwMode="auto">
          <a:xfrm>
            <a:off x="4826000" y="6477000"/>
            <a:ext cx="4318000" cy="28575"/>
          </a:xfrm>
          <a:prstGeom prst="rect">
            <a:avLst/>
          </a:prstGeom>
          <a:gradFill rotWithShape="1">
            <a:gsLst>
              <a:gs pos="0">
                <a:srgbClr val="FFFFFF"/>
              </a:gs>
              <a:gs pos="100000">
                <a:srgbClr val="13398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800" b="0">
              <a:solidFill>
                <a:schemeClr val="tx1"/>
              </a:solidFill>
              <a:ea typeface="宋体" pitchFamily="2" charset="-122"/>
            </a:endParaRPr>
          </a:p>
        </p:txBody>
      </p:sp>
      <p:sp>
        <p:nvSpPr>
          <p:cNvPr id="1028" name="Rectangle 9"/>
          <p:cNvSpPr>
            <a:spLocks noGrp="1" noChangeArrowheads="1"/>
          </p:cNvSpPr>
          <p:nvPr>
            <p:ph type="title"/>
          </p:nvPr>
        </p:nvSpPr>
        <p:spPr bwMode="auto">
          <a:xfrm>
            <a:off x="1871663" y="179388"/>
            <a:ext cx="71977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smtClean="0"/>
              <a:t>单击此处编辑母版标题样式</a:t>
            </a:r>
          </a:p>
        </p:txBody>
      </p:sp>
      <p:sp>
        <p:nvSpPr>
          <p:cNvPr id="1029" name="Rectangle 10"/>
          <p:cNvSpPr>
            <a:spLocks noGrp="1" noChangeArrowheads="1"/>
          </p:cNvSpPr>
          <p:nvPr>
            <p:ph type="body" idx="1"/>
          </p:nvPr>
        </p:nvSpPr>
        <p:spPr bwMode="auto">
          <a:xfrm>
            <a:off x="431800" y="1268413"/>
            <a:ext cx="8229600"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p:txBody>
      </p:sp>
      <p:grpSp>
        <p:nvGrpSpPr>
          <p:cNvPr id="1030" name="Group 6"/>
          <p:cNvGrpSpPr>
            <a:grpSpLocks/>
          </p:cNvGrpSpPr>
          <p:nvPr/>
        </p:nvGrpSpPr>
        <p:grpSpPr bwMode="auto">
          <a:xfrm>
            <a:off x="0" y="358775"/>
            <a:ext cx="2881313" cy="523875"/>
            <a:chOff x="0" y="0"/>
            <a:chExt cx="1815" cy="330"/>
          </a:xfrm>
        </p:grpSpPr>
        <p:grpSp>
          <p:nvGrpSpPr>
            <p:cNvPr id="1032" name="Group 7"/>
            <p:cNvGrpSpPr>
              <a:grpSpLocks/>
            </p:cNvGrpSpPr>
            <p:nvPr userDrawn="1"/>
          </p:nvGrpSpPr>
          <p:grpSpPr bwMode="auto">
            <a:xfrm>
              <a:off x="0" y="211"/>
              <a:ext cx="1815" cy="102"/>
              <a:chOff x="0" y="0"/>
              <a:chExt cx="1815" cy="102"/>
            </a:xfrm>
          </p:grpSpPr>
          <p:sp>
            <p:nvSpPr>
              <p:cNvPr id="1035" name="Rectangle 13"/>
              <p:cNvSpPr>
                <a:spLocks noChangeArrowheads="1"/>
              </p:cNvSpPr>
              <p:nvPr userDrawn="1"/>
            </p:nvSpPr>
            <p:spPr bwMode="auto">
              <a:xfrm>
                <a:off x="0" y="0"/>
                <a:ext cx="1814" cy="91"/>
              </a:xfrm>
              <a:prstGeom prst="rect">
                <a:avLst/>
              </a:prstGeom>
              <a:gradFill rotWithShape="1">
                <a:gsLst>
                  <a:gs pos="0">
                    <a:srgbClr val="FFFFFF"/>
                  </a:gs>
                  <a:gs pos="100000">
                    <a:srgbClr val="16388A"/>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180000" anchor="ctr"/>
              <a:lstStyle/>
              <a:p>
                <a:pPr algn="r"/>
                <a:r>
                  <a:rPr lang="en-US" altLang="zh-CN" sz="900">
                    <a:solidFill>
                      <a:schemeClr val="bg1"/>
                    </a:solidFill>
                    <a:ea typeface="宋体" pitchFamily="2" charset="-122"/>
                  </a:rPr>
                  <a:t>Shanghai Jiao Tong University</a:t>
                </a:r>
              </a:p>
            </p:txBody>
          </p:sp>
          <p:sp>
            <p:nvSpPr>
              <p:cNvPr id="1036" name="AutoShape 14"/>
              <p:cNvSpPr>
                <a:spLocks noChangeArrowheads="1"/>
              </p:cNvSpPr>
              <p:nvPr userDrawn="1"/>
            </p:nvSpPr>
            <p:spPr bwMode="auto">
              <a:xfrm flipH="1">
                <a:off x="1747" y="0"/>
                <a:ext cx="68" cy="102"/>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800" b="0">
                  <a:solidFill>
                    <a:schemeClr val="tx1"/>
                  </a:solidFill>
                  <a:ea typeface="宋体" pitchFamily="2" charset="-122"/>
                </a:endParaRPr>
              </a:p>
            </p:txBody>
          </p:sp>
        </p:grpSp>
        <p:pic>
          <p:nvPicPr>
            <p:cNvPr id="1033" name="Picture 15" descr="上海交通大学校徽"/>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 y="0"/>
              <a:ext cx="33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6" descr="上海交通大学"/>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0" y="23"/>
              <a:ext cx="74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1" name="矩形 11"/>
          <p:cNvSpPr>
            <a:spLocks noChangeArrowheads="1"/>
          </p:cNvSpPr>
          <p:nvPr/>
        </p:nvSpPr>
        <p:spPr bwMode="auto">
          <a:xfrm>
            <a:off x="7115175" y="6143625"/>
            <a:ext cx="20161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0">
                <a:solidFill>
                  <a:srgbClr val="000066"/>
                </a:solidFill>
                <a:latin typeface="微软雅黑" pitchFamily="34" charset="-122"/>
                <a:ea typeface="微软雅黑" pitchFamily="34" charset="-122"/>
              </a:rPr>
              <a:t>School of Software</a:t>
            </a:r>
            <a:endParaRPr lang="zh-CN" altLang="en-US" sz="1600">
              <a:solidFill>
                <a:srgbClr val="000066"/>
              </a:solidFill>
              <a:latin typeface="微软雅黑" pitchFamily="34" charset="-122"/>
              <a:ea typeface="微软雅黑" pitchFamily="34" charset="-122"/>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hf sldNum="0" hd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itchFamily="34" charset="0"/>
          <a:ea typeface="黑体" pitchFamily="49" charset="-122"/>
        </a:defRPr>
      </a:lvl2pPr>
      <a:lvl3pPr algn="ctr" rtl="0" eaLnBrk="0" fontAlgn="base" hangingPunct="0">
        <a:spcBef>
          <a:spcPct val="0"/>
        </a:spcBef>
        <a:spcAft>
          <a:spcPct val="0"/>
        </a:spcAft>
        <a:defRPr sz="3200">
          <a:solidFill>
            <a:schemeClr val="tx2"/>
          </a:solidFill>
          <a:latin typeface="Arial" pitchFamily="34" charset="0"/>
          <a:ea typeface="黑体" pitchFamily="49" charset="-122"/>
        </a:defRPr>
      </a:lvl3pPr>
      <a:lvl4pPr algn="ctr" rtl="0" eaLnBrk="0" fontAlgn="base" hangingPunct="0">
        <a:spcBef>
          <a:spcPct val="0"/>
        </a:spcBef>
        <a:spcAft>
          <a:spcPct val="0"/>
        </a:spcAft>
        <a:defRPr sz="3200">
          <a:solidFill>
            <a:schemeClr val="tx2"/>
          </a:solidFill>
          <a:latin typeface="Arial" pitchFamily="34" charset="0"/>
          <a:ea typeface="黑体" pitchFamily="49" charset="-122"/>
        </a:defRPr>
      </a:lvl4pPr>
      <a:lvl5pPr algn="ctr" rtl="0" eaLnBrk="0" fontAlgn="base" hangingPunct="0">
        <a:spcBef>
          <a:spcPct val="0"/>
        </a:spcBef>
        <a:spcAft>
          <a:spcPct val="0"/>
        </a:spcAft>
        <a:defRPr sz="3200">
          <a:solidFill>
            <a:schemeClr val="tx2"/>
          </a:solidFill>
          <a:latin typeface="Arial" pitchFamily="34" charset="0"/>
          <a:ea typeface="黑体" pitchFamily="49" charset="-122"/>
        </a:defRPr>
      </a:lvl5pPr>
      <a:lvl6pPr marL="457200" algn="ctr" rtl="0" eaLnBrk="0" fontAlgn="base" hangingPunct="0">
        <a:spcBef>
          <a:spcPct val="0"/>
        </a:spcBef>
        <a:spcAft>
          <a:spcPct val="0"/>
        </a:spcAft>
        <a:defRPr sz="3200">
          <a:solidFill>
            <a:schemeClr val="tx2"/>
          </a:solidFill>
          <a:latin typeface="Arial" pitchFamily="34" charset="0"/>
          <a:ea typeface="黑体" pitchFamily="49" charset="-122"/>
        </a:defRPr>
      </a:lvl6pPr>
      <a:lvl7pPr marL="914400" algn="ctr" rtl="0" eaLnBrk="0" fontAlgn="base" hangingPunct="0">
        <a:spcBef>
          <a:spcPct val="0"/>
        </a:spcBef>
        <a:spcAft>
          <a:spcPct val="0"/>
        </a:spcAft>
        <a:defRPr sz="3200">
          <a:solidFill>
            <a:schemeClr val="tx2"/>
          </a:solidFill>
          <a:latin typeface="Arial" pitchFamily="34" charset="0"/>
          <a:ea typeface="黑体" pitchFamily="49" charset="-122"/>
        </a:defRPr>
      </a:lvl7pPr>
      <a:lvl8pPr marL="1371600" algn="ctr" rtl="0" eaLnBrk="0" fontAlgn="base" hangingPunct="0">
        <a:spcBef>
          <a:spcPct val="0"/>
        </a:spcBef>
        <a:spcAft>
          <a:spcPct val="0"/>
        </a:spcAft>
        <a:defRPr sz="3200">
          <a:solidFill>
            <a:schemeClr val="tx2"/>
          </a:solidFill>
          <a:latin typeface="Arial" pitchFamily="34" charset="0"/>
          <a:ea typeface="黑体" pitchFamily="49" charset="-122"/>
        </a:defRPr>
      </a:lvl8pPr>
      <a:lvl9pPr marL="1828800" algn="ctr" rtl="0" eaLnBrk="0" fontAlgn="base" hangingPunct="0">
        <a:spcBef>
          <a:spcPct val="0"/>
        </a:spcBef>
        <a:spcAft>
          <a:spcPct val="0"/>
        </a:spcAft>
        <a:defRPr sz="3200">
          <a:solidFill>
            <a:schemeClr val="tx2"/>
          </a:solidFill>
          <a:latin typeface="Arial" pitchFamily="34" charset="0"/>
          <a:ea typeface="黑体" pitchFamily="49" charset="-122"/>
        </a:defRPr>
      </a:lvl9pPr>
    </p:titleStyle>
    <p:bodyStyle>
      <a:lvl1pPr marL="449263" indent="-449263" algn="l" rtl="0" eaLnBrk="0" fontAlgn="base" hangingPunct="0">
        <a:lnSpc>
          <a:spcPct val="110000"/>
        </a:lnSpc>
        <a:spcBef>
          <a:spcPct val="20000"/>
        </a:spcBef>
        <a:spcAft>
          <a:spcPct val="0"/>
        </a:spcAft>
        <a:buSzPct val="120000"/>
        <a:buBlip>
          <a:blip r:embed="rId15"/>
        </a:buBlip>
        <a:defRPr sz="2800">
          <a:solidFill>
            <a:schemeClr val="tx1"/>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chemeClr val="tx1"/>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mn-ea"/>
        </a:defRPr>
      </a:lvl3pPr>
      <a:lvl4pPr marL="1730375" indent="-228600" algn="l" rtl="0" eaLnBrk="0" fontAlgn="base" hangingPunct="0">
        <a:spcBef>
          <a:spcPct val="20000"/>
        </a:spcBef>
        <a:spcAft>
          <a:spcPct val="0"/>
        </a:spcAft>
        <a:buChar char="–"/>
        <a:defRPr sz="2000">
          <a:solidFill>
            <a:schemeClr val="tx1"/>
          </a:solidFill>
          <a:latin typeface="+mn-lt"/>
          <a:ea typeface="+mn-ea"/>
        </a:defRPr>
      </a:lvl4pPr>
      <a:lvl5pPr marL="2138363" indent="-228600" algn="l" rtl="0" eaLnBrk="0" fontAlgn="base" hangingPunct="0">
        <a:spcBef>
          <a:spcPct val="20000"/>
        </a:spcBef>
        <a:spcAft>
          <a:spcPct val="0"/>
        </a:spcAft>
        <a:buChar char="»"/>
        <a:defRPr sz="2000">
          <a:solidFill>
            <a:schemeClr val="tx1"/>
          </a:solidFill>
          <a:latin typeface="+mn-lt"/>
          <a:ea typeface="+mn-ea"/>
        </a:defRPr>
      </a:lvl5pPr>
      <a:lvl6pPr marL="2595563" indent="-228600" algn="l" rtl="0" eaLnBrk="0" fontAlgn="base" hangingPunct="0">
        <a:spcBef>
          <a:spcPct val="20000"/>
        </a:spcBef>
        <a:spcAft>
          <a:spcPct val="0"/>
        </a:spcAft>
        <a:buChar char="»"/>
        <a:defRPr sz="2000">
          <a:solidFill>
            <a:schemeClr val="tx1"/>
          </a:solidFill>
          <a:latin typeface="+mn-lt"/>
          <a:ea typeface="+mn-ea"/>
        </a:defRPr>
      </a:lvl6pPr>
      <a:lvl7pPr marL="3052763" indent="-228600" algn="l" rtl="0" eaLnBrk="0" fontAlgn="base" hangingPunct="0">
        <a:spcBef>
          <a:spcPct val="20000"/>
        </a:spcBef>
        <a:spcAft>
          <a:spcPct val="0"/>
        </a:spcAft>
        <a:buChar char="»"/>
        <a:defRPr sz="2000">
          <a:solidFill>
            <a:schemeClr val="tx1"/>
          </a:solidFill>
          <a:latin typeface="+mn-lt"/>
          <a:ea typeface="+mn-ea"/>
        </a:defRPr>
      </a:lvl7pPr>
      <a:lvl8pPr marL="3509963" indent="-228600" algn="l" rtl="0" eaLnBrk="0" fontAlgn="base" hangingPunct="0">
        <a:spcBef>
          <a:spcPct val="20000"/>
        </a:spcBef>
        <a:spcAft>
          <a:spcPct val="0"/>
        </a:spcAft>
        <a:buChar char="»"/>
        <a:defRPr sz="2000">
          <a:solidFill>
            <a:schemeClr val="tx1"/>
          </a:solidFill>
          <a:latin typeface="+mn-lt"/>
          <a:ea typeface="+mn-ea"/>
        </a:defRPr>
      </a:lvl8pPr>
      <a:lvl9pPr marL="3967163"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12" descr="B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3"/>
          <p:cNvSpPr>
            <a:spLocks noChangeArrowheads="1"/>
          </p:cNvSpPr>
          <p:nvPr/>
        </p:nvSpPr>
        <p:spPr bwMode="auto">
          <a:xfrm>
            <a:off x="1835150" y="574675"/>
            <a:ext cx="7197725" cy="71438"/>
          </a:xfrm>
          <a:prstGeom prst="rect">
            <a:avLst/>
          </a:prstGeom>
          <a:gradFill rotWithShape="1">
            <a:gsLst>
              <a:gs pos="0">
                <a:srgbClr val="FFFFFF"/>
              </a:gs>
              <a:gs pos="100000">
                <a:srgbClr val="16388A"/>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800" b="0">
              <a:solidFill>
                <a:schemeClr val="tx1"/>
              </a:solidFill>
              <a:ea typeface="宋体" pitchFamily="2" charset="-122"/>
            </a:endParaRPr>
          </a:p>
        </p:txBody>
      </p:sp>
      <p:sp>
        <p:nvSpPr>
          <p:cNvPr id="2052" name="Rectangle 14"/>
          <p:cNvSpPr>
            <a:spLocks noChangeArrowheads="1"/>
          </p:cNvSpPr>
          <p:nvPr/>
        </p:nvSpPr>
        <p:spPr bwMode="auto">
          <a:xfrm>
            <a:off x="4826000" y="179388"/>
            <a:ext cx="4318000" cy="71437"/>
          </a:xfrm>
          <a:prstGeom prst="rect">
            <a:avLst/>
          </a:prstGeom>
          <a:gradFill rotWithShape="1">
            <a:gsLst>
              <a:gs pos="0">
                <a:srgbClr val="16388A"/>
              </a:gs>
              <a:gs pos="100000">
                <a:srgbClr val="E7EBF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800" b="0">
              <a:solidFill>
                <a:schemeClr val="tx1"/>
              </a:solidFill>
              <a:ea typeface="宋体" pitchFamily="2" charset="-122"/>
            </a:endParaRPr>
          </a:p>
        </p:txBody>
      </p:sp>
      <p:pic>
        <p:nvPicPr>
          <p:cNvPr id="2053" name="Picture 15" descr="xm_3"/>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53200" y="179388"/>
            <a:ext cx="755650" cy="503237"/>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16" descr="xm_5"/>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08850" y="179388"/>
            <a:ext cx="755650" cy="503237"/>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55" name="Picture 17"/>
          <p:cNvPicPr preferRelativeResize="0">
            <a:picLocks noChangeArrowheads="1"/>
          </p:cNvPicPr>
          <p:nvPr/>
        </p:nvPicPr>
        <p:blipFill>
          <a:blip r:embed="rId16" cstate="print">
            <a:extLst>
              <a:ext uri="{28A0092B-C50C-407E-A947-70E740481C1C}">
                <a14:useLocalDpi xmlns:a14="http://schemas.microsoft.com/office/drawing/2010/main" val="0"/>
              </a:ext>
            </a:extLst>
          </a:blip>
          <a:srcRect r="2878"/>
          <a:stretch>
            <a:fillRect/>
          </a:stretch>
        </p:blipFill>
        <p:spPr bwMode="auto">
          <a:xfrm>
            <a:off x="5041900" y="179388"/>
            <a:ext cx="755650" cy="503237"/>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56" name="Picture 18"/>
          <p:cNvPicPr preferRelativeResize="0">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797550" y="179388"/>
            <a:ext cx="755650" cy="503237"/>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57" name="Picture 19" descr="DPP_0016"/>
          <p:cNvPicPr>
            <a:picLocks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064500" y="179388"/>
            <a:ext cx="755650" cy="503237"/>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58" name="Rectangle 9"/>
          <p:cNvSpPr>
            <a:spLocks noGrp="1" noChangeArrowheads="1"/>
          </p:cNvSpPr>
          <p:nvPr>
            <p:ph type="title"/>
          </p:nvPr>
        </p:nvSpPr>
        <p:spPr bwMode="auto">
          <a:xfrm>
            <a:off x="1871663" y="179388"/>
            <a:ext cx="71977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smtClean="0"/>
              <a:t>单击此处编辑母版标题样式</a:t>
            </a:r>
          </a:p>
        </p:txBody>
      </p:sp>
      <p:sp>
        <p:nvSpPr>
          <p:cNvPr id="2059" name="Rectangle 10"/>
          <p:cNvSpPr>
            <a:spLocks noGrp="1" noChangeArrowheads="1"/>
          </p:cNvSpPr>
          <p:nvPr>
            <p:ph type="body" idx="1"/>
          </p:nvPr>
        </p:nvSpPr>
        <p:spPr bwMode="auto">
          <a:xfrm>
            <a:off x="431800" y="1268413"/>
            <a:ext cx="8229600"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fade/>
  </p:transition>
  <p:hf sldNum="0" hd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itchFamily="34" charset="0"/>
          <a:ea typeface="黑体" pitchFamily="49" charset="-122"/>
        </a:defRPr>
      </a:lvl2pPr>
      <a:lvl3pPr algn="ctr" rtl="0" eaLnBrk="0" fontAlgn="base" hangingPunct="0">
        <a:spcBef>
          <a:spcPct val="0"/>
        </a:spcBef>
        <a:spcAft>
          <a:spcPct val="0"/>
        </a:spcAft>
        <a:defRPr sz="3200">
          <a:solidFill>
            <a:schemeClr val="tx2"/>
          </a:solidFill>
          <a:latin typeface="Arial" pitchFamily="34" charset="0"/>
          <a:ea typeface="黑体" pitchFamily="49" charset="-122"/>
        </a:defRPr>
      </a:lvl3pPr>
      <a:lvl4pPr algn="ctr" rtl="0" eaLnBrk="0" fontAlgn="base" hangingPunct="0">
        <a:spcBef>
          <a:spcPct val="0"/>
        </a:spcBef>
        <a:spcAft>
          <a:spcPct val="0"/>
        </a:spcAft>
        <a:defRPr sz="3200">
          <a:solidFill>
            <a:schemeClr val="tx2"/>
          </a:solidFill>
          <a:latin typeface="Arial" pitchFamily="34" charset="0"/>
          <a:ea typeface="黑体" pitchFamily="49" charset="-122"/>
        </a:defRPr>
      </a:lvl4pPr>
      <a:lvl5pPr algn="ctr" rtl="0" eaLnBrk="0" fontAlgn="base" hangingPunct="0">
        <a:spcBef>
          <a:spcPct val="0"/>
        </a:spcBef>
        <a:spcAft>
          <a:spcPct val="0"/>
        </a:spcAft>
        <a:defRPr sz="3200">
          <a:solidFill>
            <a:schemeClr val="tx2"/>
          </a:solidFill>
          <a:latin typeface="Arial" pitchFamily="34" charset="0"/>
          <a:ea typeface="黑体" pitchFamily="49" charset="-122"/>
        </a:defRPr>
      </a:lvl5pPr>
      <a:lvl6pPr marL="457200" algn="ctr" rtl="0" eaLnBrk="0" fontAlgn="base" hangingPunct="0">
        <a:spcBef>
          <a:spcPct val="0"/>
        </a:spcBef>
        <a:spcAft>
          <a:spcPct val="0"/>
        </a:spcAft>
        <a:defRPr sz="3200">
          <a:solidFill>
            <a:schemeClr val="tx2"/>
          </a:solidFill>
          <a:latin typeface="Arial" pitchFamily="34" charset="0"/>
          <a:ea typeface="黑体" pitchFamily="49" charset="-122"/>
        </a:defRPr>
      </a:lvl6pPr>
      <a:lvl7pPr marL="914400" algn="ctr" rtl="0" eaLnBrk="0" fontAlgn="base" hangingPunct="0">
        <a:spcBef>
          <a:spcPct val="0"/>
        </a:spcBef>
        <a:spcAft>
          <a:spcPct val="0"/>
        </a:spcAft>
        <a:defRPr sz="3200">
          <a:solidFill>
            <a:schemeClr val="tx2"/>
          </a:solidFill>
          <a:latin typeface="Arial" pitchFamily="34" charset="0"/>
          <a:ea typeface="黑体" pitchFamily="49" charset="-122"/>
        </a:defRPr>
      </a:lvl7pPr>
      <a:lvl8pPr marL="1371600" algn="ctr" rtl="0" eaLnBrk="0" fontAlgn="base" hangingPunct="0">
        <a:spcBef>
          <a:spcPct val="0"/>
        </a:spcBef>
        <a:spcAft>
          <a:spcPct val="0"/>
        </a:spcAft>
        <a:defRPr sz="3200">
          <a:solidFill>
            <a:schemeClr val="tx2"/>
          </a:solidFill>
          <a:latin typeface="Arial" pitchFamily="34" charset="0"/>
          <a:ea typeface="黑体" pitchFamily="49" charset="-122"/>
        </a:defRPr>
      </a:lvl8pPr>
      <a:lvl9pPr marL="1828800" algn="ctr" rtl="0" eaLnBrk="0" fontAlgn="base" hangingPunct="0">
        <a:spcBef>
          <a:spcPct val="0"/>
        </a:spcBef>
        <a:spcAft>
          <a:spcPct val="0"/>
        </a:spcAft>
        <a:defRPr sz="3200">
          <a:solidFill>
            <a:schemeClr val="tx2"/>
          </a:solidFill>
          <a:latin typeface="Arial" pitchFamily="34" charset="0"/>
          <a:ea typeface="黑体" pitchFamily="49" charset="-122"/>
        </a:defRPr>
      </a:lvl9pPr>
    </p:titleStyle>
    <p:bodyStyle>
      <a:lvl1pPr marL="449263" indent="-449263" algn="l" rtl="0" eaLnBrk="0" fontAlgn="base" hangingPunct="0">
        <a:lnSpc>
          <a:spcPct val="110000"/>
        </a:lnSpc>
        <a:spcBef>
          <a:spcPct val="20000"/>
        </a:spcBef>
        <a:spcAft>
          <a:spcPct val="0"/>
        </a:spcAft>
        <a:buSzPct val="120000"/>
        <a:buBlip>
          <a:blip r:embed="rId19"/>
        </a:buBlip>
        <a:defRPr sz="2800">
          <a:solidFill>
            <a:schemeClr val="tx1"/>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chemeClr val="tx1"/>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mn-ea"/>
        </a:defRPr>
      </a:lvl3pPr>
      <a:lvl4pPr marL="1730375" indent="-228600" algn="l" rtl="0" eaLnBrk="0" fontAlgn="base" hangingPunct="0">
        <a:spcBef>
          <a:spcPct val="20000"/>
        </a:spcBef>
        <a:spcAft>
          <a:spcPct val="0"/>
        </a:spcAft>
        <a:buChar char="–"/>
        <a:defRPr sz="2000">
          <a:solidFill>
            <a:schemeClr val="tx1"/>
          </a:solidFill>
          <a:latin typeface="+mn-lt"/>
          <a:ea typeface="+mn-ea"/>
        </a:defRPr>
      </a:lvl4pPr>
      <a:lvl5pPr marL="2138363" indent="-228600" algn="l" rtl="0" eaLnBrk="0" fontAlgn="base" hangingPunct="0">
        <a:spcBef>
          <a:spcPct val="20000"/>
        </a:spcBef>
        <a:spcAft>
          <a:spcPct val="0"/>
        </a:spcAft>
        <a:buChar char="»"/>
        <a:defRPr sz="2000">
          <a:solidFill>
            <a:schemeClr val="tx1"/>
          </a:solidFill>
          <a:latin typeface="+mn-lt"/>
          <a:ea typeface="+mn-ea"/>
        </a:defRPr>
      </a:lvl5pPr>
      <a:lvl6pPr marL="2595563" indent="-228600" algn="l" rtl="0" eaLnBrk="0" fontAlgn="base" hangingPunct="0">
        <a:spcBef>
          <a:spcPct val="20000"/>
        </a:spcBef>
        <a:spcAft>
          <a:spcPct val="0"/>
        </a:spcAft>
        <a:buChar char="»"/>
        <a:defRPr sz="2000">
          <a:solidFill>
            <a:schemeClr val="tx1"/>
          </a:solidFill>
          <a:latin typeface="+mn-lt"/>
          <a:ea typeface="+mn-ea"/>
        </a:defRPr>
      </a:lvl6pPr>
      <a:lvl7pPr marL="3052763" indent="-228600" algn="l" rtl="0" eaLnBrk="0" fontAlgn="base" hangingPunct="0">
        <a:spcBef>
          <a:spcPct val="20000"/>
        </a:spcBef>
        <a:spcAft>
          <a:spcPct val="0"/>
        </a:spcAft>
        <a:buChar char="»"/>
        <a:defRPr sz="2000">
          <a:solidFill>
            <a:schemeClr val="tx1"/>
          </a:solidFill>
          <a:latin typeface="+mn-lt"/>
          <a:ea typeface="+mn-ea"/>
        </a:defRPr>
      </a:lvl7pPr>
      <a:lvl8pPr marL="3509963" indent="-228600" algn="l" rtl="0" eaLnBrk="0" fontAlgn="base" hangingPunct="0">
        <a:spcBef>
          <a:spcPct val="20000"/>
        </a:spcBef>
        <a:spcAft>
          <a:spcPct val="0"/>
        </a:spcAft>
        <a:buChar char="»"/>
        <a:defRPr sz="2000">
          <a:solidFill>
            <a:schemeClr val="tx1"/>
          </a:solidFill>
          <a:latin typeface="+mn-lt"/>
          <a:ea typeface="+mn-ea"/>
        </a:defRPr>
      </a:lvl8pPr>
      <a:lvl9pPr marL="3967163"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3"/>
          <p:cNvSpPr>
            <a:spLocks noGrp="1"/>
          </p:cNvSpPr>
          <p:nvPr>
            <p:ph type="ctrTitle" idx="4294967295"/>
          </p:nvPr>
        </p:nvSpPr>
        <p:spPr>
          <a:xfrm>
            <a:off x="0" y="2019424"/>
            <a:ext cx="9144000" cy="1625600"/>
          </a:xfrm>
        </p:spPr>
        <p:txBody>
          <a:bodyPr anchor="ctr" anchorCtr="1"/>
          <a:lstStyle/>
          <a:p>
            <a:pPr eaLnBrk="1" hangingPunct="1"/>
            <a:r>
              <a:rPr lang="zh-CN" altLang="en-US" sz="2800" b="1" dirty="0" smtClean="0">
                <a:solidFill>
                  <a:srgbClr val="16388A"/>
                </a:solidFill>
              </a:rPr>
              <a:t>研究综述及近期工作</a:t>
            </a:r>
            <a:endParaRPr lang="zh-CN" altLang="zh-CN" sz="2800" b="1" dirty="0" smtClean="0">
              <a:solidFill>
                <a:srgbClr val="16388A"/>
              </a:solidFill>
            </a:endParaRPr>
          </a:p>
        </p:txBody>
      </p:sp>
      <p:sp>
        <p:nvSpPr>
          <p:cNvPr id="3077"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7" name="副标题 4"/>
          <p:cNvSpPr txBox="1">
            <a:spLocks/>
          </p:cNvSpPr>
          <p:nvPr/>
        </p:nvSpPr>
        <p:spPr bwMode="auto">
          <a:xfrm>
            <a:off x="-2268760" y="3429000"/>
            <a:ext cx="8892480" cy="71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marL="449263" indent="-449263" algn="l" rtl="0" eaLnBrk="0" fontAlgn="base" hangingPunct="0">
              <a:lnSpc>
                <a:spcPct val="110000"/>
              </a:lnSpc>
              <a:spcBef>
                <a:spcPct val="20000"/>
              </a:spcBef>
              <a:spcAft>
                <a:spcPct val="0"/>
              </a:spcAft>
              <a:buSzPct val="120000"/>
              <a:buBlip>
                <a:blip r:embed="rId3"/>
              </a:buBlip>
              <a:defRPr sz="2800">
                <a:solidFill>
                  <a:schemeClr val="tx1"/>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chemeClr val="tx1"/>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mn-ea"/>
              </a:defRPr>
            </a:lvl3pPr>
            <a:lvl4pPr marL="1730375" indent="-228600" algn="l" rtl="0" eaLnBrk="0" fontAlgn="base" hangingPunct="0">
              <a:spcBef>
                <a:spcPct val="20000"/>
              </a:spcBef>
              <a:spcAft>
                <a:spcPct val="0"/>
              </a:spcAft>
              <a:buChar char="–"/>
              <a:defRPr sz="2000">
                <a:solidFill>
                  <a:schemeClr val="tx1"/>
                </a:solidFill>
                <a:latin typeface="+mn-lt"/>
                <a:ea typeface="+mn-ea"/>
              </a:defRPr>
            </a:lvl4pPr>
            <a:lvl5pPr marL="2138363" indent="-228600" algn="l" rtl="0" eaLnBrk="0" fontAlgn="base" hangingPunct="0">
              <a:spcBef>
                <a:spcPct val="20000"/>
              </a:spcBef>
              <a:spcAft>
                <a:spcPct val="0"/>
              </a:spcAft>
              <a:buChar char="»"/>
              <a:defRPr sz="2000">
                <a:solidFill>
                  <a:schemeClr val="tx1"/>
                </a:solidFill>
                <a:latin typeface="+mn-lt"/>
                <a:ea typeface="+mn-ea"/>
              </a:defRPr>
            </a:lvl5pPr>
            <a:lvl6pPr marL="2595563" indent="-228600" algn="l" rtl="0" eaLnBrk="0" fontAlgn="base" hangingPunct="0">
              <a:spcBef>
                <a:spcPct val="20000"/>
              </a:spcBef>
              <a:spcAft>
                <a:spcPct val="0"/>
              </a:spcAft>
              <a:buChar char="»"/>
              <a:defRPr sz="2000">
                <a:solidFill>
                  <a:schemeClr val="tx1"/>
                </a:solidFill>
                <a:latin typeface="+mn-lt"/>
                <a:ea typeface="+mn-ea"/>
              </a:defRPr>
            </a:lvl6pPr>
            <a:lvl7pPr marL="3052763" indent="-228600" algn="l" rtl="0" eaLnBrk="0" fontAlgn="base" hangingPunct="0">
              <a:spcBef>
                <a:spcPct val="20000"/>
              </a:spcBef>
              <a:spcAft>
                <a:spcPct val="0"/>
              </a:spcAft>
              <a:buChar char="»"/>
              <a:defRPr sz="2000">
                <a:solidFill>
                  <a:schemeClr val="tx1"/>
                </a:solidFill>
                <a:latin typeface="+mn-lt"/>
                <a:ea typeface="+mn-ea"/>
              </a:defRPr>
            </a:lvl7pPr>
            <a:lvl8pPr marL="3509963" indent="-228600" algn="l" rtl="0" eaLnBrk="0" fontAlgn="base" hangingPunct="0">
              <a:spcBef>
                <a:spcPct val="20000"/>
              </a:spcBef>
              <a:spcAft>
                <a:spcPct val="0"/>
              </a:spcAft>
              <a:buChar char="»"/>
              <a:defRPr sz="2000">
                <a:solidFill>
                  <a:schemeClr val="tx1"/>
                </a:solidFill>
                <a:latin typeface="+mn-lt"/>
                <a:ea typeface="+mn-ea"/>
              </a:defRPr>
            </a:lvl8pPr>
            <a:lvl9pPr marL="3967163"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r" eaLnBrk="1" hangingPunct="1">
              <a:buFontTx/>
              <a:buNone/>
            </a:pPr>
            <a:r>
              <a:rPr lang="en-US" altLang="zh-CN" sz="2000" b="0" kern="0" dirty="0" smtClean="0">
                <a:solidFill>
                  <a:srgbClr val="16388A"/>
                </a:solidFill>
              </a:rPr>
              <a:t>								</a:t>
            </a:r>
            <a:r>
              <a:rPr lang="zh-CN" altLang="en-US" sz="2000" b="0" kern="0" dirty="0" smtClean="0">
                <a:solidFill>
                  <a:srgbClr val="16388A"/>
                </a:solidFill>
              </a:rPr>
              <a:t>张程</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281290" y="6099668"/>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8" name="椭圆 7"/>
          <p:cNvSpPr/>
          <p:nvPr/>
        </p:nvSpPr>
        <p:spPr bwMode="auto">
          <a:xfrm>
            <a:off x="694347" y="2492896"/>
            <a:ext cx="1368152" cy="1296144"/>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16388A"/>
                </a:solidFill>
                <a:effectLst/>
                <a:latin typeface="Arial" pitchFamily="34" charset="0"/>
                <a:ea typeface="黑体" pitchFamily="49" charset="-122"/>
              </a:rPr>
              <a:t>程序员社交网络</a:t>
            </a:r>
          </a:p>
        </p:txBody>
      </p:sp>
      <p:sp>
        <p:nvSpPr>
          <p:cNvPr id="9" name="椭圆 8"/>
          <p:cNvSpPr/>
          <p:nvPr/>
        </p:nvSpPr>
        <p:spPr bwMode="auto">
          <a:xfrm>
            <a:off x="2462481" y="2492896"/>
            <a:ext cx="1368152" cy="1296144"/>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16388A"/>
                </a:solidFill>
                <a:effectLst/>
                <a:latin typeface="Arial" pitchFamily="34" charset="0"/>
                <a:ea typeface="黑体" pitchFamily="49" charset="-122"/>
              </a:rPr>
              <a:t>协同模式</a:t>
            </a:r>
          </a:p>
        </p:txBody>
      </p:sp>
      <p:sp>
        <p:nvSpPr>
          <p:cNvPr id="10" name="椭圆 9"/>
          <p:cNvSpPr/>
          <p:nvPr/>
        </p:nvSpPr>
        <p:spPr bwMode="auto">
          <a:xfrm>
            <a:off x="3974649" y="1190655"/>
            <a:ext cx="1368152" cy="1296144"/>
          </a:xfrm>
          <a:prstGeom prst="ellipse">
            <a:avLst/>
          </a:prstGeom>
          <a:solidFill>
            <a:srgbClr val="5B9BD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16388A"/>
                </a:solidFill>
                <a:effectLst/>
                <a:latin typeface="Arial" pitchFamily="34" charset="0"/>
                <a:ea typeface="黑体" pitchFamily="49" charset="-122"/>
              </a:rPr>
              <a:t>个体模式</a:t>
            </a:r>
          </a:p>
        </p:txBody>
      </p:sp>
      <p:sp>
        <p:nvSpPr>
          <p:cNvPr id="11" name="椭圆 10"/>
          <p:cNvSpPr/>
          <p:nvPr/>
        </p:nvSpPr>
        <p:spPr bwMode="auto">
          <a:xfrm>
            <a:off x="4067944" y="3645024"/>
            <a:ext cx="1368152" cy="1296144"/>
          </a:xfrm>
          <a:prstGeom prst="ellipse">
            <a:avLst/>
          </a:prstGeom>
          <a:solidFill>
            <a:srgbClr val="5B9BD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16388A"/>
                </a:solidFill>
                <a:effectLst/>
                <a:latin typeface="Arial" pitchFamily="34" charset="0"/>
                <a:ea typeface="黑体" pitchFamily="49" charset="-122"/>
              </a:rPr>
              <a:t>群体模式</a:t>
            </a:r>
          </a:p>
        </p:txBody>
      </p:sp>
      <p:cxnSp>
        <p:nvCxnSpPr>
          <p:cNvPr id="14" name="直接箭头连接符 13"/>
          <p:cNvCxnSpPr>
            <a:stCxn id="8" idx="6"/>
            <a:endCxn id="9" idx="2"/>
          </p:cNvCxnSpPr>
          <p:nvPr/>
        </p:nvCxnSpPr>
        <p:spPr bwMode="auto">
          <a:xfrm>
            <a:off x="2062499" y="3140968"/>
            <a:ext cx="399982"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椭圆 17"/>
          <p:cNvSpPr/>
          <p:nvPr/>
        </p:nvSpPr>
        <p:spPr bwMode="auto">
          <a:xfrm>
            <a:off x="6519083" y="5777209"/>
            <a:ext cx="1048054" cy="991217"/>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2000" b="0" dirty="0" smtClean="0">
                <a:latin typeface="Arial" pitchFamily="34" charset="0"/>
              </a:rPr>
              <a:t>沟通结构</a:t>
            </a:r>
            <a:endParaRPr kumimoji="0" lang="zh-CN" altLang="en-US" sz="2000" b="0" i="0" u="none" strike="noStrike" cap="none" normalizeH="0" baseline="0" dirty="0" smtClean="0">
              <a:ln>
                <a:noFill/>
              </a:ln>
              <a:solidFill>
                <a:srgbClr val="16388A"/>
              </a:solidFill>
              <a:effectLst/>
              <a:latin typeface="Arial" pitchFamily="34" charset="0"/>
              <a:ea typeface="黑体" pitchFamily="49" charset="-122"/>
            </a:endParaRPr>
          </a:p>
        </p:txBody>
      </p:sp>
      <p:sp>
        <p:nvSpPr>
          <p:cNvPr id="21" name="椭圆 20"/>
          <p:cNvSpPr/>
          <p:nvPr/>
        </p:nvSpPr>
        <p:spPr bwMode="auto">
          <a:xfrm>
            <a:off x="6603887" y="4357726"/>
            <a:ext cx="1048054" cy="991217"/>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2000" b="0" dirty="0" smtClean="0">
                <a:latin typeface="Arial" pitchFamily="34" charset="0"/>
              </a:rPr>
              <a:t>协作</a:t>
            </a:r>
            <a:r>
              <a:rPr lang="zh-CN" altLang="en-US" sz="2000" b="0" dirty="0">
                <a:latin typeface="Arial" pitchFamily="34" charset="0"/>
              </a:rPr>
              <a:t>时序</a:t>
            </a:r>
          </a:p>
        </p:txBody>
      </p:sp>
      <p:sp>
        <p:nvSpPr>
          <p:cNvPr id="22" name="椭圆 21"/>
          <p:cNvSpPr/>
          <p:nvPr/>
        </p:nvSpPr>
        <p:spPr bwMode="auto">
          <a:xfrm>
            <a:off x="6575852" y="3103672"/>
            <a:ext cx="1048054" cy="991217"/>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2000" b="0" dirty="0" smtClean="0">
                <a:latin typeface="Arial" pitchFamily="34" charset="0"/>
              </a:rPr>
              <a:t>感知网络</a:t>
            </a:r>
            <a:endParaRPr kumimoji="0" lang="zh-CN" altLang="en-US" sz="2000" b="0" i="0" u="none" strike="noStrike" cap="none" normalizeH="0" baseline="0" dirty="0" smtClean="0">
              <a:ln>
                <a:noFill/>
              </a:ln>
              <a:solidFill>
                <a:srgbClr val="16388A"/>
              </a:solidFill>
              <a:effectLst/>
              <a:latin typeface="Arial" pitchFamily="34" charset="0"/>
              <a:ea typeface="黑体" pitchFamily="49" charset="-122"/>
            </a:endParaRPr>
          </a:p>
        </p:txBody>
      </p:sp>
      <p:sp>
        <p:nvSpPr>
          <p:cNvPr id="23" name="椭圆 22"/>
          <p:cNvSpPr/>
          <p:nvPr/>
        </p:nvSpPr>
        <p:spPr bwMode="auto">
          <a:xfrm>
            <a:off x="5995056" y="380526"/>
            <a:ext cx="1048054" cy="991217"/>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2000" b="0" dirty="0" smtClean="0">
                <a:latin typeface="Arial" pitchFamily="34" charset="0"/>
              </a:rPr>
              <a:t>新人成长</a:t>
            </a:r>
            <a:endParaRPr kumimoji="0" lang="zh-CN" altLang="en-US" sz="2000" b="0" i="0" u="none" strike="noStrike" cap="none" normalizeH="0" baseline="0" dirty="0" smtClean="0">
              <a:ln>
                <a:noFill/>
              </a:ln>
              <a:solidFill>
                <a:srgbClr val="16388A"/>
              </a:solidFill>
              <a:effectLst/>
              <a:latin typeface="Arial" pitchFamily="34" charset="0"/>
              <a:ea typeface="黑体" pitchFamily="49" charset="-122"/>
            </a:endParaRPr>
          </a:p>
        </p:txBody>
      </p:sp>
      <p:sp>
        <p:nvSpPr>
          <p:cNvPr id="24" name="椭圆 23"/>
          <p:cNvSpPr/>
          <p:nvPr/>
        </p:nvSpPr>
        <p:spPr bwMode="auto">
          <a:xfrm>
            <a:off x="5995056" y="1779283"/>
            <a:ext cx="1048054" cy="991217"/>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2000" b="0" dirty="0" smtClean="0">
                <a:latin typeface="Arial" pitchFamily="34" charset="0"/>
              </a:rPr>
              <a:t>个体能力</a:t>
            </a:r>
            <a:endParaRPr kumimoji="0" lang="zh-CN" altLang="en-US" sz="2000" b="0" i="0" u="none" strike="noStrike" cap="none" normalizeH="0" baseline="0" dirty="0" smtClean="0">
              <a:ln>
                <a:noFill/>
              </a:ln>
              <a:solidFill>
                <a:srgbClr val="16388A"/>
              </a:solidFill>
              <a:effectLst/>
              <a:latin typeface="Arial" pitchFamily="34" charset="0"/>
              <a:ea typeface="黑体" pitchFamily="49" charset="-122"/>
            </a:endParaRPr>
          </a:p>
        </p:txBody>
      </p:sp>
      <p:cxnSp>
        <p:nvCxnSpPr>
          <p:cNvPr id="25" name="直接箭头连接符 24"/>
          <p:cNvCxnSpPr>
            <a:stCxn id="9" idx="7"/>
            <a:endCxn id="10" idx="2"/>
          </p:cNvCxnSpPr>
          <p:nvPr/>
        </p:nvCxnSpPr>
        <p:spPr bwMode="auto">
          <a:xfrm flipV="1">
            <a:off x="3630272" y="1838727"/>
            <a:ext cx="344377" cy="84398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接箭头连接符 27"/>
          <p:cNvCxnSpPr>
            <a:stCxn id="9" idx="5"/>
            <a:endCxn id="11" idx="2"/>
          </p:cNvCxnSpPr>
          <p:nvPr/>
        </p:nvCxnSpPr>
        <p:spPr bwMode="auto">
          <a:xfrm>
            <a:off x="3630272" y="3599224"/>
            <a:ext cx="437672" cy="69387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接箭头连接符 30"/>
          <p:cNvCxnSpPr>
            <a:stCxn id="10" idx="6"/>
            <a:endCxn id="23" idx="2"/>
          </p:cNvCxnSpPr>
          <p:nvPr/>
        </p:nvCxnSpPr>
        <p:spPr bwMode="auto">
          <a:xfrm flipV="1">
            <a:off x="5342801" y="876135"/>
            <a:ext cx="652255" cy="96259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接箭头连接符 33"/>
          <p:cNvCxnSpPr>
            <a:stCxn id="10" idx="6"/>
            <a:endCxn id="24" idx="2"/>
          </p:cNvCxnSpPr>
          <p:nvPr/>
        </p:nvCxnSpPr>
        <p:spPr bwMode="auto">
          <a:xfrm>
            <a:off x="5342801" y="1838727"/>
            <a:ext cx="652255" cy="43616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接箭头连接符 36"/>
          <p:cNvCxnSpPr>
            <a:endCxn id="18" idx="0"/>
          </p:cNvCxnSpPr>
          <p:nvPr/>
        </p:nvCxnSpPr>
        <p:spPr bwMode="auto">
          <a:xfrm>
            <a:off x="5523129" y="4357726"/>
            <a:ext cx="1519981" cy="141948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接箭头连接符 40"/>
          <p:cNvCxnSpPr/>
          <p:nvPr/>
        </p:nvCxnSpPr>
        <p:spPr bwMode="auto">
          <a:xfrm>
            <a:off x="5422079" y="4284699"/>
            <a:ext cx="1167791" cy="56023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接箭头连接符 44"/>
          <p:cNvCxnSpPr>
            <a:stCxn id="11" idx="6"/>
            <a:endCxn id="22" idx="2"/>
          </p:cNvCxnSpPr>
          <p:nvPr/>
        </p:nvCxnSpPr>
        <p:spPr bwMode="auto">
          <a:xfrm flipV="1">
            <a:off x="5436096" y="3599281"/>
            <a:ext cx="1139756" cy="69381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7321708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2" name="TextBox 1"/>
          <p:cNvSpPr txBox="1"/>
          <p:nvPr/>
        </p:nvSpPr>
        <p:spPr>
          <a:xfrm>
            <a:off x="664332" y="1196752"/>
            <a:ext cx="8424936" cy="1569660"/>
          </a:xfrm>
          <a:prstGeom prst="rect">
            <a:avLst/>
          </a:prstGeom>
          <a:noFill/>
        </p:spPr>
        <p:txBody>
          <a:bodyPr wrap="square" rtlCol="0">
            <a:spAutoFit/>
          </a:bodyPr>
          <a:lstStyle/>
          <a:p>
            <a:r>
              <a:rPr lang="en-US" altLang="zh-CN" sz="2000" b="0" dirty="0" err="1"/>
              <a:t>Oberortner</a:t>
            </a:r>
            <a:r>
              <a:rPr lang="en-US" altLang="zh-CN" sz="2000" b="0" dirty="0"/>
              <a:t> E, Kwan I, Damian D. </a:t>
            </a:r>
            <a:r>
              <a:rPr lang="en-US" altLang="zh-CN" sz="2000" b="0" dirty="0" smtClean="0"/>
              <a:t> Towards </a:t>
            </a:r>
            <a:r>
              <a:rPr lang="en-US" altLang="zh-CN" sz="2000" b="0" dirty="0"/>
              <a:t>patterns to enhance the communication in distributed software development environments[C</a:t>
            </a:r>
            <a:r>
              <a:rPr lang="en-US" altLang="zh-CN" sz="2000" b="0" dirty="0" smtClean="0"/>
              <a:t>] </a:t>
            </a:r>
          </a:p>
          <a:p>
            <a:endParaRPr lang="en-US" altLang="zh-CN" sz="2000" b="0" dirty="0"/>
          </a:p>
          <a:p>
            <a:r>
              <a:rPr lang="en-US" altLang="zh-CN" sz="1600" b="0" dirty="0" smtClean="0"/>
              <a:t>Proceedings </a:t>
            </a:r>
            <a:r>
              <a:rPr lang="en-US" altLang="zh-CN" sz="1600" b="0" dirty="0"/>
              <a:t>of the 18th Conference on Pattern Languages of Programs. ACM, </a:t>
            </a:r>
            <a:r>
              <a:rPr lang="en-US" altLang="zh-CN" sz="1600" b="0" dirty="0" smtClean="0"/>
              <a:t>2011.</a:t>
            </a:r>
            <a:endParaRPr lang="en-US" altLang="zh-CN" sz="1600" b="0" dirty="0"/>
          </a:p>
          <a:p>
            <a:r>
              <a:rPr lang="en-US" altLang="zh-CN" sz="2000" b="0" dirty="0" smtClean="0"/>
              <a:t>		</a:t>
            </a:r>
            <a:endParaRPr lang="en-US" altLang="zh-CN" sz="2000" b="0" dirty="0"/>
          </a:p>
        </p:txBody>
      </p:sp>
      <p:pic>
        <p:nvPicPr>
          <p:cNvPr id="5" name="图片 4"/>
          <p:cNvPicPr/>
          <p:nvPr/>
        </p:nvPicPr>
        <p:blipFill>
          <a:blip r:embed="rId3"/>
          <a:stretch>
            <a:fillRect/>
          </a:stretch>
        </p:blipFill>
        <p:spPr>
          <a:xfrm>
            <a:off x="1259632" y="2742130"/>
            <a:ext cx="7200800" cy="3279157"/>
          </a:xfrm>
          <a:prstGeom prst="rect">
            <a:avLst/>
          </a:prstGeom>
        </p:spPr>
      </p:pic>
      <p:sp>
        <p:nvSpPr>
          <p:cNvPr id="6" name="TextBox 2"/>
          <p:cNvSpPr txBox="1">
            <a:spLocks noChangeArrowheads="1"/>
          </p:cNvSpPr>
          <p:nvPr/>
        </p:nvSpPr>
        <p:spPr bwMode="auto">
          <a:xfrm>
            <a:off x="269118" y="628418"/>
            <a:ext cx="8820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zh-CN" altLang="en-US" sz="3200" b="0" dirty="0"/>
              <a:t>群体</a:t>
            </a:r>
            <a:r>
              <a:rPr lang="zh-CN" altLang="en-US" sz="3200" b="0" dirty="0" smtClean="0"/>
              <a:t>模式</a:t>
            </a:r>
            <a:endParaRPr lang="zh-CN" altLang="en-US" sz="3200" dirty="0"/>
          </a:p>
        </p:txBody>
      </p:sp>
    </p:spTree>
    <p:extLst>
      <p:ext uri="{BB962C8B-B14F-4D97-AF65-F5344CB8AC3E}">
        <p14:creationId xmlns:p14="http://schemas.microsoft.com/office/powerpoint/2010/main" val="64958848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2" name="TextBox 1"/>
          <p:cNvSpPr txBox="1"/>
          <p:nvPr/>
        </p:nvSpPr>
        <p:spPr>
          <a:xfrm>
            <a:off x="664332" y="1196752"/>
            <a:ext cx="8424936" cy="1569660"/>
          </a:xfrm>
          <a:prstGeom prst="rect">
            <a:avLst/>
          </a:prstGeom>
          <a:noFill/>
        </p:spPr>
        <p:txBody>
          <a:bodyPr wrap="square" rtlCol="0">
            <a:spAutoFit/>
          </a:bodyPr>
          <a:lstStyle/>
          <a:p>
            <a:r>
              <a:rPr lang="en-US" altLang="zh-CN" sz="2000" b="0" dirty="0" err="1"/>
              <a:t>Oberortner</a:t>
            </a:r>
            <a:r>
              <a:rPr lang="en-US" altLang="zh-CN" sz="2000" b="0" dirty="0"/>
              <a:t> E, Kwan I, Damian D. </a:t>
            </a:r>
            <a:r>
              <a:rPr lang="en-US" altLang="zh-CN" sz="2000" b="0" dirty="0" smtClean="0"/>
              <a:t> Towards </a:t>
            </a:r>
            <a:r>
              <a:rPr lang="en-US" altLang="zh-CN" sz="2000" b="0" dirty="0"/>
              <a:t>patterns to enhance the communication in distributed software development environments[C</a:t>
            </a:r>
            <a:r>
              <a:rPr lang="en-US" altLang="zh-CN" sz="2000" b="0" dirty="0" smtClean="0"/>
              <a:t>] </a:t>
            </a:r>
          </a:p>
          <a:p>
            <a:endParaRPr lang="en-US" altLang="zh-CN" sz="2000" b="0" dirty="0"/>
          </a:p>
          <a:p>
            <a:r>
              <a:rPr lang="en-US" altLang="zh-CN" sz="1600" b="0" dirty="0" smtClean="0"/>
              <a:t>Proceedings </a:t>
            </a:r>
            <a:r>
              <a:rPr lang="en-US" altLang="zh-CN" sz="1600" b="0" dirty="0"/>
              <a:t>of the 18th Conference on Pattern Languages of Programs. ACM, </a:t>
            </a:r>
            <a:r>
              <a:rPr lang="en-US" altLang="zh-CN" sz="1600" b="0" dirty="0" smtClean="0"/>
              <a:t>2011.</a:t>
            </a:r>
            <a:endParaRPr lang="en-US" altLang="zh-CN" sz="1600" b="0" dirty="0"/>
          </a:p>
          <a:p>
            <a:r>
              <a:rPr lang="en-US" altLang="zh-CN" sz="2000" b="0" dirty="0" smtClean="0"/>
              <a:t>		</a:t>
            </a:r>
            <a:endParaRPr lang="en-US" altLang="zh-CN" sz="2000" b="0" dirty="0"/>
          </a:p>
        </p:txBody>
      </p:sp>
      <p:pic>
        <p:nvPicPr>
          <p:cNvPr id="7" name="图片 6"/>
          <p:cNvPicPr/>
          <p:nvPr/>
        </p:nvPicPr>
        <p:blipFill>
          <a:blip r:embed="rId3"/>
          <a:stretch>
            <a:fillRect/>
          </a:stretch>
        </p:blipFill>
        <p:spPr>
          <a:xfrm>
            <a:off x="1066800" y="2504616"/>
            <a:ext cx="6817568" cy="3588680"/>
          </a:xfrm>
          <a:prstGeom prst="rect">
            <a:avLst/>
          </a:prstGeom>
        </p:spPr>
      </p:pic>
    </p:spTree>
    <p:extLst>
      <p:ext uri="{BB962C8B-B14F-4D97-AF65-F5344CB8AC3E}">
        <p14:creationId xmlns:p14="http://schemas.microsoft.com/office/powerpoint/2010/main" val="126954241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2" name="TextBox 1"/>
          <p:cNvSpPr txBox="1"/>
          <p:nvPr/>
        </p:nvSpPr>
        <p:spPr>
          <a:xfrm>
            <a:off x="664332" y="1196752"/>
            <a:ext cx="8424936" cy="1261884"/>
          </a:xfrm>
          <a:prstGeom prst="rect">
            <a:avLst/>
          </a:prstGeom>
          <a:noFill/>
        </p:spPr>
        <p:txBody>
          <a:bodyPr wrap="square" rtlCol="0">
            <a:spAutoFit/>
          </a:bodyPr>
          <a:lstStyle/>
          <a:p>
            <a:r>
              <a:rPr lang="en-US" altLang="zh-CN" sz="2000" b="0" dirty="0" err="1"/>
              <a:t>Cavrak</a:t>
            </a:r>
            <a:r>
              <a:rPr lang="en-US" altLang="zh-CN" sz="2000" b="0" dirty="0"/>
              <a:t> I, </a:t>
            </a:r>
            <a:r>
              <a:rPr lang="en-US" altLang="zh-CN" sz="2000" b="0" dirty="0" err="1"/>
              <a:t>Orlic</a:t>
            </a:r>
            <a:r>
              <a:rPr lang="en-US" altLang="zh-CN" sz="2000" b="0" dirty="0"/>
              <a:t> M, </a:t>
            </a:r>
            <a:r>
              <a:rPr lang="en-US" altLang="zh-CN" sz="2000" b="0" dirty="0" err="1"/>
              <a:t>Crnkovic</a:t>
            </a:r>
            <a:r>
              <a:rPr lang="en-US" altLang="zh-CN" sz="2000" b="0" dirty="0"/>
              <a:t> I. Collaboration patterns in distributed software development </a:t>
            </a:r>
            <a:r>
              <a:rPr lang="en-US" altLang="zh-CN" sz="2000" b="0" dirty="0" smtClean="0"/>
              <a:t>projects[C]</a:t>
            </a:r>
          </a:p>
          <a:p>
            <a:endParaRPr lang="en-US" altLang="zh-CN" sz="2000" b="0" dirty="0" smtClean="0"/>
          </a:p>
          <a:p>
            <a:r>
              <a:rPr lang="en-US" altLang="zh-CN" sz="1600" b="0" dirty="0" smtClean="0"/>
              <a:t>Software </a:t>
            </a:r>
            <a:r>
              <a:rPr lang="en-US" altLang="zh-CN" sz="1600" b="0" dirty="0"/>
              <a:t>Engineering (ICSE), 2012 34th International Conference </a:t>
            </a:r>
            <a:r>
              <a:rPr lang="en-US" altLang="zh-CN" sz="1600" b="0" dirty="0" smtClean="0"/>
              <a:t>on, 2012</a:t>
            </a:r>
            <a:endParaRPr lang="en-US" altLang="zh-CN" sz="1600" b="0" dirty="0"/>
          </a:p>
        </p:txBody>
      </p:sp>
      <p:pic>
        <p:nvPicPr>
          <p:cNvPr id="5" name="图片 4"/>
          <p:cNvPicPr/>
          <p:nvPr/>
        </p:nvPicPr>
        <p:blipFill>
          <a:blip r:embed="rId3"/>
          <a:stretch>
            <a:fillRect/>
          </a:stretch>
        </p:blipFill>
        <p:spPr>
          <a:xfrm>
            <a:off x="0" y="2708920"/>
            <a:ext cx="9144000" cy="4149080"/>
          </a:xfrm>
          <a:prstGeom prst="rect">
            <a:avLst/>
          </a:prstGeom>
        </p:spPr>
      </p:pic>
    </p:spTree>
    <p:extLst>
      <p:ext uri="{BB962C8B-B14F-4D97-AF65-F5344CB8AC3E}">
        <p14:creationId xmlns:p14="http://schemas.microsoft.com/office/powerpoint/2010/main" val="396046200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2" name="TextBox 1"/>
          <p:cNvSpPr txBox="1"/>
          <p:nvPr/>
        </p:nvSpPr>
        <p:spPr>
          <a:xfrm>
            <a:off x="664332" y="1196752"/>
            <a:ext cx="8424936" cy="1877437"/>
          </a:xfrm>
          <a:prstGeom prst="rect">
            <a:avLst/>
          </a:prstGeom>
          <a:noFill/>
        </p:spPr>
        <p:txBody>
          <a:bodyPr wrap="square" rtlCol="0">
            <a:spAutoFit/>
          </a:bodyPr>
          <a:lstStyle/>
          <a:p>
            <a:r>
              <a:rPr lang="en-US" altLang="zh-CN" sz="2000" b="0" dirty="0" err="1"/>
              <a:t>Surian</a:t>
            </a:r>
            <a:r>
              <a:rPr lang="en-US" altLang="zh-CN" sz="2000" b="0" dirty="0"/>
              <a:t> D, Lo D, Lim E P. Mining collaboration patterns from a large developer </a:t>
            </a:r>
            <a:r>
              <a:rPr lang="en-US" altLang="zh-CN" sz="2000" b="0" dirty="0" smtClean="0"/>
              <a:t>network[C]</a:t>
            </a:r>
          </a:p>
          <a:p>
            <a:endParaRPr lang="en-US" altLang="zh-CN" sz="1600" b="0" dirty="0" smtClean="0"/>
          </a:p>
          <a:p>
            <a:r>
              <a:rPr lang="en-US" altLang="zh-CN" sz="1600" b="0" dirty="0" smtClean="0"/>
              <a:t>Reverse </a:t>
            </a:r>
            <a:r>
              <a:rPr lang="en-US" altLang="zh-CN" sz="1600" b="0" dirty="0"/>
              <a:t>Engineering (WCRE), 2010 17th Working Conference </a:t>
            </a:r>
            <a:r>
              <a:rPr lang="en-US" altLang="zh-CN" sz="1600" b="0" dirty="0" smtClean="0"/>
              <a:t>on. 2010	</a:t>
            </a:r>
            <a:r>
              <a:rPr lang="en-US" altLang="zh-CN" sz="2000" b="0" dirty="0" smtClean="0"/>
              <a:t>	</a:t>
            </a:r>
          </a:p>
          <a:p>
            <a:endParaRPr lang="en-US" altLang="zh-CN" sz="2000" b="0" dirty="0"/>
          </a:p>
          <a:p>
            <a:r>
              <a:rPr lang="en-US" altLang="zh-CN" sz="2000" b="0" dirty="0" smtClean="0"/>
              <a:t>		</a:t>
            </a:r>
            <a:r>
              <a:rPr lang="en-US" altLang="zh-CN" sz="2000" b="0" dirty="0" err="1" smtClean="0"/>
              <a:t>SourceForge.Net</a:t>
            </a:r>
            <a:r>
              <a:rPr lang="en-US" altLang="zh-CN" sz="2000" b="0" dirty="0" smtClean="0"/>
              <a:t>   20000+ projects</a:t>
            </a:r>
            <a:endParaRPr lang="en-US" altLang="zh-CN" sz="2000" b="0" dirty="0"/>
          </a:p>
        </p:txBody>
      </p:sp>
      <p:pic>
        <p:nvPicPr>
          <p:cNvPr id="6" name="图片 5"/>
          <p:cNvPicPr>
            <a:picLocks noChangeAspect="1"/>
          </p:cNvPicPr>
          <p:nvPr/>
        </p:nvPicPr>
        <p:blipFill>
          <a:blip r:embed="rId3"/>
          <a:stretch>
            <a:fillRect/>
          </a:stretch>
        </p:blipFill>
        <p:spPr>
          <a:xfrm>
            <a:off x="1115616" y="3284984"/>
            <a:ext cx="6452042" cy="1944216"/>
          </a:xfrm>
          <a:prstGeom prst="rect">
            <a:avLst/>
          </a:prstGeom>
        </p:spPr>
      </p:pic>
    </p:spTree>
    <p:extLst>
      <p:ext uri="{BB962C8B-B14F-4D97-AF65-F5344CB8AC3E}">
        <p14:creationId xmlns:p14="http://schemas.microsoft.com/office/powerpoint/2010/main" val="213144723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pic>
        <p:nvPicPr>
          <p:cNvPr id="5" name="图片 4"/>
          <p:cNvPicPr>
            <a:picLocks noChangeAspect="1"/>
          </p:cNvPicPr>
          <p:nvPr/>
        </p:nvPicPr>
        <p:blipFill>
          <a:blip r:embed="rId3"/>
          <a:stretch>
            <a:fillRect/>
          </a:stretch>
        </p:blipFill>
        <p:spPr>
          <a:xfrm>
            <a:off x="71497" y="902297"/>
            <a:ext cx="9077276" cy="5468996"/>
          </a:xfrm>
          <a:prstGeom prst="rect">
            <a:avLst/>
          </a:prstGeom>
        </p:spPr>
      </p:pic>
    </p:spTree>
    <p:extLst>
      <p:ext uri="{BB962C8B-B14F-4D97-AF65-F5344CB8AC3E}">
        <p14:creationId xmlns:p14="http://schemas.microsoft.com/office/powerpoint/2010/main" val="306041278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2" name="TextBox 1"/>
          <p:cNvSpPr txBox="1"/>
          <p:nvPr/>
        </p:nvSpPr>
        <p:spPr>
          <a:xfrm>
            <a:off x="735124" y="1556792"/>
            <a:ext cx="8424936" cy="1200329"/>
          </a:xfrm>
          <a:prstGeom prst="rect">
            <a:avLst/>
          </a:prstGeom>
          <a:noFill/>
        </p:spPr>
        <p:txBody>
          <a:bodyPr wrap="square" rtlCol="0">
            <a:spAutoFit/>
          </a:bodyPr>
          <a:lstStyle/>
          <a:p>
            <a:r>
              <a:rPr lang="en-US" altLang="zh-CN" sz="2000" b="0" dirty="0"/>
              <a:t>Xuan Q, </a:t>
            </a:r>
            <a:r>
              <a:rPr lang="en-US" altLang="zh-CN" sz="2000" b="0" dirty="0" err="1"/>
              <a:t>Devanbu</a:t>
            </a:r>
            <a:r>
              <a:rPr lang="en-US" altLang="zh-CN" sz="2000" b="0" dirty="0"/>
              <a:t> P T, </a:t>
            </a:r>
            <a:r>
              <a:rPr lang="en-US" altLang="zh-CN" sz="2000" b="0" dirty="0" err="1"/>
              <a:t>Filkov</a:t>
            </a:r>
            <a:r>
              <a:rPr lang="en-US" altLang="zh-CN" sz="2000" b="0" dirty="0"/>
              <a:t> </a:t>
            </a:r>
            <a:r>
              <a:rPr lang="en-US" altLang="zh-CN" sz="2000" b="0" dirty="0" smtClean="0"/>
              <a:t>V  Converging </a:t>
            </a:r>
            <a:r>
              <a:rPr lang="en-US" altLang="zh-CN" sz="2000" b="0" dirty="0"/>
              <a:t>Work-Talk Patterns in Online Task-Oriented </a:t>
            </a:r>
            <a:r>
              <a:rPr lang="en-US" altLang="zh-CN" sz="2000" b="0" dirty="0" smtClean="0"/>
              <a:t>Communities [J]</a:t>
            </a:r>
          </a:p>
          <a:p>
            <a:endParaRPr lang="en-US" altLang="zh-CN" sz="1600" b="0" dirty="0" smtClean="0"/>
          </a:p>
          <a:p>
            <a:pPr algn="ctr"/>
            <a:r>
              <a:rPr lang="en-US" altLang="zh-CN" sz="1600" b="0" dirty="0" err="1" smtClean="0"/>
              <a:t>arXiv</a:t>
            </a:r>
            <a:r>
              <a:rPr lang="en-US" altLang="zh-CN" sz="1600" b="0" dirty="0" smtClean="0"/>
              <a:t> </a:t>
            </a:r>
            <a:r>
              <a:rPr lang="en-US" altLang="zh-CN" sz="1600" b="0" dirty="0"/>
              <a:t>preprint arXiv:1404.5708, 2014</a:t>
            </a:r>
            <a:r>
              <a:rPr lang="en-US" altLang="zh-CN" sz="1600" b="0" dirty="0" smtClean="0"/>
              <a:t>	</a:t>
            </a:r>
            <a:endParaRPr lang="en-US" altLang="zh-CN" sz="2000" b="0" dirty="0" smtClean="0"/>
          </a:p>
        </p:txBody>
      </p:sp>
      <p:pic>
        <p:nvPicPr>
          <p:cNvPr id="3" name="图片 2"/>
          <p:cNvPicPr>
            <a:picLocks noChangeAspect="1"/>
          </p:cNvPicPr>
          <p:nvPr/>
        </p:nvPicPr>
        <p:blipFill>
          <a:blip r:embed="rId3"/>
          <a:stretch>
            <a:fillRect/>
          </a:stretch>
        </p:blipFill>
        <p:spPr>
          <a:xfrm>
            <a:off x="1762472" y="2708920"/>
            <a:ext cx="5760640" cy="2609726"/>
          </a:xfrm>
          <a:prstGeom prst="rect">
            <a:avLst/>
          </a:prstGeom>
        </p:spPr>
      </p:pic>
      <p:sp>
        <p:nvSpPr>
          <p:cNvPr id="7" name="TextBox 2"/>
          <p:cNvSpPr txBox="1">
            <a:spLocks noChangeArrowheads="1"/>
          </p:cNvSpPr>
          <p:nvPr/>
        </p:nvSpPr>
        <p:spPr bwMode="auto">
          <a:xfrm>
            <a:off x="339910" y="988458"/>
            <a:ext cx="8820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zh-CN" altLang="en-US" sz="3200" b="0" dirty="0" smtClean="0"/>
              <a:t>协作时序</a:t>
            </a:r>
            <a:endParaRPr lang="zh-CN" altLang="en-US" sz="3200" dirty="0"/>
          </a:p>
        </p:txBody>
      </p:sp>
    </p:spTree>
    <p:extLst>
      <p:ext uri="{BB962C8B-B14F-4D97-AF65-F5344CB8AC3E}">
        <p14:creationId xmlns:p14="http://schemas.microsoft.com/office/powerpoint/2010/main" val="289399859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2" name="TextBox 1"/>
          <p:cNvSpPr txBox="1"/>
          <p:nvPr/>
        </p:nvSpPr>
        <p:spPr>
          <a:xfrm>
            <a:off x="539552" y="836712"/>
            <a:ext cx="8424936" cy="1323439"/>
          </a:xfrm>
          <a:prstGeom prst="rect">
            <a:avLst/>
          </a:prstGeom>
          <a:noFill/>
        </p:spPr>
        <p:txBody>
          <a:bodyPr wrap="square" rtlCol="0">
            <a:spAutoFit/>
          </a:bodyPr>
          <a:lstStyle/>
          <a:p>
            <a:r>
              <a:rPr lang="en-US" altLang="zh-CN" sz="2000" b="0" kern="0" dirty="0" err="1"/>
              <a:t>Qiaona</a:t>
            </a:r>
            <a:r>
              <a:rPr lang="en-US" altLang="zh-CN" sz="2000" b="0" kern="0" dirty="0"/>
              <a:t> Hong, </a:t>
            </a:r>
            <a:r>
              <a:rPr lang="en-US" altLang="zh-CN" sz="2000" b="0" kern="0" dirty="0" err="1"/>
              <a:t>Sunghun</a:t>
            </a:r>
            <a:r>
              <a:rPr lang="en-US" altLang="zh-CN" sz="2000" b="0" kern="0" dirty="0"/>
              <a:t> Kim, S.C. </a:t>
            </a:r>
            <a:r>
              <a:rPr lang="en-US" altLang="zh-CN" sz="2000" b="0" kern="0" dirty="0" smtClean="0"/>
              <a:t>Cheung,</a:t>
            </a:r>
            <a:r>
              <a:rPr lang="en-US" altLang="zh-CN" sz="2000" b="0" kern="0" dirty="0"/>
              <a:t> Christian </a:t>
            </a:r>
            <a:r>
              <a:rPr lang="en-US" altLang="zh-CN" sz="2000" b="0" kern="0" dirty="0" smtClean="0"/>
              <a:t>Bird  </a:t>
            </a:r>
            <a:r>
              <a:rPr lang="en-US" altLang="zh-CN" sz="2000" b="0" dirty="0" smtClean="0"/>
              <a:t>Understanding </a:t>
            </a:r>
            <a:r>
              <a:rPr lang="en-US" altLang="zh-CN" sz="2000" b="0" dirty="0"/>
              <a:t>a Developer Social Network and its </a:t>
            </a:r>
            <a:r>
              <a:rPr lang="en-US" altLang="zh-CN" sz="2000" b="0" dirty="0" smtClean="0"/>
              <a:t>Evolution [C]</a:t>
            </a:r>
          </a:p>
          <a:p>
            <a:endParaRPr lang="en-US" altLang="zh-CN" sz="2000" b="0" kern="0" dirty="0" smtClean="0"/>
          </a:p>
          <a:p>
            <a:r>
              <a:rPr lang="en-US" altLang="zh-CN" sz="2000" b="0" kern="0" dirty="0" smtClean="0"/>
              <a:t>2011</a:t>
            </a:r>
            <a:r>
              <a:rPr lang="en-US" altLang="zh-CN" sz="2000" b="0" kern="0" dirty="0"/>
              <a:t>, 27</a:t>
            </a:r>
            <a:r>
              <a:rPr lang="en-US" altLang="zh-CN" sz="2000" b="0" kern="0" baseline="30000" dirty="0"/>
              <a:t>th</a:t>
            </a:r>
            <a:r>
              <a:rPr lang="en-US" altLang="zh-CN" sz="2000" b="0" kern="0" dirty="0"/>
              <a:t> International Conference on Software Maintenance(ICSM</a:t>
            </a:r>
            <a:r>
              <a:rPr lang="en-US" altLang="zh-CN" sz="2000" b="0" kern="0" dirty="0" smtClean="0"/>
              <a:t>)</a:t>
            </a:r>
            <a:endParaRPr lang="zh-CN" altLang="en-US" sz="2000" b="0" kern="0" dirty="0"/>
          </a:p>
        </p:txBody>
      </p:sp>
      <p:pic>
        <p:nvPicPr>
          <p:cNvPr id="6" name="图片 5"/>
          <p:cNvPicPr>
            <a:picLocks noChangeAspect="1"/>
          </p:cNvPicPr>
          <p:nvPr/>
        </p:nvPicPr>
        <p:blipFill>
          <a:blip r:embed="rId3"/>
          <a:stretch>
            <a:fillRect/>
          </a:stretch>
        </p:blipFill>
        <p:spPr>
          <a:xfrm>
            <a:off x="22503" y="2172369"/>
            <a:ext cx="3322678" cy="2617404"/>
          </a:xfrm>
          <a:prstGeom prst="rect">
            <a:avLst/>
          </a:prstGeom>
        </p:spPr>
      </p:pic>
      <p:pic>
        <p:nvPicPr>
          <p:cNvPr id="8" name="图片 7"/>
          <p:cNvPicPr>
            <a:picLocks noChangeAspect="1"/>
          </p:cNvPicPr>
          <p:nvPr/>
        </p:nvPicPr>
        <p:blipFill>
          <a:blip r:embed="rId4"/>
          <a:stretch>
            <a:fillRect/>
          </a:stretch>
        </p:blipFill>
        <p:spPr>
          <a:xfrm>
            <a:off x="3059832" y="3860935"/>
            <a:ext cx="3129091" cy="2997065"/>
          </a:xfrm>
          <a:prstGeom prst="rect">
            <a:avLst/>
          </a:prstGeom>
        </p:spPr>
      </p:pic>
      <p:pic>
        <p:nvPicPr>
          <p:cNvPr id="9" name="图片 8"/>
          <p:cNvPicPr>
            <a:picLocks noChangeAspect="1"/>
          </p:cNvPicPr>
          <p:nvPr/>
        </p:nvPicPr>
        <p:blipFill>
          <a:blip r:embed="rId5"/>
          <a:stretch>
            <a:fillRect/>
          </a:stretch>
        </p:blipFill>
        <p:spPr>
          <a:xfrm>
            <a:off x="5621435" y="2172369"/>
            <a:ext cx="3506995" cy="2068228"/>
          </a:xfrm>
          <a:prstGeom prst="rect">
            <a:avLst/>
          </a:prstGeom>
        </p:spPr>
      </p:pic>
    </p:spTree>
    <p:extLst>
      <p:ext uri="{BB962C8B-B14F-4D97-AF65-F5344CB8AC3E}">
        <p14:creationId xmlns:p14="http://schemas.microsoft.com/office/powerpoint/2010/main" val="353452914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pic>
        <p:nvPicPr>
          <p:cNvPr id="7" name="图片 6"/>
          <p:cNvPicPr>
            <a:picLocks noChangeAspect="1"/>
          </p:cNvPicPr>
          <p:nvPr/>
        </p:nvPicPr>
        <p:blipFill>
          <a:blip r:embed="rId3"/>
          <a:stretch>
            <a:fillRect/>
          </a:stretch>
        </p:blipFill>
        <p:spPr>
          <a:xfrm>
            <a:off x="5070996" y="89773"/>
            <a:ext cx="4073004" cy="6768227"/>
          </a:xfrm>
          <a:prstGeom prst="rect">
            <a:avLst/>
          </a:prstGeom>
        </p:spPr>
      </p:pic>
      <p:pic>
        <p:nvPicPr>
          <p:cNvPr id="10" name="图片 9"/>
          <p:cNvPicPr>
            <a:picLocks noChangeAspect="1"/>
          </p:cNvPicPr>
          <p:nvPr/>
        </p:nvPicPr>
        <p:blipFill>
          <a:blip r:embed="rId4"/>
          <a:stretch>
            <a:fillRect/>
          </a:stretch>
        </p:blipFill>
        <p:spPr>
          <a:xfrm>
            <a:off x="3031" y="25033"/>
            <a:ext cx="4561780" cy="6897705"/>
          </a:xfrm>
          <a:prstGeom prst="rect">
            <a:avLst/>
          </a:prstGeom>
        </p:spPr>
      </p:pic>
    </p:spTree>
    <p:extLst>
      <p:ext uri="{BB962C8B-B14F-4D97-AF65-F5344CB8AC3E}">
        <p14:creationId xmlns:p14="http://schemas.microsoft.com/office/powerpoint/2010/main" val="418237894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8195" name="TextBox 2"/>
          <p:cNvSpPr txBox="1">
            <a:spLocks noChangeArrowheads="1"/>
          </p:cNvSpPr>
          <p:nvPr/>
        </p:nvSpPr>
        <p:spPr bwMode="auto">
          <a:xfrm>
            <a:off x="0" y="2780929"/>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algn="ctr" eaLnBrk="1" hangingPunct="1"/>
            <a:r>
              <a:rPr lang="zh-CN" altLang="en-US" sz="3200" b="0" dirty="0" smtClean="0"/>
              <a:t>我的研究工作</a:t>
            </a:r>
            <a:endParaRPr lang="zh-CN" altLang="en-US" sz="3200" dirty="0"/>
          </a:p>
        </p:txBody>
      </p:sp>
    </p:spTree>
    <p:extLst>
      <p:ext uri="{BB962C8B-B14F-4D97-AF65-F5344CB8AC3E}">
        <p14:creationId xmlns:p14="http://schemas.microsoft.com/office/powerpoint/2010/main" val="148579837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页脚占位符 3"/>
          <p:cNvSpPr txBox="1">
            <a:spLocks/>
          </p:cNvSpPr>
          <p:nvPr/>
        </p:nvSpPr>
        <p:spPr bwMode="auto">
          <a:xfrm>
            <a:off x="914400" y="6500192"/>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4099" name="TextBox 2"/>
          <p:cNvSpPr txBox="1">
            <a:spLocks noChangeArrowheads="1"/>
          </p:cNvSpPr>
          <p:nvPr/>
        </p:nvSpPr>
        <p:spPr bwMode="auto">
          <a:xfrm>
            <a:off x="323850" y="835025"/>
            <a:ext cx="26987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3200"/>
              <a:t> Outline</a:t>
            </a:r>
            <a:endParaRPr lang="zh-CN" altLang="en-US" sz="3200"/>
          </a:p>
        </p:txBody>
      </p:sp>
      <p:sp>
        <p:nvSpPr>
          <p:cNvPr id="4100" name="TextBox 3"/>
          <p:cNvSpPr txBox="1">
            <a:spLocks noChangeArrowheads="1"/>
          </p:cNvSpPr>
          <p:nvPr/>
        </p:nvSpPr>
        <p:spPr bwMode="auto">
          <a:xfrm>
            <a:off x="914400" y="1420813"/>
            <a:ext cx="6681936"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lnSpc>
                <a:spcPct val="150000"/>
              </a:lnSpc>
              <a:buFont typeface="Wingdings" pitchFamily="2" charset="2"/>
              <a:buChar char="l"/>
            </a:pPr>
            <a:r>
              <a:rPr lang="zh-CN" altLang="en-US" sz="2400" b="0" dirty="0" smtClean="0"/>
              <a:t>背景</a:t>
            </a:r>
            <a:endParaRPr lang="en-US" altLang="zh-CN" sz="2400" b="0" dirty="0" smtClean="0"/>
          </a:p>
          <a:p>
            <a:pPr eaLnBrk="1" hangingPunct="1">
              <a:lnSpc>
                <a:spcPct val="150000"/>
              </a:lnSpc>
              <a:buFont typeface="Wingdings" pitchFamily="2" charset="2"/>
              <a:buChar char="l"/>
            </a:pPr>
            <a:endParaRPr lang="en-US" altLang="zh-CN" sz="2400" b="0" dirty="0"/>
          </a:p>
          <a:p>
            <a:pPr eaLnBrk="1" hangingPunct="1">
              <a:lnSpc>
                <a:spcPct val="150000"/>
              </a:lnSpc>
              <a:buFont typeface="Wingdings" pitchFamily="2" charset="2"/>
              <a:buChar char="l"/>
            </a:pPr>
            <a:r>
              <a:rPr lang="zh-CN" altLang="en-US" sz="2400" b="0" dirty="0"/>
              <a:t>研究综述</a:t>
            </a:r>
            <a:endParaRPr lang="en-US" altLang="zh-CN" sz="2400" b="0" dirty="0" smtClean="0"/>
          </a:p>
          <a:p>
            <a:pPr eaLnBrk="1" hangingPunct="1">
              <a:lnSpc>
                <a:spcPct val="150000"/>
              </a:lnSpc>
              <a:buFont typeface="Wingdings" pitchFamily="2" charset="2"/>
              <a:buChar char="l"/>
            </a:pPr>
            <a:endParaRPr lang="en-US" altLang="zh-CN" sz="2400" b="0" dirty="0" smtClean="0"/>
          </a:p>
          <a:p>
            <a:pPr eaLnBrk="1" hangingPunct="1">
              <a:lnSpc>
                <a:spcPct val="150000"/>
              </a:lnSpc>
              <a:buFont typeface="Wingdings" pitchFamily="2" charset="2"/>
              <a:buChar char="l"/>
            </a:pPr>
            <a:r>
              <a:rPr lang="zh-CN" altLang="en-US" sz="2400" b="0" dirty="0" smtClean="0"/>
              <a:t>近期工作</a:t>
            </a:r>
            <a:endParaRPr lang="en-US" altLang="zh-CN" sz="2400" b="0" dirty="0" smtClean="0"/>
          </a:p>
          <a:p>
            <a:pPr eaLnBrk="1" hangingPunct="1">
              <a:lnSpc>
                <a:spcPct val="150000"/>
              </a:lnSpc>
              <a:buFont typeface="Wingdings" pitchFamily="2" charset="2"/>
              <a:buChar char="l"/>
            </a:pPr>
            <a:endParaRPr lang="en-US" altLang="zh-CN" sz="2400" b="0" dirty="0" smtClean="0"/>
          </a:p>
          <a:p>
            <a:pPr eaLnBrk="1" hangingPunct="1">
              <a:lnSpc>
                <a:spcPct val="150000"/>
              </a:lnSpc>
              <a:buFont typeface="Wingdings" pitchFamily="2" charset="2"/>
              <a:buChar char="l"/>
            </a:pPr>
            <a:r>
              <a:rPr lang="zh-CN" altLang="en-US" sz="2400" b="0" dirty="0" smtClean="0"/>
              <a:t>接下去的工作</a:t>
            </a:r>
            <a:endParaRPr lang="en-US" altLang="zh-CN" sz="2400" b="0" dirty="0" smtClean="0"/>
          </a:p>
          <a:p>
            <a:pPr eaLnBrk="1" hangingPunct="1">
              <a:lnSpc>
                <a:spcPct val="150000"/>
              </a:lnSpc>
              <a:buFont typeface="Wingdings" pitchFamily="2" charset="2"/>
              <a:buChar char="l"/>
            </a:pPr>
            <a:endParaRPr lang="en-US" altLang="zh-CN" sz="2400" b="0" dirty="0"/>
          </a:p>
          <a:p>
            <a:pPr eaLnBrk="1" hangingPunct="1">
              <a:lnSpc>
                <a:spcPct val="150000"/>
              </a:lnSpc>
              <a:buFont typeface="Wingdings" pitchFamily="2" charset="2"/>
              <a:buChar char="l"/>
            </a:pPr>
            <a:r>
              <a:rPr lang="zh-CN" altLang="en-US" sz="2400" b="0" dirty="0" smtClean="0"/>
              <a:t>给学弟妹的研究帮助</a:t>
            </a:r>
            <a:endParaRPr lang="en-US" altLang="zh-CN" sz="2400" b="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8195" name="TextBox 2"/>
          <p:cNvSpPr txBox="1">
            <a:spLocks noChangeArrowheads="1"/>
          </p:cNvSpPr>
          <p:nvPr/>
        </p:nvSpPr>
        <p:spPr bwMode="auto">
          <a:xfrm>
            <a:off x="323850" y="835025"/>
            <a:ext cx="8820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zh-CN" altLang="en-US" sz="3200" b="0" dirty="0" smtClean="0"/>
              <a:t>目前完成的工作</a:t>
            </a:r>
            <a:endParaRPr lang="zh-CN" altLang="en-US" sz="3200" dirty="0"/>
          </a:p>
        </p:txBody>
      </p:sp>
      <p:sp>
        <p:nvSpPr>
          <p:cNvPr id="2" name="TextBox 1"/>
          <p:cNvSpPr txBox="1"/>
          <p:nvPr/>
        </p:nvSpPr>
        <p:spPr>
          <a:xfrm>
            <a:off x="664332" y="1406604"/>
            <a:ext cx="8424936" cy="1631216"/>
          </a:xfrm>
          <a:prstGeom prst="rect">
            <a:avLst/>
          </a:prstGeom>
          <a:noFill/>
        </p:spPr>
        <p:txBody>
          <a:bodyPr wrap="square" rtlCol="0">
            <a:spAutoFit/>
          </a:bodyPr>
          <a:lstStyle/>
          <a:p>
            <a:pPr marL="342900" indent="-342900">
              <a:buFont typeface="Arial" panose="020B0604020202020204" pitchFamily="34" charset="0"/>
              <a:buChar char="•"/>
            </a:pPr>
            <a:r>
              <a:rPr lang="zh-CN" altLang="en-US" sz="2000" b="0" dirty="0" smtClean="0"/>
              <a:t>爬取</a:t>
            </a:r>
            <a:r>
              <a:rPr lang="en-US" altLang="zh-CN" sz="2000" b="0" dirty="0" smtClean="0"/>
              <a:t>Apache Foundation </a:t>
            </a:r>
            <a:r>
              <a:rPr lang="zh-CN" altLang="en-US" sz="2000" b="0" dirty="0" smtClean="0"/>
              <a:t>的邮件列表，构建开发者之间的交流网</a:t>
            </a:r>
            <a:endParaRPr lang="en-US" altLang="zh-CN" sz="2000" b="0" dirty="0" smtClean="0"/>
          </a:p>
          <a:p>
            <a:pPr marL="342900" indent="-342900">
              <a:buFont typeface="Arial" panose="020B0604020202020204" pitchFamily="34" charset="0"/>
              <a:buChar char="•"/>
            </a:pPr>
            <a:endParaRPr lang="en-US" altLang="zh-CN" sz="2000" b="0" dirty="0"/>
          </a:p>
          <a:p>
            <a:pPr marL="342900" indent="-342900">
              <a:buFont typeface="Arial" panose="020B0604020202020204" pitchFamily="34" charset="0"/>
              <a:buChar char="•"/>
            </a:pPr>
            <a:r>
              <a:rPr lang="zh-CN" altLang="en-US" sz="2000" b="0" dirty="0" smtClean="0"/>
              <a:t>对</a:t>
            </a:r>
            <a:r>
              <a:rPr lang="en-US" altLang="zh-CN" sz="2000" b="0" dirty="0" smtClean="0"/>
              <a:t>45</a:t>
            </a:r>
            <a:r>
              <a:rPr lang="zh-CN" altLang="en-US" sz="2000" b="0" dirty="0" smtClean="0"/>
              <a:t>个项目构建协作图，进行频繁子图挖掘</a:t>
            </a:r>
            <a:endParaRPr lang="en-US" altLang="zh-CN" sz="2000" b="0" dirty="0" smtClean="0"/>
          </a:p>
          <a:p>
            <a:pPr marL="342900" indent="-342900">
              <a:buFont typeface="Arial" panose="020B0604020202020204" pitchFamily="34" charset="0"/>
              <a:buChar char="•"/>
            </a:pPr>
            <a:endParaRPr lang="en-US" altLang="zh-CN" sz="2000" b="0" dirty="0"/>
          </a:p>
          <a:p>
            <a:pPr marL="342900" indent="-342900">
              <a:buFont typeface="Arial" panose="020B0604020202020204" pitchFamily="34" charset="0"/>
              <a:buChar char="•"/>
            </a:pPr>
            <a:endParaRPr lang="en-US" altLang="zh-CN" sz="2000" b="0" dirty="0" smtClean="0"/>
          </a:p>
        </p:txBody>
      </p:sp>
      <p:graphicFrame>
        <p:nvGraphicFramePr>
          <p:cNvPr id="5" name="表格 4"/>
          <p:cNvGraphicFramePr>
            <a:graphicFrameLocks noGrp="1"/>
          </p:cNvGraphicFramePr>
          <p:nvPr>
            <p:extLst/>
          </p:nvPr>
        </p:nvGraphicFramePr>
        <p:xfrm>
          <a:off x="1187624" y="2468990"/>
          <a:ext cx="3819524" cy="3708400"/>
        </p:xfrm>
        <a:graphic>
          <a:graphicData uri="http://schemas.openxmlformats.org/drawingml/2006/table">
            <a:tbl>
              <a:tblPr firstRow="1" bandRow="1">
                <a:tableStyleId>{5C22544A-7EE6-4342-B048-85BDC9FD1C3A}</a:tableStyleId>
              </a:tblPr>
              <a:tblGrid>
                <a:gridCol w="1909762"/>
                <a:gridCol w="1909762"/>
              </a:tblGrid>
              <a:tr h="370840">
                <a:tc>
                  <a:txBody>
                    <a:bodyPr/>
                    <a:lstStyle/>
                    <a:p>
                      <a:pPr algn="ctr"/>
                      <a:r>
                        <a:rPr lang="zh-CN" altLang="en-US" dirty="0" smtClean="0">
                          <a:solidFill>
                            <a:schemeClr val="tx1"/>
                          </a:solidFill>
                        </a:rPr>
                        <a:t>支持度</a:t>
                      </a:r>
                      <a:endParaRPr lang="zh-CN" altLang="en-US" dirty="0">
                        <a:solidFill>
                          <a:schemeClr val="tx1"/>
                        </a:solidFill>
                      </a:endParaRPr>
                    </a:p>
                  </a:txBody>
                  <a:tcPr/>
                </a:tc>
                <a:tc>
                  <a:txBody>
                    <a:bodyPr/>
                    <a:lstStyle/>
                    <a:p>
                      <a:pPr algn="ctr"/>
                      <a:r>
                        <a:rPr lang="zh-CN" altLang="en-US" dirty="0" smtClean="0">
                          <a:solidFill>
                            <a:schemeClr val="tx1"/>
                          </a:solidFill>
                        </a:rPr>
                        <a:t>频繁子集数</a:t>
                      </a:r>
                      <a:endParaRPr lang="zh-CN" altLang="en-US" dirty="0">
                        <a:solidFill>
                          <a:schemeClr val="tx1"/>
                        </a:solidFill>
                      </a:endParaRPr>
                    </a:p>
                  </a:txBody>
                  <a:tcPr/>
                </a:tc>
              </a:tr>
              <a:tr h="370840">
                <a:tc>
                  <a:txBody>
                    <a:bodyPr/>
                    <a:lstStyle/>
                    <a:p>
                      <a:pPr algn="ctr"/>
                      <a:r>
                        <a:rPr lang="en-US" altLang="zh-CN" dirty="0" smtClean="0"/>
                        <a:t>12</a:t>
                      </a:r>
                      <a:endParaRPr lang="zh-CN" altLang="en-US" dirty="0"/>
                    </a:p>
                  </a:txBody>
                  <a:tcPr/>
                </a:tc>
                <a:tc>
                  <a:txBody>
                    <a:bodyPr/>
                    <a:lstStyle/>
                    <a:p>
                      <a:pPr algn="ctr"/>
                      <a:r>
                        <a:rPr lang="en-US" altLang="zh-CN" dirty="0" smtClean="0"/>
                        <a:t>2209</a:t>
                      </a:r>
                      <a:endParaRPr lang="zh-CN" altLang="en-US" dirty="0"/>
                    </a:p>
                  </a:txBody>
                  <a:tcPr/>
                </a:tc>
              </a:tr>
              <a:tr h="370840">
                <a:tc>
                  <a:txBody>
                    <a:bodyPr/>
                    <a:lstStyle/>
                    <a:p>
                      <a:pPr algn="ctr"/>
                      <a:r>
                        <a:rPr lang="en-US" altLang="zh-CN" dirty="0" smtClean="0"/>
                        <a:t>13</a:t>
                      </a:r>
                      <a:endParaRPr lang="zh-CN" altLang="en-US" dirty="0"/>
                    </a:p>
                  </a:txBody>
                  <a:tcPr/>
                </a:tc>
                <a:tc>
                  <a:txBody>
                    <a:bodyPr/>
                    <a:lstStyle/>
                    <a:p>
                      <a:pPr algn="ctr"/>
                      <a:r>
                        <a:rPr lang="en-US" altLang="zh-CN" dirty="0" smtClean="0"/>
                        <a:t>1406</a:t>
                      </a:r>
                      <a:endParaRPr lang="zh-CN" altLang="en-US" dirty="0"/>
                    </a:p>
                  </a:txBody>
                  <a:tcPr/>
                </a:tc>
              </a:tr>
              <a:tr h="370840">
                <a:tc>
                  <a:txBody>
                    <a:bodyPr/>
                    <a:lstStyle/>
                    <a:p>
                      <a:pPr algn="ctr"/>
                      <a:r>
                        <a:rPr lang="en-US" altLang="zh-CN" dirty="0" smtClean="0"/>
                        <a:t>14</a:t>
                      </a:r>
                      <a:endParaRPr lang="zh-CN" altLang="en-US" dirty="0"/>
                    </a:p>
                  </a:txBody>
                  <a:tcPr/>
                </a:tc>
                <a:tc>
                  <a:txBody>
                    <a:bodyPr/>
                    <a:lstStyle/>
                    <a:p>
                      <a:pPr algn="ctr"/>
                      <a:r>
                        <a:rPr lang="en-US" altLang="zh-CN" dirty="0" smtClean="0"/>
                        <a:t>898</a:t>
                      </a:r>
                      <a:endParaRPr lang="zh-CN" altLang="en-US" dirty="0"/>
                    </a:p>
                  </a:txBody>
                  <a:tcPr/>
                </a:tc>
              </a:tr>
              <a:tr h="370840">
                <a:tc>
                  <a:txBody>
                    <a:bodyPr/>
                    <a:lstStyle/>
                    <a:p>
                      <a:pPr algn="ctr"/>
                      <a:r>
                        <a:rPr lang="en-US" altLang="zh-CN" dirty="0" smtClean="0"/>
                        <a:t>15</a:t>
                      </a:r>
                      <a:endParaRPr lang="zh-CN" altLang="en-US" dirty="0"/>
                    </a:p>
                  </a:txBody>
                  <a:tcPr/>
                </a:tc>
                <a:tc>
                  <a:txBody>
                    <a:bodyPr/>
                    <a:lstStyle/>
                    <a:p>
                      <a:pPr algn="ctr"/>
                      <a:r>
                        <a:rPr lang="en-US" altLang="zh-CN" dirty="0" smtClean="0"/>
                        <a:t>713</a:t>
                      </a:r>
                      <a:endParaRPr lang="zh-CN" altLang="en-US" dirty="0"/>
                    </a:p>
                  </a:txBody>
                  <a:tcPr/>
                </a:tc>
              </a:tr>
              <a:tr h="370840">
                <a:tc>
                  <a:txBody>
                    <a:bodyPr/>
                    <a:lstStyle/>
                    <a:p>
                      <a:pPr algn="ctr"/>
                      <a:r>
                        <a:rPr lang="en-US" altLang="zh-CN" dirty="0" smtClean="0"/>
                        <a:t>16</a:t>
                      </a:r>
                      <a:endParaRPr lang="zh-CN" altLang="en-US" dirty="0"/>
                    </a:p>
                  </a:txBody>
                  <a:tcPr/>
                </a:tc>
                <a:tc>
                  <a:txBody>
                    <a:bodyPr/>
                    <a:lstStyle/>
                    <a:p>
                      <a:pPr algn="ctr"/>
                      <a:r>
                        <a:rPr lang="en-US" altLang="zh-CN" dirty="0" smtClean="0"/>
                        <a:t>559</a:t>
                      </a:r>
                      <a:endParaRPr lang="zh-CN" altLang="en-US" dirty="0"/>
                    </a:p>
                  </a:txBody>
                  <a:tcPr/>
                </a:tc>
              </a:tr>
              <a:tr h="370840">
                <a:tc>
                  <a:txBody>
                    <a:bodyPr/>
                    <a:lstStyle/>
                    <a:p>
                      <a:pPr algn="ctr"/>
                      <a:r>
                        <a:rPr lang="en-US" altLang="zh-CN" dirty="0" smtClean="0"/>
                        <a:t>17</a:t>
                      </a:r>
                      <a:endParaRPr lang="zh-CN" altLang="en-US" dirty="0"/>
                    </a:p>
                  </a:txBody>
                  <a:tcPr/>
                </a:tc>
                <a:tc>
                  <a:txBody>
                    <a:bodyPr/>
                    <a:lstStyle/>
                    <a:p>
                      <a:pPr algn="ctr"/>
                      <a:r>
                        <a:rPr lang="en-US" altLang="zh-CN" dirty="0" smtClean="0"/>
                        <a:t>476</a:t>
                      </a:r>
                      <a:endParaRPr lang="zh-CN" altLang="en-US" dirty="0"/>
                    </a:p>
                  </a:txBody>
                  <a:tcPr/>
                </a:tc>
              </a:tr>
              <a:tr h="370840">
                <a:tc>
                  <a:txBody>
                    <a:bodyPr/>
                    <a:lstStyle/>
                    <a:p>
                      <a:pPr algn="ctr"/>
                      <a:r>
                        <a:rPr lang="en-US" altLang="zh-CN" dirty="0" smtClean="0"/>
                        <a:t>18</a:t>
                      </a:r>
                      <a:endParaRPr lang="zh-CN" altLang="en-US" dirty="0"/>
                    </a:p>
                  </a:txBody>
                  <a:tcPr/>
                </a:tc>
                <a:tc>
                  <a:txBody>
                    <a:bodyPr/>
                    <a:lstStyle/>
                    <a:p>
                      <a:pPr algn="ctr"/>
                      <a:r>
                        <a:rPr lang="en-US" altLang="zh-CN" dirty="0" smtClean="0"/>
                        <a:t>390</a:t>
                      </a:r>
                      <a:endParaRPr lang="zh-CN" altLang="en-US" dirty="0"/>
                    </a:p>
                  </a:txBody>
                  <a:tcPr/>
                </a:tc>
              </a:tr>
              <a:tr h="370840">
                <a:tc>
                  <a:txBody>
                    <a:bodyPr/>
                    <a:lstStyle/>
                    <a:p>
                      <a:pPr algn="ctr"/>
                      <a:r>
                        <a:rPr lang="en-US" altLang="zh-CN" dirty="0" smtClean="0"/>
                        <a:t>19</a:t>
                      </a:r>
                      <a:endParaRPr lang="zh-CN" altLang="en-US" dirty="0"/>
                    </a:p>
                  </a:txBody>
                  <a:tcPr/>
                </a:tc>
                <a:tc>
                  <a:txBody>
                    <a:bodyPr/>
                    <a:lstStyle/>
                    <a:p>
                      <a:pPr algn="ctr"/>
                      <a:r>
                        <a:rPr lang="en-US" altLang="zh-CN" dirty="0" smtClean="0"/>
                        <a:t>303</a:t>
                      </a:r>
                      <a:endParaRPr lang="zh-CN" altLang="en-US" dirty="0"/>
                    </a:p>
                  </a:txBody>
                  <a:tcPr/>
                </a:tc>
              </a:tr>
              <a:tr h="370840">
                <a:tc>
                  <a:txBody>
                    <a:bodyPr/>
                    <a:lstStyle/>
                    <a:p>
                      <a:pPr algn="ctr"/>
                      <a:r>
                        <a:rPr lang="en-US" altLang="zh-CN" dirty="0" smtClean="0"/>
                        <a:t>20</a:t>
                      </a:r>
                      <a:endParaRPr lang="zh-CN" altLang="en-US" dirty="0"/>
                    </a:p>
                  </a:txBody>
                  <a:tcPr/>
                </a:tc>
                <a:tc>
                  <a:txBody>
                    <a:bodyPr/>
                    <a:lstStyle/>
                    <a:p>
                      <a:pPr algn="ctr"/>
                      <a:r>
                        <a:rPr lang="en-US" altLang="zh-CN" dirty="0" smtClean="0"/>
                        <a:t>290</a:t>
                      </a:r>
                      <a:endParaRPr lang="zh-CN" altLang="en-US" dirty="0"/>
                    </a:p>
                  </a:txBody>
                  <a:tcPr/>
                </a:tc>
              </a:tr>
            </a:tbl>
          </a:graphicData>
        </a:graphic>
      </p:graphicFrame>
    </p:spTree>
    <p:extLst>
      <p:ext uri="{BB962C8B-B14F-4D97-AF65-F5344CB8AC3E}">
        <p14:creationId xmlns:p14="http://schemas.microsoft.com/office/powerpoint/2010/main" val="256263040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2" name="TextBox 1"/>
          <p:cNvSpPr txBox="1"/>
          <p:nvPr/>
        </p:nvSpPr>
        <p:spPr>
          <a:xfrm>
            <a:off x="664332" y="1406604"/>
            <a:ext cx="8424936" cy="400110"/>
          </a:xfrm>
          <a:prstGeom prst="rect">
            <a:avLst/>
          </a:prstGeom>
          <a:noFill/>
        </p:spPr>
        <p:txBody>
          <a:bodyPr wrap="square" rtlCol="0">
            <a:spAutoFit/>
          </a:bodyPr>
          <a:lstStyle/>
          <a:p>
            <a:pPr marL="342900" indent="-342900">
              <a:buFont typeface="Arial" panose="020B0604020202020204" pitchFamily="34" charset="0"/>
              <a:buChar char="•"/>
            </a:pPr>
            <a:r>
              <a:rPr lang="zh-CN" altLang="en-US" sz="2000" b="0" dirty="0" smtClean="0"/>
              <a:t>缺点：构建协作图的时候，每个开发者都不同。</a:t>
            </a:r>
            <a:endParaRPr lang="en-US" altLang="zh-CN" sz="2000" b="0" dirty="0" smtClean="0"/>
          </a:p>
        </p:txBody>
      </p:sp>
      <p:pic>
        <p:nvPicPr>
          <p:cNvPr id="3" name="图片 2"/>
          <p:cNvPicPr>
            <a:picLocks noChangeAspect="1"/>
          </p:cNvPicPr>
          <p:nvPr/>
        </p:nvPicPr>
        <p:blipFill>
          <a:blip r:embed="rId3"/>
          <a:stretch>
            <a:fillRect/>
          </a:stretch>
        </p:blipFill>
        <p:spPr>
          <a:xfrm>
            <a:off x="1007604" y="2402832"/>
            <a:ext cx="936104" cy="1759230"/>
          </a:xfrm>
          <a:prstGeom prst="rect">
            <a:avLst/>
          </a:prstGeom>
        </p:spPr>
      </p:pic>
      <p:pic>
        <p:nvPicPr>
          <p:cNvPr id="4" name="图片 3"/>
          <p:cNvPicPr>
            <a:picLocks noChangeAspect="1"/>
          </p:cNvPicPr>
          <p:nvPr/>
        </p:nvPicPr>
        <p:blipFill>
          <a:blip r:embed="rId4"/>
          <a:stretch>
            <a:fillRect/>
          </a:stretch>
        </p:blipFill>
        <p:spPr>
          <a:xfrm>
            <a:off x="2699792" y="2402832"/>
            <a:ext cx="864096" cy="2545997"/>
          </a:xfrm>
          <a:prstGeom prst="rect">
            <a:avLst/>
          </a:prstGeom>
        </p:spPr>
      </p:pic>
      <p:sp>
        <p:nvSpPr>
          <p:cNvPr id="5" name="文本框 4"/>
          <p:cNvSpPr txBox="1"/>
          <p:nvPr/>
        </p:nvSpPr>
        <p:spPr>
          <a:xfrm>
            <a:off x="1007604" y="1911006"/>
            <a:ext cx="8136396" cy="400110"/>
          </a:xfrm>
          <a:prstGeom prst="rect">
            <a:avLst/>
          </a:prstGeom>
          <a:noFill/>
        </p:spPr>
        <p:txBody>
          <a:bodyPr wrap="square" rtlCol="0">
            <a:spAutoFit/>
          </a:bodyPr>
          <a:lstStyle/>
          <a:p>
            <a:r>
              <a:rPr lang="zh-CN" altLang="en-US" sz="2000" b="0" dirty="0" smtClean="0"/>
              <a:t>输入：                                 输出：</a:t>
            </a:r>
            <a:endParaRPr lang="zh-CN" altLang="en-US" sz="2000" b="0" dirty="0"/>
          </a:p>
        </p:txBody>
      </p:sp>
      <p:pic>
        <p:nvPicPr>
          <p:cNvPr id="6" name="图片 5"/>
          <p:cNvPicPr>
            <a:picLocks noChangeAspect="1"/>
          </p:cNvPicPr>
          <p:nvPr/>
        </p:nvPicPr>
        <p:blipFill>
          <a:blip r:embed="rId5"/>
          <a:stretch>
            <a:fillRect/>
          </a:stretch>
        </p:blipFill>
        <p:spPr>
          <a:xfrm>
            <a:off x="4733925" y="2415408"/>
            <a:ext cx="3278764" cy="2381744"/>
          </a:xfrm>
          <a:prstGeom prst="rect">
            <a:avLst/>
          </a:prstGeom>
        </p:spPr>
      </p:pic>
    </p:spTree>
    <p:extLst>
      <p:ext uri="{BB962C8B-B14F-4D97-AF65-F5344CB8AC3E}">
        <p14:creationId xmlns:p14="http://schemas.microsoft.com/office/powerpoint/2010/main" val="290423947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2" name="TextBox 1"/>
          <p:cNvSpPr txBox="1"/>
          <p:nvPr/>
        </p:nvSpPr>
        <p:spPr>
          <a:xfrm>
            <a:off x="664332" y="1124744"/>
            <a:ext cx="8424936" cy="1015663"/>
          </a:xfrm>
          <a:prstGeom prst="rect">
            <a:avLst/>
          </a:prstGeom>
          <a:noFill/>
        </p:spPr>
        <p:txBody>
          <a:bodyPr wrap="square" rtlCol="0">
            <a:spAutoFit/>
          </a:bodyPr>
          <a:lstStyle/>
          <a:p>
            <a:pPr marL="342900" indent="-342900">
              <a:buFont typeface="Arial" panose="020B0604020202020204" pitchFamily="34" charset="0"/>
              <a:buChar char="•"/>
            </a:pPr>
            <a:r>
              <a:rPr lang="zh-CN" altLang="en-US" sz="2000" b="0" dirty="0" smtClean="0"/>
              <a:t>从</a:t>
            </a:r>
            <a:r>
              <a:rPr lang="en-US" altLang="zh-CN" sz="2000" b="0" dirty="0" smtClean="0"/>
              <a:t>flossmole.org</a:t>
            </a:r>
            <a:r>
              <a:rPr lang="zh-CN" altLang="en-US" sz="2000" b="0" dirty="0" smtClean="0"/>
              <a:t>获取</a:t>
            </a:r>
            <a:r>
              <a:rPr lang="en-US" altLang="zh-CN" sz="2000" b="0" dirty="0" err="1" smtClean="0"/>
              <a:t>SourceForge.Net</a:t>
            </a:r>
            <a:r>
              <a:rPr lang="zh-CN" altLang="en-US" sz="2000" b="0" dirty="0" smtClean="0"/>
              <a:t>中</a:t>
            </a:r>
            <a:r>
              <a:rPr lang="zh-CN" altLang="en-US" sz="2000" b="0" dirty="0" smtClean="0">
                <a:solidFill>
                  <a:srgbClr val="FF0000"/>
                </a:solidFill>
              </a:rPr>
              <a:t>带有角色分配</a:t>
            </a:r>
            <a:r>
              <a:rPr lang="zh-CN" altLang="en-US" sz="2000" b="0" dirty="0" smtClean="0"/>
              <a:t>的数据</a:t>
            </a:r>
            <a:endParaRPr lang="en-US" altLang="zh-CN" sz="2000" b="0" dirty="0" smtClean="0">
              <a:solidFill>
                <a:srgbClr val="FF0000"/>
              </a:solidFill>
            </a:endParaRPr>
          </a:p>
          <a:p>
            <a:pPr marL="342900" indent="-342900">
              <a:buFont typeface="Arial" panose="020B0604020202020204" pitchFamily="34" charset="0"/>
              <a:buChar char="•"/>
            </a:pPr>
            <a:endParaRPr lang="en-US" altLang="zh-CN" sz="2000" b="0" dirty="0">
              <a:solidFill>
                <a:srgbClr val="FF0000"/>
              </a:solidFill>
            </a:endParaRPr>
          </a:p>
          <a:p>
            <a:pPr marL="342900" indent="-342900">
              <a:buFont typeface="Arial" panose="020B0604020202020204" pitchFamily="34" charset="0"/>
              <a:buChar char="•"/>
            </a:pPr>
            <a:r>
              <a:rPr lang="zh-CN" altLang="en-US" sz="2000" b="0" dirty="0" smtClean="0"/>
              <a:t>总共有</a:t>
            </a:r>
            <a:r>
              <a:rPr lang="en-US" altLang="zh-CN" sz="2000" b="0" dirty="0" smtClean="0"/>
              <a:t>22</a:t>
            </a:r>
            <a:r>
              <a:rPr lang="zh-CN" altLang="en-US" sz="2000" b="0" dirty="0" smtClean="0"/>
              <a:t>个角色（其中一个是没有特定角色）</a:t>
            </a:r>
            <a:endParaRPr lang="en-US" altLang="zh-CN" sz="2000" b="0" dirty="0" smtClean="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2161793"/>
            <a:ext cx="3384376" cy="4564729"/>
          </a:xfrm>
          <a:prstGeom prst="rect">
            <a:avLst/>
          </a:prstGeom>
        </p:spPr>
      </p:pic>
    </p:spTree>
    <p:extLst>
      <p:ext uri="{BB962C8B-B14F-4D97-AF65-F5344CB8AC3E}">
        <p14:creationId xmlns:p14="http://schemas.microsoft.com/office/powerpoint/2010/main" val="52714498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8195" name="TextBox 2"/>
          <p:cNvSpPr txBox="1">
            <a:spLocks noChangeArrowheads="1"/>
          </p:cNvSpPr>
          <p:nvPr/>
        </p:nvSpPr>
        <p:spPr bwMode="auto">
          <a:xfrm>
            <a:off x="323850" y="611977"/>
            <a:ext cx="8820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zh-CN" altLang="en-US" sz="3200" b="0" dirty="0" smtClean="0"/>
              <a:t>寒假工作</a:t>
            </a:r>
            <a:endParaRPr lang="zh-CN" altLang="en-US" sz="3200" dirty="0"/>
          </a:p>
        </p:txBody>
      </p:sp>
      <p:sp>
        <p:nvSpPr>
          <p:cNvPr id="2" name="TextBox 1"/>
          <p:cNvSpPr txBox="1"/>
          <p:nvPr/>
        </p:nvSpPr>
        <p:spPr>
          <a:xfrm>
            <a:off x="664332" y="1124744"/>
            <a:ext cx="8424936" cy="400110"/>
          </a:xfrm>
          <a:prstGeom prst="rect">
            <a:avLst/>
          </a:prstGeom>
          <a:noFill/>
        </p:spPr>
        <p:txBody>
          <a:bodyPr wrap="square" rtlCol="0">
            <a:spAutoFit/>
          </a:bodyPr>
          <a:lstStyle/>
          <a:p>
            <a:pPr marL="342900" indent="-342900">
              <a:buFont typeface="Arial" panose="020B0604020202020204" pitchFamily="34" charset="0"/>
              <a:buChar char="•"/>
            </a:pPr>
            <a:r>
              <a:rPr lang="zh-CN" altLang="en-US" sz="2000" b="0" dirty="0" smtClean="0"/>
              <a:t>总共有</a:t>
            </a:r>
            <a:r>
              <a:rPr lang="en-US" altLang="zh-CN" sz="2000" b="0" dirty="0" smtClean="0"/>
              <a:t>3168</a:t>
            </a:r>
            <a:r>
              <a:rPr lang="zh-CN" altLang="en-US" sz="2000" b="0" dirty="0" smtClean="0"/>
              <a:t>个项目</a:t>
            </a:r>
            <a:endParaRPr lang="en-US" altLang="zh-CN" sz="2000" b="0" dirty="0">
              <a:solidFill>
                <a:srgbClr val="FF0000"/>
              </a:solidFill>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709519"/>
            <a:ext cx="4968552" cy="2730592"/>
          </a:xfrm>
          <a:prstGeom prst="rect">
            <a:avLst/>
          </a:prstGeom>
        </p:spPr>
      </p:pic>
    </p:spTree>
    <p:extLst>
      <p:ext uri="{BB962C8B-B14F-4D97-AF65-F5344CB8AC3E}">
        <p14:creationId xmlns:p14="http://schemas.microsoft.com/office/powerpoint/2010/main" val="401913140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图片 84"/>
          <p:cNvPicPr>
            <a:picLocks noChangeAspect="1"/>
          </p:cNvPicPr>
          <p:nvPr/>
        </p:nvPicPr>
        <p:blipFill>
          <a:blip r:embed="rId3"/>
          <a:stretch>
            <a:fillRect/>
          </a:stretch>
        </p:blipFill>
        <p:spPr>
          <a:xfrm>
            <a:off x="64853" y="1463951"/>
            <a:ext cx="9079147" cy="5422268"/>
          </a:xfrm>
          <a:prstGeom prst="rect">
            <a:avLst/>
          </a:prstGeom>
        </p:spPr>
      </p:pic>
      <p:sp>
        <p:nvSpPr>
          <p:cNvPr id="86" name="TextBox 2"/>
          <p:cNvSpPr txBox="1">
            <a:spLocks noChangeArrowheads="1"/>
          </p:cNvSpPr>
          <p:nvPr/>
        </p:nvSpPr>
        <p:spPr bwMode="auto">
          <a:xfrm>
            <a:off x="323850" y="828001"/>
            <a:ext cx="8820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zh-CN" altLang="en-US" sz="3200" b="0" dirty="0" smtClean="0"/>
              <a:t>寒假工作</a:t>
            </a:r>
            <a:endParaRPr lang="zh-CN" altLang="en-US" sz="3200" dirty="0"/>
          </a:p>
        </p:txBody>
      </p:sp>
    </p:spTree>
    <p:extLst>
      <p:ext uri="{BB962C8B-B14F-4D97-AF65-F5344CB8AC3E}">
        <p14:creationId xmlns:p14="http://schemas.microsoft.com/office/powerpoint/2010/main" val="304531108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467544" y="1124744"/>
            <a:ext cx="8424936" cy="8094524"/>
          </a:xfrm>
          <a:prstGeom prst="rect">
            <a:avLst/>
          </a:prstGeom>
          <a:noFill/>
        </p:spPr>
        <p:txBody>
          <a:bodyPr wrap="square" rtlCol="0">
            <a:spAutoFit/>
          </a:bodyPr>
          <a:lstStyle/>
          <a:p>
            <a:pPr marL="342900" indent="-342900">
              <a:buFont typeface="Arial" panose="020B0604020202020204" pitchFamily="34" charset="0"/>
              <a:buChar char="•"/>
            </a:pPr>
            <a:r>
              <a:rPr lang="zh-CN" altLang="en-US" sz="2000" b="0" dirty="0" smtClean="0"/>
              <a:t>这三类节点数量最多</a:t>
            </a:r>
            <a:endParaRPr lang="en-US" altLang="zh-CN" sz="2000" b="0" dirty="0" smtClean="0"/>
          </a:p>
          <a:p>
            <a:pPr marL="342900" indent="-342900">
              <a:buFont typeface="Arial" panose="020B0604020202020204" pitchFamily="34" charset="0"/>
              <a:buChar char="•"/>
            </a:pPr>
            <a:endParaRPr lang="en-US" altLang="zh-CN" sz="2000" b="0" dirty="0" smtClean="0"/>
          </a:p>
          <a:p>
            <a:pPr marL="342900" indent="-342900">
              <a:buFont typeface="Arial" panose="020B0604020202020204" pitchFamily="34" charset="0"/>
              <a:buChar char="•"/>
            </a:pPr>
            <a:r>
              <a:rPr lang="zh-CN" altLang="en-US" sz="2000" b="0" dirty="0">
                <a:latin typeface="黑体" panose="02010609060101010101" pitchFamily="49" charset="-122"/>
              </a:rPr>
              <a:t>第</a:t>
            </a:r>
            <a:r>
              <a:rPr lang="en-US" altLang="zh-CN" sz="2000" b="0" dirty="0">
                <a:latin typeface="黑体" panose="02010609060101010101" pitchFamily="49" charset="-122"/>
              </a:rPr>
              <a:t>7</a:t>
            </a:r>
            <a:r>
              <a:rPr lang="zh-CN" altLang="en-US" sz="2000" b="0" dirty="0">
                <a:latin typeface="黑体" panose="02010609060101010101" pitchFamily="49" charset="-122"/>
              </a:rPr>
              <a:t>、</a:t>
            </a:r>
            <a:r>
              <a:rPr lang="en-US" altLang="zh-CN" sz="2000" b="0" dirty="0">
                <a:latin typeface="黑体" panose="02010609060101010101" pitchFamily="49" charset="-122"/>
              </a:rPr>
              <a:t>8</a:t>
            </a:r>
            <a:r>
              <a:rPr lang="zh-CN" altLang="en-US" sz="2000" b="0" dirty="0">
                <a:latin typeface="黑体" panose="02010609060101010101" pitchFamily="49" charset="-122"/>
              </a:rPr>
              <a:t>、</a:t>
            </a:r>
            <a:r>
              <a:rPr lang="en-US" altLang="zh-CN" sz="2000" b="0" dirty="0">
                <a:latin typeface="黑体" panose="02010609060101010101" pitchFamily="49" charset="-122"/>
              </a:rPr>
              <a:t>11</a:t>
            </a:r>
            <a:r>
              <a:rPr lang="zh-CN" altLang="en-US" sz="2000" b="0" dirty="0">
                <a:latin typeface="黑体" panose="02010609060101010101" pitchFamily="49" charset="-122"/>
              </a:rPr>
              <a:t>、</a:t>
            </a:r>
            <a:r>
              <a:rPr lang="en-US" altLang="zh-CN" sz="2000" b="0" dirty="0">
                <a:latin typeface="黑体" panose="02010609060101010101" pitchFamily="49" charset="-122"/>
              </a:rPr>
              <a:t>12</a:t>
            </a:r>
            <a:r>
              <a:rPr lang="zh-CN" altLang="en-US" sz="2000" b="0" dirty="0">
                <a:latin typeface="黑体" panose="02010609060101010101" pitchFamily="49" charset="-122"/>
              </a:rPr>
              <a:t>结构表示在两个开发者之间需要有个人来做杂活，这时候我们的开发就不单单只是开发了，还需要有人做各式各样的事情来使得项目能够继续</a:t>
            </a:r>
            <a:r>
              <a:rPr lang="zh-CN" altLang="en-US" sz="2000" b="0" dirty="0" smtClean="0">
                <a:latin typeface="黑体" panose="02010609060101010101" pitchFamily="49" charset="-122"/>
              </a:rPr>
              <a:t>进行</a:t>
            </a:r>
            <a:endParaRPr lang="en-US" altLang="zh-CN" sz="2000" b="0" dirty="0" smtClean="0">
              <a:latin typeface="黑体" panose="02010609060101010101" pitchFamily="49" charset="-122"/>
            </a:endParaRPr>
          </a:p>
          <a:p>
            <a:pPr marL="342900" indent="-342900">
              <a:buFont typeface="Arial" panose="020B0604020202020204" pitchFamily="34" charset="0"/>
              <a:buChar char="•"/>
            </a:pPr>
            <a:endParaRPr lang="en-US" altLang="zh-CN" sz="2000" b="0" dirty="0" smtClean="0">
              <a:latin typeface="黑体" panose="02010609060101010101" pitchFamily="49" charset="-122"/>
            </a:endParaRPr>
          </a:p>
          <a:p>
            <a:pPr marL="342900" indent="-342900">
              <a:buFont typeface="Arial" panose="020B0604020202020204" pitchFamily="34" charset="0"/>
              <a:buChar char="•"/>
            </a:pPr>
            <a:r>
              <a:rPr lang="zh-CN" altLang="en-US" sz="2000" b="0" dirty="0">
                <a:latin typeface="黑体" panose="02010609060101010101" pitchFamily="49" charset="-122"/>
              </a:rPr>
              <a:t>第</a:t>
            </a:r>
            <a:r>
              <a:rPr lang="en-US" altLang="zh-CN" sz="2000" b="0" dirty="0">
                <a:latin typeface="黑体" panose="02010609060101010101" pitchFamily="49" charset="-122"/>
              </a:rPr>
              <a:t>9</a:t>
            </a:r>
            <a:r>
              <a:rPr lang="zh-CN" altLang="en-US" sz="2000" b="0" dirty="0">
                <a:latin typeface="黑体" panose="02010609060101010101" pitchFamily="49" charset="-122"/>
              </a:rPr>
              <a:t>、</a:t>
            </a:r>
            <a:r>
              <a:rPr lang="en-US" altLang="zh-CN" sz="2000" b="0" dirty="0">
                <a:latin typeface="黑体" panose="02010609060101010101" pitchFamily="49" charset="-122"/>
              </a:rPr>
              <a:t>10</a:t>
            </a:r>
            <a:r>
              <a:rPr lang="zh-CN" altLang="en-US" sz="2000" b="0" dirty="0">
                <a:latin typeface="黑体" panose="02010609060101010101" pitchFamily="49" charset="-122"/>
              </a:rPr>
              <a:t>、</a:t>
            </a:r>
            <a:r>
              <a:rPr lang="en-US" altLang="zh-CN" sz="2000" b="0" dirty="0">
                <a:latin typeface="黑体" panose="02010609060101010101" pitchFamily="49" charset="-122"/>
              </a:rPr>
              <a:t>13</a:t>
            </a:r>
            <a:r>
              <a:rPr lang="zh-CN" altLang="en-US" sz="2000" b="0" dirty="0">
                <a:latin typeface="黑体" panose="02010609060101010101" pitchFamily="49" charset="-122"/>
              </a:rPr>
              <a:t>、</a:t>
            </a:r>
            <a:r>
              <a:rPr lang="en-US" altLang="zh-CN" sz="2000" b="0" dirty="0">
                <a:latin typeface="黑体" panose="02010609060101010101" pitchFamily="49" charset="-122"/>
              </a:rPr>
              <a:t>14</a:t>
            </a:r>
            <a:r>
              <a:rPr lang="zh-CN" altLang="en-US" sz="2000" b="0" dirty="0">
                <a:latin typeface="黑体" panose="02010609060101010101" pitchFamily="49" charset="-122"/>
              </a:rPr>
              <a:t>结构表示两个开发者之间需要有个项目经理来进行负责、</a:t>
            </a:r>
            <a:r>
              <a:rPr lang="zh-CN" altLang="en-US" sz="2000" b="0" dirty="0" smtClean="0">
                <a:latin typeface="黑体" panose="02010609060101010101" pitchFamily="49" charset="-122"/>
              </a:rPr>
              <a:t>沟通，管理整个项目的开发</a:t>
            </a:r>
            <a:endParaRPr lang="en-US" altLang="zh-CN" sz="2000" b="0" dirty="0" smtClean="0">
              <a:latin typeface="黑体" panose="02010609060101010101" pitchFamily="49" charset="-122"/>
            </a:endParaRPr>
          </a:p>
          <a:p>
            <a:pPr marL="342900" indent="-342900">
              <a:buFont typeface="Arial" panose="020B0604020202020204" pitchFamily="34" charset="0"/>
              <a:buChar char="•"/>
            </a:pPr>
            <a:endParaRPr lang="en-US" altLang="zh-CN" sz="2000" b="0" dirty="0" smtClean="0">
              <a:latin typeface="黑体" panose="02010609060101010101" pitchFamily="49" charset="-122"/>
            </a:endParaRPr>
          </a:p>
          <a:p>
            <a:pPr marL="342900" indent="-342900">
              <a:buFont typeface="Arial" panose="020B0604020202020204" pitchFamily="34" charset="0"/>
              <a:buChar char="•"/>
            </a:pPr>
            <a:r>
              <a:rPr lang="zh-CN" altLang="en-US" sz="2000" b="0" dirty="0">
                <a:latin typeface="黑体" panose="02010609060101010101" pitchFamily="49" charset="-122"/>
              </a:rPr>
              <a:t>第</a:t>
            </a:r>
            <a:r>
              <a:rPr lang="en-US" altLang="zh-CN" sz="2000" b="0" dirty="0">
                <a:latin typeface="黑体" panose="02010609060101010101" pitchFamily="49" charset="-122"/>
              </a:rPr>
              <a:t>15</a:t>
            </a:r>
            <a:r>
              <a:rPr lang="zh-CN" altLang="en-US" sz="2000" b="0" dirty="0">
                <a:latin typeface="黑体" panose="02010609060101010101" pitchFamily="49" charset="-122"/>
              </a:rPr>
              <a:t>与第</a:t>
            </a:r>
            <a:r>
              <a:rPr lang="en-US" altLang="zh-CN" sz="2000" b="0" dirty="0">
                <a:latin typeface="黑体" panose="02010609060101010101" pitchFamily="49" charset="-122"/>
              </a:rPr>
              <a:t>16</a:t>
            </a:r>
            <a:r>
              <a:rPr lang="zh-CN" altLang="en-US" sz="2000" b="0" dirty="0">
                <a:latin typeface="黑体" panose="02010609060101010101" pitchFamily="49" charset="-122"/>
              </a:rPr>
              <a:t>的规律表示两个项目成员各自干了不同的杂事，在两人结构</a:t>
            </a:r>
            <a:r>
              <a:rPr lang="zh-CN" altLang="en-US" sz="2000" b="0" dirty="0" smtClean="0">
                <a:latin typeface="黑体" panose="02010609060101010101" pitchFamily="49" charset="-122"/>
              </a:rPr>
              <a:t>中</a:t>
            </a:r>
            <a:endParaRPr lang="en-US" altLang="zh-CN" sz="2000" b="0" dirty="0" smtClean="0">
              <a:latin typeface="黑体" panose="02010609060101010101" pitchFamily="49" charset="-122"/>
            </a:endParaRPr>
          </a:p>
          <a:p>
            <a:pPr marL="342900" indent="-342900">
              <a:buFont typeface="Arial" panose="020B0604020202020204" pitchFamily="34" charset="0"/>
              <a:buChar char="•"/>
            </a:pPr>
            <a:endParaRPr lang="en-US" altLang="zh-CN" sz="2000" b="0" dirty="0" smtClean="0">
              <a:latin typeface="黑体" panose="02010609060101010101" pitchFamily="49" charset="-122"/>
            </a:endParaRPr>
          </a:p>
          <a:p>
            <a:pPr marL="342900" indent="-342900">
              <a:buFont typeface="Arial" panose="020B0604020202020204" pitchFamily="34" charset="0"/>
              <a:buChar char="•"/>
            </a:pPr>
            <a:r>
              <a:rPr lang="zh-CN" altLang="en-US" sz="2000" b="0" dirty="0" smtClean="0">
                <a:latin typeface="黑体" panose="02010609060101010101" pitchFamily="49" charset="-122"/>
              </a:rPr>
              <a:t>在两两节点相连的结构中，开发者与无特定角色的结构</a:t>
            </a:r>
            <a:endParaRPr lang="en-US" altLang="zh-CN" sz="2000" b="0" dirty="0" smtClean="0">
              <a:latin typeface="黑体" panose="02010609060101010101" pitchFamily="49" charset="-122"/>
            </a:endParaRPr>
          </a:p>
          <a:p>
            <a:r>
              <a:rPr lang="en-US" altLang="zh-CN" sz="2000" b="0" dirty="0" smtClean="0">
                <a:latin typeface="黑体" panose="02010609060101010101" pitchFamily="49" charset="-122"/>
              </a:rPr>
              <a:t>   </a:t>
            </a:r>
            <a:r>
              <a:rPr lang="zh-CN" altLang="en-US" sz="2000" b="0" dirty="0" smtClean="0">
                <a:latin typeface="黑体" panose="02010609060101010101" pitchFamily="49" charset="-122"/>
              </a:rPr>
              <a:t>数量最多，其次是开发者与项目经理。</a:t>
            </a:r>
            <a:endParaRPr lang="en-US" altLang="zh-CN" sz="2000" b="0" dirty="0" smtClean="0">
              <a:latin typeface="黑体" panose="02010609060101010101" pitchFamily="49" charset="-122"/>
            </a:endParaRPr>
          </a:p>
          <a:p>
            <a:pPr marL="342900" indent="-342900">
              <a:buFont typeface="Arial" panose="020B0604020202020204" pitchFamily="34" charset="0"/>
              <a:buChar char="•"/>
            </a:pPr>
            <a:endParaRPr lang="en-US" altLang="zh-CN" sz="2000" b="0" dirty="0" smtClean="0">
              <a:latin typeface="黑体" panose="02010609060101010101" pitchFamily="49" charset="-122"/>
            </a:endParaRPr>
          </a:p>
          <a:p>
            <a:pPr marL="342900" indent="-342900">
              <a:buFont typeface="Arial" panose="020B0604020202020204" pitchFamily="34" charset="0"/>
              <a:buChar char="•"/>
            </a:pPr>
            <a:r>
              <a:rPr lang="zh-CN" altLang="en-US" sz="2000" b="0" dirty="0" smtClean="0">
                <a:latin typeface="黑体" panose="02010609060101010101" pitchFamily="49" charset="-122"/>
              </a:rPr>
              <a:t>在三点相连的结构中，反而是全是开发者的结构</a:t>
            </a:r>
            <a:endParaRPr lang="en-US" altLang="zh-CN" sz="2000" b="0" dirty="0" smtClean="0">
              <a:latin typeface="黑体" panose="02010609060101010101" pitchFamily="49" charset="-122"/>
            </a:endParaRPr>
          </a:p>
          <a:p>
            <a:r>
              <a:rPr lang="en-US" altLang="zh-CN" sz="2000" b="0" dirty="0">
                <a:latin typeface="黑体" panose="02010609060101010101" pitchFamily="49" charset="-122"/>
              </a:rPr>
              <a:t> </a:t>
            </a:r>
            <a:r>
              <a:rPr lang="en-US" altLang="zh-CN" sz="2000" b="0" dirty="0" smtClean="0">
                <a:latin typeface="黑体" panose="02010609060101010101" pitchFamily="49" charset="-122"/>
              </a:rPr>
              <a:t>  </a:t>
            </a:r>
            <a:r>
              <a:rPr lang="zh-CN" altLang="en-US" sz="2000" b="0" dirty="0" smtClean="0">
                <a:latin typeface="黑体" panose="02010609060101010101" pitchFamily="49" charset="-122"/>
              </a:rPr>
              <a:t>数量最多</a:t>
            </a:r>
            <a:endParaRPr lang="en-US" altLang="zh-CN" sz="2000" b="0" dirty="0">
              <a:latin typeface="黑体" panose="02010609060101010101" pitchFamily="49" charset="-122"/>
            </a:endParaRPr>
          </a:p>
          <a:p>
            <a:pPr marL="342900" indent="-342900">
              <a:buFont typeface="Arial" panose="020B0604020202020204" pitchFamily="34" charset="0"/>
              <a:buChar char="•"/>
            </a:pPr>
            <a:endParaRPr lang="en-US" altLang="zh-CN" sz="2000" b="0" dirty="0" smtClean="0">
              <a:latin typeface="黑体" panose="02010609060101010101" pitchFamily="49" charset="-122"/>
            </a:endParaRPr>
          </a:p>
          <a:p>
            <a:pPr marL="342900" indent="-342900">
              <a:buFont typeface="Arial" panose="020B0604020202020204" pitchFamily="34" charset="0"/>
              <a:buChar char="•"/>
            </a:pPr>
            <a:endParaRPr lang="en-US" altLang="zh-CN" sz="2000" b="0" dirty="0" smtClean="0">
              <a:latin typeface="黑体" panose="02010609060101010101" pitchFamily="49" charset="-122"/>
            </a:endParaRPr>
          </a:p>
          <a:p>
            <a:pPr marL="342900" indent="-342900">
              <a:buFont typeface="Arial" panose="020B0604020202020204" pitchFamily="34" charset="0"/>
              <a:buChar char="•"/>
            </a:pPr>
            <a:endParaRPr lang="en-US" altLang="zh-CN" sz="2000" b="0" dirty="0" smtClean="0">
              <a:latin typeface="黑体" panose="02010609060101010101" pitchFamily="49" charset="-122"/>
            </a:endParaRPr>
          </a:p>
          <a:p>
            <a:pPr marL="342900" indent="-342900">
              <a:buFont typeface="Arial" panose="020B0604020202020204" pitchFamily="34" charset="0"/>
              <a:buChar char="•"/>
            </a:pPr>
            <a:endParaRPr lang="en-US" altLang="zh-CN" sz="2000" b="0" dirty="0">
              <a:latin typeface="黑体" panose="02010609060101010101" pitchFamily="49" charset="-122"/>
            </a:endParaRPr>
          </a:p>
          <a:p>
            <a:pPr marL="342900" indent="-342900">
              <a:buFont typeface="Arial" panose="020B0604020202020204" pitchFamily="34" charset="0"/>
              <a:buChar char="•"/>
            </a:pPr>
            <a:endParaRPr lang="en-US" altLang="zh-CN" sz="2000" b="0" dirty="0"/>
          </a:p>
          <a:p>
            <a:pPr marL="342900" indent="-342900">
              <a:buFont typeface="Arial" panose="020B0604020202020204" pitchFamily="34" charset="0"/>
              <a:buChar char="•"/>
            </a:pPr>
            <a:endParaRPr lang="en-US" altLang="zh-CN" sz="2000" b="0" dirty="0" smtClean="0"/>
          </a:p>
          <a:p>
            <a:pPr marL="342900" indent="-342900">
              <a:buFont typeface="Arial" panose="020B0604020202020204" pitchFamily="34" charset="0"/>
              <a:buChar char="•"/>
            </a:pPr>
            <a:endParaRPr lang="en-US" altLang="zh-CN" sz="2000" b="0" dirty="0" smtClean="0"/>
          </a:p>
          <a:p>
            <a:pPr marL="342900" indent="-342900">
              <a:buFont typeface="Arial" panose="020B0604020202020204" pitchFamily="34" charset="0"/>
              <a:buChar char="•"/>
            </a:pPr>
            <a:endParaRPr lang="en-US" altLang="zh-CN" sz="2000" b="0" dirty="0"/>
          </a:p>
          <a:p>
            <a:pPr marL="342900" indent="-342900">
              <a:buFont typeface="Arial" panose="020B0604020202020204" pitchFamily="34" charset="0"/>
              <a:buChar char="•"/>
            </a:pPr>
            <a:endParaRPr lang="en-US" altLang="zh-CN" sz="2000" b="0" dirty="0" smtClean="0"/>
          </a:p>
        </p:txBody>
      </p:sp>
    </p:spTree>
    <p:extLst>
      <p:ext uri="{BB962C8B-B14F-4D97-AF65-F5344CB8AC3E}">
        <p14:creationId xmlns:p14="http://schemas.microsoft.com/office/powerpoint/2010/main" val="169442356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8195" name="TextBox 2"/>
          <p:cNvSpPr txBox="1">
            <a:spLocks noChangeArrowheads="1"/>
          </p:cNvSpPr>
          <p:nvPr/>
        </p:nvSpPr>
        <p:spPr bwMode="auto">
          <a:xfrm>
            <a:off x="323850" y="835025"/>
            <a:ext cx="8820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zh-CN" altLang="en-US" sz="3200" b="0" dirty="0" smtClean="0"/>
              <a:t>近期工作</a:t>
            </a:r>
            <a:endParaRPr lang="zh-CN" altLang="en-US" sz="3200" dirty="0"/>
          </a:p>
        </p:txBody>
      </p:sp>
      <p:sp>
        <p:nvSpPr>
          <p:cNvPr id="2" name="TextBox 1"/>
          <p:cNvSpPr txBox="1"/>
          <p:nvPr/>
        </p:nvSpPr>
        <p:spPr>
          <a:xfrm>
            <a:off x="664332" y="1406604"/>
            <a:ext cx="6004030" cy="4154984"/>
          </a:xfrm>
          <a:prstGeom prst="rect">
            <a:avLst/>
          </a:prstGeom>
          <a:noFill/>
        </p:spPr>
        <p:txBody>
          <a:bodyPr wrap="square" rtlCol="0">
            <a:spAutoFit/>
          </a:bodyPr>
          <a:lstStyle/>
          <a:p>
            <a:pPr marL="342900" indent="-342900">
              <a:buFont typeface="Arial" panose="020B0604020202020204" pitchFamily="34" charset="0"/>
              <a:buChar char="•"/>
            </a:pPr>
            <a:r>
              <a:rPr lang="zh-CN" altLang="en-US" sz="2400" b="0" dirty="0" smtClean="0"/>
              <a:t>从</a:t>
            </a:r>
            <a:r>
              <a:rPr lang="en-US" altLang="zh-CN" sz="2400" b="0" dirty="0" err="1" smtClean="0"/>
              <a:t>srda</a:t>
            </a:r>
            <a:r>
              <a:rPr lang="zh-CN" altLang="en-US" sz="2400" b="0" dirty="0" smtClean="0"/>
              <a:t>获取</a:t>
            </a:r>
            <a:r>
              <a:rPr lang="zh-CN" altLang="en-US" sz="2400" b="0" dirty="0"/>
              <a:t>了</a:t>
            </a:r>
            <a:r>
              <a:rPr lang="en-US" altLang="zh-CN" sz="2400" b="0" dirty="0" smtClean="0"/>
              <a:t>sourceforge.net</a:t>
            </a:r>
            <a:r>
              <a:rPr lang="zh-CN" altLang="en-US" sz="2400" b="0" dirty="0" smtClean="0"/>
              <a:t>的</a:t>
            </a:r>
            <a:r>
              <a:rPr lang="en-US" altLang="zh-CN" sz="2400" b="0" dirty="0" smtClean="0"/>
              <a:t>92</a:t>
            </a:r>
            <a:r>
              <a:rPr lang="zh-CN" altLang="en-US" sz="2400" b="0" dirty="0" smtClean="0"/>
              <a:t>个月份的带角色属性的数据</a:t>
            </a:r>
            <a:endParaRPr lang="en-US" altLang="zh-CN" sz="2400" b="0" dirty="0" smtClean="0"/>
          </a:p>
          <a:p>
            <a:pPr marL="342900" indent="-342900">
              <a:buFont typeface="Arial" panose="020B0604020202020204" pitchFamily="34" charset="0"/>
              <a:buChar char="•"/>
            </a:pPr>
            <a:endParaRPr lang="en-US" altLang="zh-CN" sz="2400" b="0" dirty="0"/>
          </a:p>
          <a:p>
            <a:pPr marL="342900" indent="-342900">
              <a:buFont typeface="Arial" panose="020B0604020202020204" pitchFamily="34" charset="0"/>
              <a:buChar char="•"/>
            </a:pPr>
            <a:r>
              <a:rPr lang="zh-CN" altLang="en-US" sz="2400" b="0" dirty="0" smtClean="0"/>
              <a:t>找到了高效的单机图匹配开源库</a:t>
            </a:r>
            <a:r>
              <a:rPr lang="en-US" altLang="zh-CN" sz="2400" b="0" dirty="0" err="1" smtClean="0"/>
              <a:t>VFLib</a:t>
            </a:r>
            <a:endParaRPr lang="en-US" altLang="zh-CN" sz="2400" b="0" dirty="0" smtClean="0"/>
          </a:p>
          <a:p>
            <a:pPr marL="342900" indent="-342900">
              <a:buFont typeface="Arial" panose="020B0604020202020204" pitchFamily="34" charset="0"/>
              <a:buChar char="•"/>
            </a:pPr>
            <a:endParaRPr lang="en-US" altLang="zh-CN" sz="2400" b="0" dirty="0"/>
          </a:p>
          <a:p>
            <a:pPr marL="342900" indent="-342900">
              <a:buFont typeface="Arial" panose="020B0604020202020204" pitchFamily="34" charset="0"/>
              <a:buChar char="•"/>
            </a:pPr>
            <a:r>
              <a:rPr lang="zh-CN" altLang="en-US" sz="2400" b="0" dirty="0" smtClean="0"/>
              <a:t>数据预处理了</a:t>
            </a:r>
            <a:r>
              <a:rPr lang="en-US" altLang="zh-CN" sz="2400" b="0" dirty="0" smtClean="0"/>
              <a:t>3.5G</a:t>
            </a:r>
            <a:r>
              <a:rPr lang="zh-CN" altLang="en-US" sz="2400" b="0" dirty="0" smtClean="0"/>
              <a:t>，包括清除重边</a:t>
            </a:r>
            <a:r>
              <a:rPr lang="zh-CN" altLang="en-US" sz="2400" b="0" dirty="0"/>
              <a:t>，</a:t>
            </a:r>
            <a:r>
              <a:rPr lang="zh-CN" altLang="en-US" sz="2400" b="0" dirty="0" smtClean="0"/>
              <a:t>去除</a:t>
            </a:r>
            <a:r>
              <a:rPr lang="zh-CN" altLang="en-US" sz="2400" b="0" dirty="0"/>
              <a:t>两类数据中彼此没有的</a:t>
            </a:r>
            <a:r>
              <a:rPr lang="en-US" altLang="zh-CN" sz="2400" b="0" dirty="0" smtClean="0"/>
              <a:t>ID</a:t>
            </a:r>
            <a:r>
              <a:rPr lang="zh-CN" altLang="en-US" sz="2400" b="0" dirty="0" smtClean="0"/>
              <a:t>，清除自旋边，节点的顺序映射，使用强连通分量来缩小图结构（单机上对内存的要求会很高）。最终得到用于图匹配的数据图，包括节点和角色的映射，以及边。</a:t>
            </a:r>
            <a:endParaRPr lang="en-US" altLang="zh-CN" sz="2400" b="0" dirty="0" smtClean="0"/>
          </a:p>
        </p:txBody>
      </p:sp>
      <p:pic>
        <p:nvPicPr>
          <p:cNvPr id="3" name="图片 2"/>
          <p:cNvPicPr>
            <a:picLocks noChangeAspect="1"/>
          </p:cNvPicPr>
          <p:nvPr/>
        </p:nvPicPr>
        <p:blipFill>
          <a:blip r:embed="rId3"/>
          <a:stretch>
            <a:fillRect/>
          </a:stretch>
        </p:blipFill>
        <p:spPr>
          <a:xfrm>
            <a:off x="6444208" y="2912785"/>
            <a:ext cx="2699792" cy="3945215"/>
          </a:xfrm>
          <a:prstGeom prst="rect">
            <a:avLst/>
          </a:prstGeom>
        </p:spPr>
      </p:pic>
    </p:spTree>
    <p:extLst>
      <p:ext uri="{BB962C8B-B14F-4D97-AF65-F5344CB8AC3E}">
        <p14:creationId xmlns:p14="http://schemas.microsoft.com/office/powerpoint/2010/main" val="185655188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3" name="文本框 2"/>
          <p:cNvSpPr txBox="1"/>
          <p:nvPr/>
        </p:nvSpPr>
        <p:spPr>
          <a:xfrm>
            <a:off x="251520" y="836712"/>
            <a:ext cx="8820472" cy="1200329"/>
          </a:xfrm>
          <a:prstGeom prst="rect">
            <a:avLst/>
          </a:prstGeom>
          <a:noFill/>
        </p:spPr>
        <p:txBody>
          <a:bodyPr wrap="square" rtlCol="0">
            <a:spAutoFit/>
          </a:bodyPr>
          <a:lstStyle/>
          <a:p>
            <a:r>
              <a:rPr lang="zh-CN" altLang="en-US" sz="2400" b="0" dirty="0" smtClean="0"/>
              <a:t>输入：模式图、数据图，其中图包括点</a:t>
            </a:r>
            <a:r>
              <a:rPr lang="zh-CN" altLang="en-US" sz="2400" b="0" dirty="0"/>
              <a:t>和角色的</a:t>
            </a:r>
            <a:r>
              <a:rPr lang="zh-CN" altLang="en-US" sz="2400" b="0" dirty="0" smtClean="0"/>
              <a:t>映射和边</a:t>
            </a:r>
            <a:endParaRPr lang="en-US" altLang="zh-CN" sz="2400" b="0" dirty="0" smtClean="0"/>
          </a:p>
          <a:p>
            <a:r>
              <a:rPr lang="zh-CN" altLang="en-US" sz="2400" b="0" dirty="0" smtClean="0"/>
              <a:t>方法：在数据图中寻找模式图的数量（图匹配）</a:t>
            </a:r>
            <a:endParaRPr lang="en-US" altLang="zh-CN" sz="2400" b="0" dirty="0" smtClean="0"/>
          </a:p>
          <a:p>
            <a:r>
              <a:rPr lang="zh-CN" altLang="en-US" sz="2400" b="0" dirty="0" smtClean="0"/>
              <a:t>输出：模式数量在</a:t>
            </a:r>
            <a:r>
              <a:rPr lang="en-US" altLang="zh-CN" sz="2400" b="0" dirty="0" smtClean="0"/>
              <a:t>92</a:t>
            </a:r>
            <a:r>
              <a:rPr lang="zh-CN" altLang="en-US" sz="2400" b="0" dirty="0" smtClean="0"/>
              <a:t>个月中的趋势</a:t>
            </a:r>
            <a:endParaRPr lang="zh-CN" altLang="en-US" sz="2400" b="0" dirty="0"/>
          </a:p>
        </p:txBody>
      </p:sp>
      <p:pic>
        <p:nvPicPr>
          <p:cNvPr id="7" name="图片 6"/>
          <p:cNvPicPr>
            <a:picLocks noChangeAspect="1"/>
          </p:cNvPicPr>
          <p:nvPr/>
        </p:nvPicPr>
        <p:blipFill>
          <a:blip r:embed="rId3"/>
          <a:stretch>
            <a:fillRect/>
          </a:stretch>
        </p:blipFill>
        <p:spPr>
          <a:xfrm>
            <a:off x="300825" y="2204864"/>
            <a:ext cx="7032781" cy="4176464"/>
          </a:xfrm>
          <a:prstGeom prst="rect">
            <a:avLst/>
          </a:prstGeom>
        </p:spPr>
      </p:pic>
      <p:sp>
        <p:nvSpPr>
          <p:cNvPr id="10" name="椭圆 9"/>
          <p:cNvSpPr/>
          <p:nvPr/>
        </p:nvSpPr>
        <p:spPr bwMode="auto">
          <a:xfrm>
            <a:off x="7596336" y="1556792"/>
            <a:ext cx="720080" cy="64807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16388A"/>
                </a:solidFill>
                <a:effectLst/>
                <a:latin typeface="Arial" pitchFamily="34" charset="0"/>
                <a:ea typeface="黑体" pitchFamily="49" charset="-122"/>
              </a:rPr>
              <a:t>Dev</a:t>
            </a:r>
            <a:endParaRPr kumimoji="0" lang="zh-CN" altLang="en-US" sz="1400" b="0" i="0" u="none" strike="noStrike" cap="none" normalizeH="0" baseline="0" dirty="0" smtClean="0">
              <a:ln>
                <a:noFill/>
              </a:ln>
              <a:solidFill>
                <a:srgbClr val="16388A"/>
              </a:solidFill>
              <a:effectLst/>
              <a:latin typeface="Arial" pitchFamily="34" charset="0"/>
              <a:ea typeface="黑体" pitchFamily="49" charset="-122"/>
            </a:endParaRPr>
          </a:p>
        </p:txBody>
      </p:sp>
      <p:sp>
        <p:nvSpPr>
          <p:cNvPr id="14" name="椭圆 13"/>
          <p:cNvSpPr/>
          <p:nvPr/>
        </p:nvSpPr>
        <p:spPr bwMode="auto">
          <a:xfrm>
            <a:off x="7615917" y="2600908"/>
            <a:ext cx="720080" cy="64807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16388A"/>
                </a:solidFill>
                <a:effectLst/>
                <a:latin typeface="Arial" pitchFamily="34" charset="0"/>
                <a:ea typeface="黑体" pitchFamily="49" charset="-122"/>
              </a:rPr>
              <a:t>Dev</a:t>
            </a:r>
            <a:endParaRPr kumimoji="0" lang="zh-CN" altLang="en-US" sz="1400" b="0" i="0" u="none" strike="noStrike" cap="none" normalizeH="0" baseline="0" dirty="0" smtClean="0">
              <a:ln>
                <a:noFill/>
              </a:ln>
              <a:solidFill>
                <a:srgbClr val="16388A"/>
              </a:solidFill>
              <a:effectLst/>
              <a:latin typeface="Arial" pitchFamily="34" charset="0"/>
              <a:ea typeface="黑体" pitchFamily="49" charset="-122"/>
            </a:endParaRPr>
          </a:p>
        </p:txBody>
      </p:sp>
      <p:cxnSp>
        <p:nvCxnSpPr>
          <p:cNvPr id="12" name="直接箭头连接符 11"/>
          <p:cNvCxnSpPr>
            <a:stCxn id="10" idx="4"/>
            <a:endCxn id="14" idx="0"/>
          </p:cNvCxnSpPr>
          <p:nvPr/>
        </p:nvCxnSpPr>
        <p:spPr bwMode="auto">
          <a:xfrm>
            <a:off x="7956376" y="2204864"/>
            <a:ext cx="19581" cy="39604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9916377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pic>
        <p:nvPicPr>
          <p:cNvPr id="2" name="图片 1"/>
          <p:cNvPicPr>
            <a:picLocks noChangeAspect="1"/>
          </p:cNvPicPr>
          <p:nvPr/>
        </p:nvPicPr>
        <p:blipFill>
          <a:blip r:embed="rId3"/>
          <a:stretch>
            <a:fillRect/>
          </a:stretch>
        </p:blipFill>
        <p:spPr>
          <a:xfrm>
            <a:off x="683568" y="1412776"/>
            <a:ext cx="7676388" cy="4608512"/>
          </a:xfrm>
          <a:prstGeom prst="rect">
            <a:avLst/>
          </a:prstGeom>
        </p:spPr>
      </p:pic>
      <p:sp>
        <p:nvSpPr>
          <p:cNvPr id="8" name="椭圆 7"/>
          <p:cNvSpPr/>
          <p:nvPr/>
        </p:nvSpPr>
        <p:spPr bwMode="auto">
          <a:xfrm>
            <a:off x="3347864" y="684022"/>
            <a:ext cx="720080" cy="64807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16388A"/>
                </a:solidFill>
                <a:effectLst/>
                <a:latin typeface="Arial" pitchFamily="34" charset="0"/>
                <a:ea typeface="黑体" pitchFamily="49" charset="-122"/>
              </a:rPr>
              <a:t>Dev</a:t>
            </a:r>
            <a:endParaRPr kumimoji="0" lang="zh-CN" altLang="en-US" sz="1400" b="0" i="0" u="none" strike="noStrike" cap="none" normalizeH="0" baseline="0" dirty="0" smtClean="0">
              <a:ln>
                <a:noFill/>
              </a:ln>
              <a:solidFill>
                <a:srgbClr val="16388A"/>
              </a:solidFill>
              <a:effectLst/>
              <a:latin typeface="Arial" pitchFamily="34" charset="0"/>
              <a:ea typeface="黑体" pitchFamily="49" charset="-122"/>
            </a:endParaRPr>
          </a:p>
        </p:txBody>
      </p:sp>
      <p:sp>
        <p:nvSpPr>
          <p:cNvPr id="9" name="椭圆 8"/>
          <p:cNvSpPr/>
          <p:nvPr/>
        </p:nvSpPr>
        <p:spPr bwMode="auto">
          <a:xfrm>
            <a:off x="4788024" y="684022"/>
            <a:ext cx="720080" cy="648072"/>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16388A"/>
                </a:solidFill>
                <a:effectLst/>
                <a:latin typeface="Arial" pitchFamily="34" charset="0"/>
                <a:ea typeface="黑体" pitchFamily="49" charset="-122"/>
              </a:rPr>
              <a:t>PM</a:t>
            </a:r>
          </a:p>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16388A"/>
              </a:solidFill>
              <a:effectLst/>
              <a:latin typeface="Arial" pitchFamily="34" charset="0"/>
              <a:ea typeface="黑体" pitchFamily="49" charset="-122"/>
            </a:endParaRPr>
          </a:p>
        </p:txBody>
      </p:sp>
      <p:cxnSp>
        <p:nvCxnSpPr>
          <p:cNvPr id="10" name="直接箭头连接符 9"/>
          <p:cNvCxnSpPr>
            <a:stCxn id="8" idx="6"/>
            <a:endCxn id="9" idx="2"/>
          </p:cNvCxnSpPr>
          <p:nvPr/>
        </p:nvCxnSpPr>
        <p:spPr bwMode="auto">
          <a:xfrm>
            <a:off x="4067944" y="1008058"/>
            <a:ext cx="72008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9681929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5" name="椭圆 4"/>
          <p:cNvSpPr/>
          <p:nvPr/>
        </p:nvSpPr>
        <p:spPr bwMode="auto">
          <a:xfrm>
            <a:off x="3481083" y="965520"/>
            <a:ext cx="720080" cy="648072"/>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16388A"/>
                </a:solidFill>
                <a:effectLst/>
                <a:latin typeface="Arial" pitchFamily="34" charset="0"/>
                <a:ea typeface="黑体" pitchFamily="49" charset="-122"/>
              </a:rPr>
              <a:t>PM</a:t>
            </a:r>
            <a:endParaRPr kumimoji="0" lang="zh-CN" altLang="en-US" sz="1400" b="0" i="0" u="none" strike="noStrike" cap="none" normalizeH="0" baseline="0" dirty="0" smtClean="0">
              <a:ln>
                <a:noFill/>
              </a:ln>
              <a:solidFill>
                <a:srgbClr val="16388A"/>
              </a:solidFill>
              <a:effectLst/>
              <a:latin typeface="Arial" pitchFamily="34" charset="0"/>
              <a:ea typeface="黑体" pitchFamily="49" charset="-122"/>
            </a:endParaRPr>
          </a:p>
        </p:txBody>
      </p:sp>
      <p:sp>
        <p:nvSpPr>
          <p:cNvPr id="9" name="椭圆 8"/>
          <p:cNvSpPr/>
          <p:nvPr/>
        </p:nvSpPr>
        <p:spPr bwMode="auto">
          <a:xfrm>
            <a:off x="4876800" y="965520"/>
            <a:ext cx="720080" cy="64807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16388A"/>
                </a:solidFill>
                <a:effectLst/>
                <a:latin typeface="Arial" pitchFamily="34" charset="0"/>
                <a:ea typeface="黑体" pitchFamily="49" charset="-122"/>
              </a:rPr>
              <a:t>Dev</a:t>
            </a:r>
            <a:endParaRPr kumimoji="0" lang="zh-CN" altLang="en-US" sz="1400" b="0" i="0" u="none" strike="noStrike" cap="none" normalizeH="0" baseline="0" dirty="0" smtClean="0">
              <a:ln>
                <a:noFill/>
              </a:ln>
              <a:solidFill>
                <a:srgbClr val="16388A"/>
              </a:solidFill>
              <a:effectLst/>
              <a:latin typeface="Arial" pitchFamily="34" charset="0"/>
              <a:ea typeface="黑体" pitchFamily="49" charset="-122"/>
            </a:endParaRPr>
          </a:p>
        </p:txBody>
      </p:sp>
      <p:cxnSp>
        <p:nvCxnSpPr>
          <p:cNvPr id="11" name="直接箭头连接符 10"/>
          <p:cNvCxnSpPr>
            <a:stCxn id="5" idx="6"/>
            <a:endCxn id="9" idx="2"/>
          </p:cNvCxnSpPr>
          <p:nvPr/>
        </p:nvCxnSpPr>
        <p:spPr bwMode="auto">
          <a:xfrm>
            <a:off x="4201163" y="1289556"/>
            <a:ext cx="675637"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图片 1"/>
          <p:cNvPicPr>
            <a:picLocks noChangeAspect="1"/>
          </p:cNvPicPr>
          <p:nvPr/>
        </p:nvPicPr>
        <p:blipFill>
          <a:blip r:embed="rId3"/>
          <a:stretch>
            <a:fillRect/>
          </a:stretch>
        </p:blipFill>
        <p:spPr>
          <a:xfrm>
            <a:off x="539552" y="1772816"/>
            <a:ext cx="7831994" cy="4723419"/>
          </a:xfrm>
          <a:prstGeom prst="rect">
            <a:avLst/>
          </a:prstGeom>
        </p:spPr>
      </p:pic>
    </p:spTree>
    <p:extLst>
      <p:ext uri="{BB962C8B-B14F-4D97-AF65-F5344CB8AC3E}">
        <p14:creationId xmlns:p14="http://schemas.microsoft.com/office/powerpoint/2010/main" val="370792624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8195" name="TextBox 2"/>
          <p:cNvSpPr txBox="1">
            <a:spLocks noChangeArrowheads="1"/>
          </p:cNvSpPr>
          <p:nvPr/>
        </p:nvSpPr>
        <p:spPr bwMode="auto">
          <a:xfrm>
            <a:off x="323850" y="720982"/>
            <a:ext cx="8820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zh-CN" altLang="en-US" sz="3200" b="0" dirty="0" smtClean="0"/>
              <a:t>背景</a:t>
            </a:r>
            <a:endParaRPr lang="zh-CN" altLang="en-US" sz="3200" dirty="0"/>
          </a:p>
        </p:txBody>
      </p:sp>
      <p:sp>
        <p:nvSpPr>
          <p:cNvPr id="2" name="TextBox 1"/>
          <p:cNvSpPr txBox="1"/>
          <p:nvPr/>
        </p:nvSpPr>
        <p:spPr>
          <a:xfrm>
            <a:off x="31667" y="1419800"/>
            <a:ext cx="8424936" cy="3416320"/>
          </a:xfrm>
          <a:prstGeom prst="rect">
            <a:avLst/>
          </a:prstGeom>
          <a:noFill/>
        </p:spPr>
        <p:txBody>
          <a:bodyPr wrap="square" rtlCol="0">
            <a:spAutoFit/>
          </a:bodyPr>
          <a:lstStyle/>
          <a:p>
            <a:pPr marL="342900" indent="-342900">
              <a:buFont typeface="Arial" panose="020B0604020202020204" pitchFamily="34" charset="0"/>
              <a:buChar char="•"/>
            </a:pPr>
            <a:r>
              <a:rPr lang="zh-CN" altLang="en-US" sz="2400" b="0" dirty="0" smtClean="0"/>
              <a:t>软件仓库是宝库</a:t>
            </a:r>
            <a:endParaRPr lang="en-US" altLang="zh-CN" sz="2400" b="0" dirty="0" smtClean="0"/>
          </a:p>
          <a:p>
            <a:pPr marL="342900" indent="-342900">
              <a:buFont typeface="Arial" panose="020B0604020202020204" pitchFamily="34" charset="0"/>
              <a:buChar char="•"/>
            </a:pPr>
            <a:endParaRPr lang="en-US" altLang="zh-CN" sz="2400" b="0" dirty="0" smtClean="0"/>
          </a:p>
          <a:p>
            <a:pPr marL="342900" indent="-342900">
              <a:buFont typeface="Arial" panose="020B0604020202020204" pitchFamily="34" charset="0"/>
              <a:buChar char="•"/>
            </a:pPr>
            <a:endParaRPr lang="en-US" altLang="zh-CN" sz="2400" b="0" dirty="0" smtClean="0"/>
          </a:p>
          <a:p>
            <a:pPr marL="342900" indent="-342900">
              <a:buFont typeface="Arial" panose="020B0604020202020204" pitchFamily="34" charset="0"/>
              <a:buChar char="•"/>
            </a:pPr>
            <a:endParaRPr lang="en-US" altLang="zh-CN" sz="2400" b="0" dirty="0" smtClean="0"/>
          </a:p>
          <a:p>
            <a:pPr marL="342900" indent="-342900">
              <a:buFont typeface="Arial" panose="020B0604020202020204" pitchFamily="34" charset="0"/>
              <a:buChar char="•"/>
            </a:pPr>
            <a:r>
              <a:rPr lang="zh-CN" altLang="en-US" sz="2400" b="0" dirty="0"/>
              <a:t>研究方向</a:t>
            </a:r>
            <a:endParaRPr lang="en-US" altLang="zh-CN" sz="2400" b="0" dirty="0"/>
          </a:p>
          <a:p>
            <a:r>
              <a:rPr lang="en-US" altLang="zh-CN" sz="2400" b="0" dirty="0" smtClean="0"/>
              <a:t>	</a:t>
            </a:r>
            <a:r>
              <a:rPr lang="zh-CN" altLang="en-US" sz="2400" b="0" dirty="0" smtClean="0"/>
              <a:t>软件工程的数据挖掘 </a:t>
            </a:r>
            <a:r>
              <a:rPr lang="en-US" altLang="zh-CN" sz="2400" b="0" dirty="0" smtClean="0"/>
              <a:t>-&gt; </a:t>
            </a:r>
            <a:r>
              <a:rPr lang="zh-CN" altLang="en-US" sz="2400" b="0" dirty="0" smtClean="0"/>
              <a:t>程序员社交网络 </a:t>
            </a:r>
            <a:r>
              <a:rPr lang="en-US" altLang="zh-CN" sz="2400" b="0" dirty="0" smtClean="0"/>
              <a:t>-&gt; </a:t>
            </a:r>
            <a:r>
              <a:rPr lang="zh-CN" altLang="en-US" sz="2400" b="0" dirty="0" smtClean="0"/>
              <a:t>协同模式</a:t>
            </a:r>
            <a:endParaRPr lang="en-US" altLang="zh-CN" sz="2400" b="0" dirty="0"/>
          </a:p>
          <a:p>
            <a:pPr marL="342900" indent="-342900">
              <a:buFont typeface="Arial" panose="020B0604020202020204" pitchFamily="34" charset="0"/>
              <a:buChar char="•"/>
            </a:pPr>
            <a:endParaRPr lang="en-US" altLang="zh-CN" sz="2400" b="0" dirty="0" smtClean="0"/>
          </a:p>
          <a:p>
            <a:pPr marL="342900" indent="-342900">
              <a:buFont typeface="Arial" panose="020B0604020202020204" pitchFamily="34" charset="0"/>
              <a:buChar char="•"/>
            </a:pPr>
            <a:endParaRPr lang="en-US" altLang="zh-CN" sz="2400" b="0" dirty="0"/>
          </a:p>
          <a:p>
            <a:pPr marL="342900" indent="-342900">
              <a:buFont typeface="Arial" panose="020B0604020202020204" pitchFamily="34" charset="0"/>
              <a:buChar char="•"/>
            </a:pPr>
            <a:endParaRPr lang="en-US" altLang="zh-CN" sz="2400" b="0" dirty="0"/>
          </a:p>
        </p:txBody>
      </p:sp>
    </p:spTree>
    <p:extLst>
      <p:ext uri="{BB962C8B-B14F-4D97-AF65-F5344CB8AC3E}">
        <p14:creationId xmlns:p14="http://schemas.microsoft.com/office/powerpoint/2010/main" val="429400520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pic>
        <p:nvPicPr>
          <p:cNvPr id="3" name="图片 2"/>
          <p:cNvPicPr>
            <a:picLocks noChangeAspect="1"/>
          </p:cNvPicPr>
          <p:nvPr/>
        </p:nvPicPr>
        <p:blipFill>
          <a:blip r:embed="rId3"/>
          <a:stretch>
            <a:fillRect/>
          </a:stretch>
        </p:blipFill>
        <p:spPr>
          <a:xfrm>
            <a:off x="395536" y="2065813"/>
            <a:ext cx="8523725" cy="4563587"/>
          </a:xfrm>
          <a:prstGeom prst="rect">
            <a:avLst/>
          </a:prstGeom>
        </p:spPr>
      </p:pic>
      <p:sp>
        <p:nvSpPr>
          <p:cNvPr id="5" name="椭圆 4"/>
          <p:cNvSpPr/>
          <p:nvPr/>
        </p:nvSpPr>
        <p:spPr bwMode="auto">
          <a:xfrm>
            <a:off x="2699792" y="908720"/>
            <a:ext cx="720080" cy="648072"/>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16388A"/>
                </a:solidFill>
                <a:effectLst/>
                <a:latin typeface="Arial" pitchFamily="34" charset="0"/>
                <a:ea typeface="黑体" pitchFamily="49" charset="-122"/>
              </a:rPr>
              <a:t>PM</a:t>
            </a:r>
            <a:endParaRPr kumimoji="0" lang="zh-CN" altLang="en-US" sz="1400" b="0" i="0" u="none" strike="noStrike" cap="none" normalizeH="0" baseline="0" dirty="0" smtClean="0">
              <a:ln>
                <a:noFill/>
              </a:ln>
              <a:solidFill>
                <a:srgbClr val="16388A"/>
              </a:solidFill>
              <a:effectLst/>
              <a:latin typeface="Arial" pitchFamily="34" charset="0"/>
              <a:ea typeface="黑体" pitchFamily="49" charset="-122"/>
            </a:endParaRPr>
          </a:p>
        </p:txBody>
      </p:sp>
      <p:sp>
        <p:nvSpPr>
          <p:cNvPr id="6" name="椭圆 5"/>
          <p:cNvSpPr/>
          <p:nvPr/>
        </p:nvSpPr>
        <p:spPr bwMode="auto">
          <a:xfrm>
            <a:off x="3851920" y="908720"/>
            <a:ext cx="720080" cy="648072"/>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zh-CN" sz="1400" b="0" dirty="0" smtClean="0">
                <a:latin typeface="Arial" pitchFamily="34" charset="0"/>
              </a:rPr>
              <a:t>D/A</a:t>
            </a:r>
            <a:endParaRPr kumimoji="0" lang="en-US" altLang="zh-CN" sz="1400" b="0" i="0" u="none" strike="noStrike" cap="none" normalizeH="0" baseline="0" dirty="0" smtClean="0">
              <a:ln>
                <a:noFill/>
              </a:ln>
              <a:solidFill>
                <a:srgbClr val="16388A"/>
              </a:solidFill>
              <a:effectLst/>
              <a:latin typeface="Arial" pitchFamily="34" charset="0"/>
              <a:ea typeface="黑体" pitchFamily="49" charset="-122"/>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16388A"/>
              </a:solidFill>
              <a:effectLst/>
              <a:latin typeface="Arial" pitchFamily="34" charset="0"/>
              <a:ea typeface="黑体" pitchFamily="49" charset="-122"/>
            </a:endParaRPr>
          </a:p>
        </p:txBody>
      </p:sp>
      <p:cxnSp>
        <p:nvCxnSpPr>
          <p:cNvPr id="7" name="直接箭头连接符 6"/>
          <p:cNvCxnSpPr>
            <a:stCxn id="5" idx="6"/>
            <a:endCxn id="6" idx="2"/>
          </p:cNvCxnSpPr>
          <p:nvPr/>
        </p:nvCxnSpPr>
        <p:spPr bwMode="auto">
          <a:xfrm>
            <a:off x="3419872" y="1232756"/>
            <a:ext cx="432048"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椭圆 8"/>
          <p:cNvSpPr/>
          <p:nvPr/>
        </p:nvSpPr>
        <p:spPr bwMode="auto">
          <a:xfrm>
            <a:off x="5148064" y="908720"/>
            <a:ext cx="720080" cy="64807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16388A"/>
                </a:solidFill>
                <a:effectLst/>
                <a:latin typeface="Arial" pitchFamily="34" charset="0"/>
                <a:ea typeface="黑体" pitchFamily="49" charset="-122"/>
              </a:rPr>
              <a:t>Dev</a:t>
            </a:r>
            <a:endParaRPr kumimoji="0" lang="zh-CN" altLang="en-US" sz="1400" b="0" i="0" u="none" strike="noStrike" cap="none" normalizeH="0" baseline="0" dirty="0" smtClean="0">
              <a:ln>
                <a:noFill/>
              </a:ln>
              <a:solidFill>
                <a:srgbClr val="16388A"/>
              </a:solidFill>
              <a:effectLst/>
              <a:latin typeface="Arial" pitchFamily="34" charset="0"/>
              <a:ea typeface="黑体" pitchFamily="49" charset="-122"/>
            </a:endParaRPr>
          </a:p>
        </p:txBody>
      </p:sp>
      <p:cxnSp>
        <p:nvCxnSpPr>
          <p:cNvPr id="11" name="直接箭头连接符 10"/>
          <p:cNvCxnSpPr>
            <a:stCxn id="6" idx="6"/>
            <a:endCxn id="9" idx="2"/>
          </p:cNvCxnSpPr>
          <p:nvPr/>
        </p:nvCxnSpPr>
        <p:spPr bwMode="auto">
          <a:xfrm>
            <a:off x="4572000" y="1232756"/>
            <a:ext cx="576064"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7030582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5" name="椭圆 4"/>
          <p:cNvSpPr/>
          <p:nvPr/>
        </p:nvSpPr>
        <p:spPr bwMode="auto">
          <a:xfrm>
            <a:off x="3563888" y="116632"/>
            <a:ext cx="720080" cy="648072"/>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16388A"/>
                </a:solidFill>
                <a:effectLst/>
                <a:latin typeface="Arial" pitchFamily="34" charset="0"/>
                <a:ea typeface="黑体" pitchFamily="49" charset="-122"/>
              </a:rPr>
              <a:t>PM</a:t>
            </a:r>
            <a:endParaRPr kumimoji="0" lang="zh-CN" altLang="en-US" sz="1400" b="0" i="0" u="none" strike="noStrike" cap="none" normalizeH="0" baseline="0" dirty="0" smtClean="0">
              <a:ln>
                <a:noFill/>
              </a:ln>
              <a:solidFill>
                <a:srgbClr val="16388A"/>
              </a:solidFill>
              <a:effectLst/>
              <a:latin typeface="Arial" pitchFamily="34" charset="0"/>
              <a:ea typeface="黑体" pitchFamily="49" charset="-122"/>
            </a:endParaRPr>
          </a:p>
        </p:txBody>
      </p:sp>
      <p:sp>
        <p:nvSpPr>
          <p:cNvPr id="9" name="椭圆 8"/>
          <p:cNvSpPr/>
          <p:nvPr/>
        </p:nvSpPr>
        <p:spPr bwMode="auto">
          <a:xfrm>
            <a:off x="4283968" y="1064452"/>
            <a:ext cx="720080" cy="64807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16388A"/>
                </a:solidFill>
                <a:effectLst/>
                <a:latin typeface="Arial" pitchFamily="34" charset="0"/>
                <a:ea typeface="黑体" pitchFamily="49" charset="-122"/>
              </a:rPr>
              <a:t>Dev</a:t>
            </a:r>
            <a:endParaRPr kumimoji="0" lang="zh-CN" altLang="en-US" sz="1400" b="0" i="0" u="none" strike="noStrike" cap="none" normalizeH="0" baseline="0" dirty="0" smtClean="0">
              <a:ln>
                <a:noFill/>
              </a:ln>
              <a:solidFill>
                <a:srgbClr val="16388A"/>
              </a:solidFill>
              <a:effectLst/>
              <a:latin typeface="Arial" pitchFamily="34" charset="0"/>
              <a:ea typeface="黑体" pitchFamily="49" charset="-122"/>
            </a:endParaRPr>
          </a:p>
        </p:txBody>
      </p:sp>
      <p:cxnSp>
        <p:nvCxnSpPr>
          <p:cNvPr id="11" name="直接箭头连接符 10"/>
          <p:cNvCxnSpPr>
            <a:stCxn id="5" idx="6"/>
            <a:endCxn id="9" idx="0"/>
          </p:cNvCxnSpPr>
          <p:nvPr/>
        </p:nvCxnSpPr>
        <p:spPr bwMode="auto">
          <a:xfrm>
            <a:off x="4283968" y="440668"/>
            <a:ext cx="360040" cy="62378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图片 2"/>
          <p:cNvPicPr>
            <a:picLocks noChangeAspect="1"/>
          </p:cNvPicPr>
          <p:nvPr/>
        </p:nvPicPr>
        <p:blipFill>
          <a:blip r:embed="rId3"/>
          <a:stretch>
            <a:fillRect/>
          </a:stretch>
        </p:blipFill>
        <p:spPr>
          <a:xfrm>
            <a:off x="502598" y="1924050"/>
            <a:ext cx="8090546" cy="4385270"/>
          </a:xfrm>
          <a:prstGeom prst="rect">
            <a:avLst/>
          </a:prstGeom>
        </p:spPr>
      </p:pic>
      <p:sp>
        <p:nvSpPr>
          <p:cNvPr id="10" name="椭圆 9"/>
          <p:cNvSpPr/>
          <p:nvPr/>
        </p:nvSpPr>
        <p:spPr bwMode="auto">
          <a:xfrm>
            <a:off x="2895600" y="1071278"/>
            <a:ext cx="720080" cy="648072"/>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16388A"/>
                </a:solidFill>
                <a:effectLst/>
                <a:latin typeface="Arial" pitchFamily="34" charset="0"/>
                <a:ea typeface="黑体" pitchFamily="49" charset="-122"/>
              </a:rPr>
              <a:t>RE</a:t>
            </a:r>
            <a:endParaRPr kumimoji="0" lang="zh-CN" altLang="en-US" sz="1400" b="0" i="0" u="none" strike="noStrike" cap="none" normalizeH="0" baseline="0" dirty="0" smtClean="0">
              <a:ln>
                <a:noFill/>
              </a:ln>
              <a:solidFill>
                <a:srgbClr val="16388A"/>
              </a:solidFill>
              <a:effectLst/>
              <a:latin typeface="Arial" pitchFamily="34" charset="0"/>
              <a:ea typeface="黑体" pitchFamily="49" charset="-122"/>
            </a:endParaRPr>
          </a:p>
        </p:txBody>
      </p:sp>
      <p:cxnSp>
        <p:nvCxnSpPr>
          <p:cNvPr id="13" name="直接箭头连接符 12"/>
          <p:cNvCxnSpPr>
            <a:stCxn id="5" idx="2"/>
            <a:endCxn id="10" idx="0"/>
          </p:cNvCxnSpPr>
          <p:nvPr/>
        </p:nvCxnSpPr>
        <p:spPr bwMode="auto">
          <a:xfrm flipH="1">
            <a:off x="3255640" y="440668"/>
            <a:ext cx="308248" cy="63061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箭头连接符 15"/>
          <p:cNvCxnSpPr>
            <a:stCxn id="10" idx="6"/>
            <a:endCxn id="9" idx="2"/>
          </p:cNvCxnSpPr>
          <p:nvPr/>
        </p:nvCxnSpPr>
        <p:spPr bwMode="auto">
          <a:xfrm flipV="1">
            <a:off x="3615680" y="1388488"/>
            <a:ext cx="668288" cy="682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8838169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5" name="椭圆 4"/>
          <p:cNvSpPr/>
          <p:nvPr/>
        </p:nvSpPr>
        <p:spPr bwMode="auto">
          <a:xfrm>
            <a:off x="3563888" y="116632"/>
            <a:ext cx="720080" cy="648072"/>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16388A"/>
                </a:solidFill>
                <a:effectLst/>
                <a:latin typeface="Arial" pitchFamily="34" charset="0"/>
                <a:ea typeface="黑体" pitchFamily="49" charset="-122"/>
              </a:rPr>
              <a:t>PM</a:t>
            </a:r>
            <a:endParaRPr kumimoji="0" lang="zh-CN" altLang="en-US" sz="1400" b="0" i="0" u="none" strike="noStrike" cap="none" normalizeH="0" baseline="0" dirty="0" smtClean="0">
              <a:ln>
                <a:noFill/>
              </a:ln>
              <a:solidFill>
                <a:srgbClr val="16388A"/>
              </a:solidFill>
              <a:effectLst/>
              <a:latin typeface="Arial" pitchFamily="34" charset="0"/>
              <a:ea typeface="黑体" pitchFamily="49" charset="-122"/>
            </a:endParaRPr>
          </a:p>
        </p:txBody>
      </p:sp>
      <p:sp>
        <p:nvSpPr>
          <p:cNvPr id="9" name="椭圆 8"/>
          <p:cNvSpPr/>
          <p:nvPr/>
        </p:nvSpPr>
        <p:spPr bwMode="auto">
          <a:xfrm>
            <a:off x="4283968" y="1064452"/>
            <a:ext cx="720080" cy="64807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16388A"/>
                </a:solidFill>
                <a:effectLst/>
                <a:latin typeface="Arial" pitchFamily="34" charset="0"/>
                <a:ea typeface="黑体" pitchFamily="49" charset="-122"/>
              </a:rPr>
              <a:t>Dev</a:t>
            </a:r>
            <a:endParaRPr kumimoji="0" lang="zh-CN" altLang="en-US" sz="1400" b="0" i="0" u="none" strike="noStrike" cap="none" normalizeH="0" baseline="0" dirty="0" smtClean="0">
              <a:ln>
                <a:noFill/>
              </a:ln>
              <a:solidFill>
                <a:srgbClr val="16388A"/>
              </a:solidFill>
              <a:effectLst/>
              <a:latin typeface="Arial" pitchFamily="34" charset="0"/>
              <a:ea typeface="黑体" pitchFamily="49" charset="-122"/>
            </a:endParaRPr>
          </a:p>
        </p:txBody>
      </p:sp>
      <p:cxnSp>
        <p:nvCxnSpPr>
          <p:cNvPr id="11" name="直接箭头连接符 10"/>
          <p:cNvCxnSpPr>
            <a:stCxn id="5" idx="6"/>
            <a:endCxn id="9" idx="0"/>
          </p:cNvCxnSpPr>
          <p:nvPr/>
        </p:nvCxnSpPr>
        <p:spPr bwMode="auto">
          <a:xfrm>
            <a:off x="4283968" y="440668"/>
            <a:ext cx="360040" cy="62378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椭圆 9"/>
          <p:cNvSpPr/>
          <p:nvPr/>
        </p:nvSpPr>
        <p:spPr bwMode="auto">
          <a:xfrm>
            <a:off x="2895600" y="1071278"/>
            <a:ext cx="720080" cy="648072"/>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16388A"/>
                </a:solidFill>
                <a:effectLst/>
                <a:latin typeface="Arial" pitchFamily="34" charset="0"/>
                <a:ea typeface="黑体" pitchFamily="49" charset="-122"/>
              </a:rPr>
              <a:t>Doc</a:t>
            </a:r>
            <a:endParaRPr kumimoji="0" lang="zh-CN" altLang="en-US" sz="1400" b="0" i="0" u="none" strike="noStrike" cap="none" normalizeH="0" baseline="0" dirty="0" smtClean="0">
              <a:ln>
                <a:noFill/>
              </a:ln>
              <a:solidFill>
                <a:srgbClr val="16388A"/>
              </a:solidFill>
              <a:effectLst/>
              <a:latin typeface="Arial" pitchFamily="34" charset="0"/>
              <a:ea typeface="黑体" pitchFamily="49" charset="-122"/>
            </a:endParaRPr>
          </a:p>
        </p:txBody>
      </p:sp>
      <p:cxnSp>
        <p:nvCxnSpPr>
          <p:cNvPr id="13" name="直接箭头连接符 12"/>
          <p:cNvCxnSpPr>
            <a:stCxn id="5" idx="2"/>
            <a:endCxn id="10" idx="0"/>
          </p:cNvCxnSpPr>
          <p:nvPr/>
        </p:nvCxnSpPr>
        <p:spPr bwMode="auto">
          <a:xfrm flipH="1">
            <a:off x="3255640" y="440668"/>
            <a:ext cx="308248" cy="63061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图片 21"/>
          <p:cNvPicPr>
            <a:picLocks noChangeAspect="1"/>
          </p:cNvPicPr>
          <p:nvPr/>
        </p:nvPicPr>
        <p:blipFill>
          <a:blip r:embed="rId3"/>
          <a:stretch>
            <a:fillRect/>
          </a:stretch>
        </p:blipFill>
        <p:spPr>
          <a:xfrm>
            <a:off x="552811" y="2043386"/>
            <a:ext cx="8182393" cy="4596850"/>
          </a:xfrm>
          <a:prstGeom prst="rect">
            <a:avLst/>
          </a:prstGeom>
        </p:spPr>
      </p:pic>
    </p:spTree>
    <p:extLst>
      <p:ext uri="{BB962C8B-B14F-4D97-AF65-F5344CB8AC3E}">
        <p14:creationId xmlns:p14="http://schemas.microsoft.com/office/powerpoint/2010/main" val="92065066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8195" name="TextBox 2"/>
          <p:cNvSpPr txBox="1">
            <a:spLocks noChangeArrowheads="1"/>
          </p:cNvSpPr>
          <p:nvPr/>
        </p:nvSpPr>
        <p:spPr bwMode="auto">
          <a:xfrm>
            <a:off x="323850" y="835025"/>
            <a:ext cx="8820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zh-CN" altLang="en-US" sz="3200" b="0" dirty="0" smtClean="0"/>
              <a:t>接下来的工作</a:t>
            </a:r>
            <a:endParaRPr lang="zh-CN" altLang="en-US" sz="3200" dirty="0"/>
          </a:p>
        </p:txBody>
      </p:sp>
      <p:sp>
        <p:nvSpPr>
          <p:cNvPr id="2" name="TextBox 1"/>
          <p:cNvSpPr txBox="1"/>
          <p:nvPr/>
        </p:nvSpPr>
        <p:spPr>
          <a:xfrm>
            <a:off x="664332" y="1406604"/>
            <a:ext cx="8424936" cy="2308324"/>
          </a:xfrm>
          <a:prstGeom prst="rect">
            <a:avLst/>
          </a:prstGeom>
          <a:noFill/>
        </p:spPr>
        <p:txBody>
          <a:bodyPr wrap="square" rtlCol="0">
            <a:spAutoFit/>
          </a:bodyPr>
          <a:lstStyle/>
          <a:p>
            <a:pPr marL="342900" indent="-342900">
              <a:buFont typeface="Arial" panose="020B0604020202020204" pitchFamily="34" charset="0"/>
              <a:buChar char="•"/>
            </a:pPr>
            <a:r>
              <a:rPr lang="zh-CN" altLang="en-US" sz="2400" b="0" dirty="0" smtClean="0"/>
              <a:t>继续完善模式，并进行图的统计工作</a:t>
            </a:r>
            <a:endParaRPr lang="en-US" altLang="zh-CN" sz="2400" b="0" dirty="0" smtClean="0"/>
          </a:p>
          <a:p>
            <a:pPr marL="342900" indent="-342900">
              <a:buFont typeface="Arial" panose="020B0604020202020204" pitchFamily="34" charset="0"/>
              <a:buChar char="•"/>
            </a:pPr>
            <a:endParaRPr lang="en-US" altLang="zh-CN" sz="2400" b="0" dirty="0" smtClean="0"/>
          </a:p>
          <a:p>
            <a:pPr marL="342900" indent="-342900">
              <a:buFont typeface="Arial" panose="020B0604020202020204" pitchFamily="34" charset="0"/>
              <a:buChar char="•"/>
            </a:pPr>
            <a:endParaRPr lang="en-US" altLang="zh-CN" sz="2400" b="0" dirty="0"/>
          </a:p>
          <a:p>
            <a:pPr marL="342900" indent="-342900">
              <a:buFont typeface="Arial" panose="020B0604020202020204" pitchFamily="34" charset="0"/>
              <a:buChar char="•"/>
            </a:pPr>
            <a:r>
              <a:rPr lang="zh-CN" altLang="en-US" sz="2400" b="0" dirty="0" smtClean="0"/>
              <a:t>充电，读论文，寻找新的研究点</a:t>
            </a:r>
            <a:endParaRPr lang="en-US" altLang="zh-CN" sz="2400" b="0" dirty="0"/>
          </a:p>
          <a:p>
            <a:pPr marL="342900" indent="-342900">
              <a:buFont typeface="Arial" panose="020B0604020202020204" pitchFamily="34" charset="0"/>
              <a:buChar char="•"/>
            </a:pPr>
            <a:endParaRPr lang="en-US" altLang="zh-CN" sz="2400" b="0" dirty="0" smtClean="0"/>
          </a:p>
          <a:p>
            <a:endParaRPr lang="en-US" altLang="zh-CN" sz="2400" b="0" dirty="0"/>
          </a:p>
        </p:txBody>
      </p:sp>
    </p:spTree>
    <p:extLst>
      <p:ext uri="{BB962C8B-B14F-4D97-AF65-F5344CB8AC3E}">
        <p14:creationId xmlns:p14="http://schemas.microsoft.com/office/powerpoint/2010/main" val="177879773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8195" name="TextBox 2"/>
          <p:cNvSpPr txBox="1">
            <a:spLocks noChangeArrowheads="1"/>
          </p:cNvSpPr>
          <p:nvPr/>
        </p:nvSpPr>
        <p:spPr bwMode="auto">
          <a:xfrm>
            <a:off x="323850" y="835025"/>
            <a:ext cx="8820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zh-CN" altLang="en-US" sz="3200" b="0" dirty="0"/>
              <a:t>给学</a:t>
            </a:r>
            <a:r>
              <a:rPr lang="zh-CN" altLang="en-US" sz="3200" b="0" dirty="0" smtClean="0"/>
              <a:t>弟妹的建议</a:t>
            </a:r>
            <a:endParaRPr lang="zh-CN" altLang="en-US" sz="3200" dirty="0"/>
          </a:p>
        </p:txBody>
      </p:sp>
      <p:sp>
        <p:nvSpPr>
          <p:cNvPr id="2" name="TextBox 1"/>
          <p:cNvSpPr txBox="1"/>
          <p:nvPr/>
        </p:nvSpPr>
        <p:spPr>
          <a:xfrm>
            <a:off x="521457" y="1454553"/>
            <a:ext cx="8424936" cy="3785652"/>
          </a:xfrm>
          <a:prstGeom prst="rect">
            <a:avLst/>
          </a:prstGeom>
          <a:noFill/>
        </p:spPr>
        <p:txBody>
          <a:bodyPr wrap="square" rtlCol="0">
            <a:spAutoFit/>
          </a:bodyPr>
          <a:lstStyle/>
          <a:p>
            <a:pPr marL="342900" indent="-342900">
              <a:buFont typeface="Arial" panose="020B0604020202020204" pitchFamily="34" charset="0"/>
              <a:buChar char="•"/>
            </a:pPr>
            <a:r>
              <a:rPr lang="en-US" altLang="zh-CN" sz="2400" b="0" dirty="0" err="1" smtClean="0"/>
              <a:t>dblp</a:t>
            </a:r>
            <a:endParaRPr lang="en-US" altLang="zh-CN" sz="2400" b="0" dirty="0" smtClean="0"/>
          </a:p>
          <a:p>
            <a:endParaRPr lang="en-US" altLang="zh-CN" sz="2400" b="0" dirty="0"/>
          </a:p>
          <a:p>
            <a:pPr marL="342900" indent="-342900">
              <a:buFont typeface="Arial" panose="020B0604020202020204" pitchFamily="34" charset="0"/>
              <a:buChar char="•"/>
            </a:pPr>
            <a:r>
              <a:rPr lang="zh-CN" altLang="en-US" sz="2400" b="0" dirty="0"/>
              <a:t>有</a:t>
            </a:r>
            <a:r>
              <a:rPr lang="zh-CN" altLang="en-US" sz="2400" b="0" dirty="0" smtClean="0"/>
              <a:t>想法就早点动手做</a:t>
            </a:r>
            <a:endParaRPr lang="en-US" altLang="zh-CN" sz="2400" b="0" dirty="0"/>
          </a:p>
          <a:p>
            <a:pPr marL="342900" indent="-342900">
              <a:buFont typeface="Arial" panose="020B0604020202020204" pitchFamily="34" charset="0"/>
              <a:buChar char="•"/>
            </a:pPr>
            <a:endParaRPr lang="en-US" altLang="zh-CN" sz="2400" b="0" dirty="0" smtClean="0"/>
          </a:p>
          <a:p>
            <a:pPr marL="342900" indent="-342900">
              <a:buFont typeface="Arial" panose="020B0604020202020204" pitchFamily="34" charset="0"/>
              <a:buChar char="•"/>
            </a:pPr>
            <a:r>
              <a:rPr lang="zh-CN" altLang="en-US" sz="2400" b="0" dirty="0"/>
              <a:t>但也</a:t>
            </a:r>
            <a:r>
              <a:rPr lang="zh-CN" altLang="en-US" sz="2400" b="0" dirty="0" smtClean="0"/>
              <a:t>别急着硬做，数据预处理的工作很繁琐</a:t>
            </a:r>
            <a:endParaRPr lang="en-US" altLang="zh-CN" sz="2400" b="0" dirty="0" smtClean="0"/>
          </a:p>
          <a:p>
            <a:endParaRPr lang="en-US" altLang="zh-CN" sz="2400" b="0" dirty="0"/>
          </a:p>
          <a:p>
            <a:pPr marL="342900" indent="-342900">
              <a:buFont typeface="Arial" panose="020B0604020202020204" pitchFamily="34" charset="0"/>
              <a:buChar char="•"/>
            </a:pPr>
            <a:r>
              <a:rPr lang="zh-CN" altLang="en-US" sz="2400" b="0" dirty="0" smtClean="0"/>
              <a:t>最好能找到一篇有具体方法和工具的论文尝试照着做</a:t>
            </a:r>
            <a:endParaRPr lang="en-US" altLang="zh-CN" sz="2400" b="0" dirty="0" smtClean="0"/>
          </a:p>
          <a:p>
            <a:pPr marL="342900" indent="-342900">
              <a:buFont typeface="Arial" panose="020B0604020202020204" pitchFamily="34" charset="0"/>
              <a:buChar char="•"/>
            </a:pPr>
            <a:endParaRPr lang="en-US" altLang="zh-CN" sz="2400" b="0" dirty="0"/>
          </a:p>
          <a:p>
            <a:pPr marL="342900" indent="-342900">
              <a:buFont typeface="Arial" panose="020B0604020202020204" pitchFamily="34" charset="0"/>
              <a:buChar char="•"/>
            </a:pPr>
            <a:r>
              <a:rPr lang="zh-CN" altLang="en-US" sz="2400" b="0" dirty="0"/>
              <a:t>记</a:t>
            </a:r>
            <a:r>
              <a:rPr lang="zh-CN" altLang="en-US" sz="2400" b="0" dirty="0" smtClean="0"/>
              <a:t>着备份、归档</a:t>
            </a:r>
            <a:endParaRPr lang="en-US" altLang="zh-CN" sz="2400" b="0" dirty="0" smtClean="0"/>
          </a:p>
          <a:p>
            <a:pPr marL="342900" indent="-342900">
              <a:buFont typeface="Arial" panose="020B0604020202020204" pitchFamily="34" charset="0"/>
              <a:buChar char="•"/>
            </a:pPr>
            <a:endParaRPr lang="en-US" altLang="zh-CN" sz="2400" b="0" dirty="0"/>
          </a:p>
        </p:txBody>
      </p:sp>
    </p:spTree>
    <p:extLst>
      <p:ext uri="{BB962C8B-B14F-4D97-AF65-F5344CB8AC3E}">
        <p14:creationId xmlns:p14="http://schemas.microsoft.com/office/powerpoint/2010/main" val="12632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3563938" y="2636838"/>
            <a:ext cx="4679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a:t>Q &amp; A</a:t>
            </a:r>
            <a:endParaRPr lang="zh-CN" altLang="en-US"/>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Users\Jonathenzc-PC\AppData\Local\Microsoft\Windows\Temporary Internet Files\Content.IE5\3CDTXAM6\MC900434475[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2781300"/>
            <a:ext cx="345916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8195" name="TextBox 2"/>
          <p:cNvSpPr txBox="1">
            <a:spLocks noChangeArrowheads="1"/>
          </p:cNvSpPr>
          <p:nvPr/>
        </p:nvSpPr>
        <p:spPr bwMode="auto">
          <a:xfrm>
            <a:off x="323850" y="835025"/>
            <a:ext cx="8820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zh-CN" altLang="en-US" sz="3200" b="0" dirty="0" smtClean="0"/>
              <a:t>背景</a:t>
            </a:r>
            <a:endParaRPr lang="zh-CN" altLang="en-US" sz="3200" dirty="0"/>
          </a:p>
        </p:txBody>
      </p:sp>
      <p:sp>
        <p:nvSpPr>
          <p:cNvPr id="2" name="TextBox 1"/>
          <p:cNvSpPr txBox="1"/>
          <p:nvPr/>
        </p:nvSpPr>
        <p:spPr>
          <a:xfrm>
            <a:off x="0" y="1406604"/>
            <a:ext cx="9089268" cy="3046988"/>
          </a:xfrm>
          <a:prstGeom prst="rect">
            <a:avLst/>
          </a:prstGeom>
          <a:noFill/>
        </p:spPr>
        <p:txBody>
          <a:bodyPr wrap="square" rtlCol="0">
            <a:spAutoFit/>
          </a:bodyPr>
          <a:lstStyle/>
          <a:p>
            <a:endParaRPr lang="en-US" altLang="zh-CN" sz="2400" b="0" dirty="0" smtClean="0"/>
          </a:p>
          <a:p>
            <a:r>
              <a:rPr lang="zh-CN" altLang="en-US" sz="2400" b="0" dirty="0" smtClean="0"/>
              <a:t>    开发环境的分布式引入了以往同地开发所不需要考虑的合作问题：</a:t>
            </a:r>
            <a:endParaRPr lang="en-US" altLang="zh-CN" sz="2400" b="0" dirty="0" smtClean="0"/>
          </a:p>
          <a:p>
            <a:pPr marL="914400" lvl="1" indent="-457200">
              <a:buFont typeface="+mj-lt"/>
              <a:buAutoNum type="arabicPeriod"/>
            </a:pPr>
            <a:endParaRPr lang="en-US" altLang="zh-CN" sz="2400" b="0" dirty="0" smtClean="0"/>
          </a:p>
          <a:p>
            <a:pPr marL="914400" lvl="1" indent="-457200">
              <a:buFont typeface="+mj-lt"/>
              <a:buAutoNum type="arabicPeriod"/>
            </a:pPr>
            <a:r>
              <a:rPr lang="zh-CN" altLang="en-US" sz="2400" b="0" dirty="0" smtClean="0"/>
              <a:t>时空的分布性</a:t>
            </a:r>
            <a:endParaRPr lang="en-US" altLang="zh-CN" sz="2400" b="0" dirty="0" smtClean="0"/>
          </a:p>
          <a:p>
            <a:pPr marL="914400" lvl="1" indent="-457200">
              <a:buFont typeface="+mj-lt"/>
              <a:buAutoNum type="arabicPeriod"/>
            </a:pPr>
            <a:endParaRPr lang="en-US" altLang="zh-CN" sz="2400" b="0" dirty="0"/>
          </a:p>
          <a:p>
            <a:pPr marL="914400" lvl="1" indent="-457200">
              <a:buFont typeface="+mj-lt"/>
              <a:buAutoNum type="arabicPeriod"/>
            </a:pPr>
            <a:r>
              <a:rPr lang="zh-CN" altLang="en-US" sz="2400" b="0" dirty="0" smtClean="0"/>
              <a:t>背景的多元化</a:t>
            </a:r>
            <a:endParaRPr lang="en-US" altLang="zh-CN" sz="2400" b="0" dirty="0" smtClean="0"/>
          </a:p>
          <a:p>
            <a:pPr marL="914400" lvl="1" indent="-457200">
              <a:buFont typeface="+mj-lt"/>
              <a:buAutoNum type="arabicPeriod"/>
            </a:pPr>
            <a:endParaRPr lang="en-US" altLang="zh-CN" sz="2400" b="0" dirty="0"/>
          </a:p>
          <a:p>
            <a:pPr marL="914400" lvl="1" indent="-457200">
              <a:buFont typeface="+mj-lt"/>
              <a:buAutoNum type="arabicPeriod"/>
            </a:pPr>
            <a:r>
              <a:rPr lang="zh-CN" altLang="en-US" sz="2400" b="0" dirty="0" smtClean="0"/>
              <a:t>开发的协作性</a:t>
            </a:r>
            <a:endParaRPr lang="en-US" altLang="zh-CN" sz="2400" b="0" dirty="0" smtClean="0"/>
          </a:p>
        </p:txBody>
      </p:sp>
    </p:spTree>
    <p:extLst>
      <p:ext uri="{BB962C8B-B14F-4D97-AF65-F5344CB8AC3E}">
        <p14:creationId xmlns:p14="http://schemas.microsoft.com/office/powerpoint/2010/main" val="133708626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8195" name="TextBox 2"/>
          <p:cNvSpPr txBox="1">
            <a:spLocks noChangeArrowheads="1"/>
          </p:cNvSpPr>
          <p:nvPr/>
        </p:nvSpPr>
        <p:spPr bwMode="auto">
          <a:xfrm>
            <a:off x="323850" y="835025"/>
            <a:ext cx="8820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zh-CN" altLang="en-US" sz="3200" b="0" dirty="0" smtClean="0"/>
              <a:t>协同开发模式</a:t>
            </a:r>
            <a:endParaRPr lang="zh-CN" altLang="en-US" sz="3200" dirty="0"/>
          </a:p>
        </p:txBody>
      </p:sp>
      <p:sp>
        <p:nvSpPr>
          <p:cNvPr id="2" name="TextBox 1"/>
          <p:cNvSpPr txBox="1"/>
          <p:nvPr/>
        </p:nvSpPr>
        <p:spPr>
          <a:xfrm>
            <a:off x="0" y="1406604"/>
            <a:ext cx="9089268" cy="4524315"/>
          </a:xfrm>
          <a:prstGeom prst="rect">
            <a:avLst/>
          </a:prstGeom>
          <a:noFill/>
        </p:spPr>
        <p:txBody>
          <a:bodyPr wrap="square" rtlCol="0">
            <a:spAutoFit/>
          </a:bodyPr>
          <a:lstStyle/>
          <a:p>
            <a:r>
              <a:rPr lang="en-US" altLang="zh-CN" sz="2400" b="0" dirty="0" smtClean="0"/>
              <a:t>    </a:t>
            </a:r>
          </a:p>
          <a:p>
            <a:r>
              <a:rPr lang="en-US" altLang="zh-CN" sz="2400" b="0" dirty="0"/>
              <a:t> </a:t>
            </a:r>
            <a:r>
              <a:rPr lang="en-US" altLang="zh-CN" sz="2400" b="0" dirty="0" smtClean="0"/>
              <a:t>   Gnome</a:t>
            </a:r>
            <a:r>
              <a:rPr lang="zh-CN" altLang="en-US" sz="2400" b="0" dirty="0"/>
              <a:t>中有超过</a:t>
            </a:r>
            <a:r>
              <a:rPr lang="en-US" altLang="zh-CN" sz="2400" b="0" dirty="0"/>
              <a:t>700,000</a:t>
            </a:r>
            <a:r>
              <a:rPr lang="zh-CN" altLang="en-US" sz="2400" b="0" dirty="0"/>
              <a:t>个缺陷，</a:t>
            </a:r>
            <a:r>
              <a:rPr lang="en-US" altLang="zh-CN" sz="2400" b="0" dirty="0"/>
              <a:t>Apache</a:t>
            </a:r>
            <a:r>
              <a:rPr lang="zh-CN" altLang="en-US" sz="2400" b="0" dirty="0"/>
              <a:t>开源社区有超过</a:t>
            </a:r>
            <a:r>
              <a:rPr lang="en-US" altLang="zh-CN" sz="2400" b="0" dirty="0"/>
              <a:t>6,000,000</a:t>
            </a:r>
            <a:r>
              <a:rPr lang="zh-CN" altLang="en-US" sz="2400" b="0" dirty="0"/>
              <a:t>封电子邮件，</a:t>
            </a:r>
            <a:r>
              <a:rPr lang="en-US" altLang="zh-CN" sz="2400" b="0" dirty="0"/>
              <a:t>Mozilla</a:t>
            </a:r>
            <a:r>
              <a:rPr lang="zh-CN" altLang="en-US" sz="2400" b="0" dirty="0"/>
              <a:t>社区有超过</a:t>
            </a:r>
            <a:r>
              <a:rPr lang="en-US" altLang="zh-CN" sz="2400" b="0" dirty="0"/>
              <a:t>2</a:t>
            </a:r>
            <a:r>
              <a:rPr lang="zh-CN" altLang="en-US" sz="2400" b="0" dirty="0"/>
              <a:t>亿条的代码提交日志，</a:t>
            </a:r>
            <a:r>
              <a:rPr lang="en-US" altLang="zh-CN" sz="2400" b="0" dirty="0" err="1"/>
              <a:t>Github</a:t>
            </a:r>
            <a:r>
              <a:rPr lang="zh-CN" altLang="en-US" sz="2400" b="0" dirty="0"/>
              <a:t>拥有超过</a:t>
            </a:r>
            <a:r>
              <a:rPr lang="en-US" altLang="zh-CN" sz="2400" b="0" dirty="0"/>
              <a:t>1000</a:t>
            </a:r>
            <a:r>
              <a:rPr lang="zh-CN" altLang="en-US" sz="2400" b="0" dirty="0"/>
              <a:t>万个项目</a:t>
            </a:r>
            <a:endParaRPr lang="en-US" altLang="zh-CN" sz="2400" b="0" dirty="0" smtClean="0"/>
          </a:p>
          <a:p>
            <a:endParaRPr lang="en-US" altLang="zh-CN" sz="2400" b="0" dirty="0" smtClean="0"/>
          </a:p>
          <a:p>
            <a:r>
              <a:rPr lang="zh-CN" altLang="en-US" sz="2400" b="0" dirty="0" smtClean="0"/>
              <a:t>    从研究对象出发，可分为个体模式和群体模式</a:t>
            </a:r>
            <a:endParaRPr lang="en-US" altLang="zh-CN" sz="2400" b="0" dirty="0" smtClean="0"/>
          </a:p>
          <a:p>
            <a:endParaRPr lang="en-US" altLang="zh-CN" sz="2400" b="0" dirty="0" smtClean="0"/>
          </a:p>
          <a:p>
            <a:r>
              <a:rPr lang="en-US" altLang="zh-CN" sz="2400" b="0" dirty="0" smtClean="0"/>
              <a:t>    </a:t>
            </a:r>
          </a:p>
          <a:p>
            <a:r>
              <a:rPr lang="en-US" altLang="zh-CN" sz="2400" b="0" dirty="0"/>
              <a:t> </a:t>
            </a:r>
            <a:r>
              <a:rPr lang="en-US" altLang="zh-CN" sz="2400" b="0" dirty="0" smtClean="0"/>
              <a:t>   </a:t>
            </a:r>
            <a:r>
              <a:rPr lang="zh-CN" altLang="en-US" sz="2400" b="0" dirty="0" smtClean="0"/>
              <a:t>个体模式：侧重点在于程序员自身，“近观”</a:t>
            </a:r>
            <a:endParaRPr lang="en-US" altLang="zh-CN" sz="2400" b="0" dirty="0" smtClean="0"/>
          </a:p>
          <a:p>
            <a:endParaRPr lang="en-US" altLang="zh-CN" sz="2400" b="0" dirty="0" smtClean="0"/>
          </a:p>
          <a:p>
            <a:endParaRPr lang="en-US" altLang="zh-CN" sz="2400" b="0" dirty="0"/>
          </a:p>
          <a:p>
            <a:r>
              <a:rPr lang="en-US" altLang="zh-CN" sz="2400" b="0" dirty="0" smtClean="0"/>
              <a:t>    </a:t>
            </a:r>
            <a:r>
              <a:rPr lang="zh-CN" altLang="en-US" sz="2400" b="0" dirty="0" smtClean="0"/>
              <a:t>群体模式：侧重点在于项目交流的拓扑结构，“远观”</a:t>
            </a:r>
            <a:endParaRPr lang="en-US" altLang="zh-CN" sz="2400" b="0" dirty="0" smtClean="0"/>
          </a:p>
        </p:txBody>
      </p:sp>
    </p:spTree>
    <p:extLst>
      <p:ext uri="{BB962C8B-B14F-4D97-AF65-F5344CB8AC3E}">
        <p14:creationId xmlns:p14="http://schemas.microsoft.com/office/powerpoint/2010/main" val="315385114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8195" name="TextBox 2"/>
          <p:cNvSpPr txBox="1">
            <a:spLocks noChangeArrowheads="1"/>
          </p:cNvSpPr>
          <p:nvPr/>
        </p:nvSpPr>
        <p:spPr bwMode="auto">
          <a:xfrm>
            <a:off x="323850" y="835025"/>
            <a:ext cx="8820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zh-CN" altLang="en-US" sz="3200" b="0" dirty="0" smtClean="0"/>
              <a:t>个体模式</a:t>
            </a:r>
            <a:endParaRPr lang="zh-CN" altLang="en-US" sz="3200" dirty="0"/>
          </a:p>
        </p:txBody>
      </p:sp>
      <p:sp>
        <p:nvSpPr>
          <p:cNvPr id="2" name="TextBox 1"/>
          <p:cNvSpPr txBox="1"/>
          <p:nvPr/>
        </p:nvSpPr>
        <p:spPr>
          <a:xfrm>
            <a:off x="0" y="1406604"/>
            <a:ext cx="9089268" cy="3785652"/>
          </a:xfrm>
          <a:prstGeom prst="rect">
            <a:avLst/>
          </a:prstGeom>
          <a:noFill/>
        </p:spPr>
        <p:txBody>
          <a:bodyPr wrap="square" rtlCol="0">
            <a:spAutoFit/>
          </a:bodyPr>
          <a:lstStyle/>
          <a:p>
            <a:r>
              <a:rPr lang="en-US" altLang="zh-CN" sz="2400" b="0" dirty="0" smtClean="0"/>
              <a:t>     </a:t>
            </a:r>
          </a:p>
          <a:p>
            <a:r>
              <a:rPr lang="en-US" altLang="zh-CN" sz="2400" b="0" dirty="0"/>
              <a:t> </a:t>
            </a:r>
            <a:r>
              <a:rPr lang="en-US" altLang="zh-CN" sz="2400" b="0" dirty="0" smtClean="0"/>
              <a:t>   </a:t>
            </a:r>
            <a:r>
              <a:rPr lang="zh-CN" altLang="en-US" sz="2400" b="0" dirty="0" smtClean="0"/>
              <a:t>在开源社区的协作背景下，针对个体模式的研究包括新人成长曲线和个体能力。</a:t>
            </a:r>
            <a:endParaRPr lang="en-US" altLang="zh-CN" sz="2400" b="0" dirty="0" smtClean="0"/>
          </a:p>
          <a:p>
            <a:endParaRPr lang="en-US" altLang="zh-CN" sz="2400" b="0" dirty="0" smtClean="0"/>
          </a:p>
          <a:p>
            <a:endParaRPr lang="en-US" altLang="zh-CN" sz="2400" b="0" dirty="0"/>
          </a:p>
          <a:p>
            <a:r>
              <a:rPr lang="en-US" altLang="zh-CN" sz="2400" b="0" dirty="0" smtClean="0"/>
              <a:t>    </a:t>
            </a:r>
            <a:r>
              <a:rPr lang="zh-CN" altLang="en-US" sz="2400" b="0" dirty="0" smtClean="0"/>
              <a:t>新人成长曲线的研究针对新人扮演的角色和影响力，以及影响新人成长为长期贡献者的因素。</a:t>
            </a:r>
            <a:endParaRPr lang="en-US" altLang="zh-CN" sz="2400" b="0" dirty="0" smtClean="0"/>
          </a:p>
          <a:p>
            <a:endParaRPr lang="en-US" altLang="zh-CN" sz="2400" b="0" dirty="0" smtClean="0"/>
          </a:p>
          <a:p>
            <a:endParaRPr lang="en-US" altLang="zh-CN" sz="2400" b="0" dirty="0"/>
          </a:p>
          <a:p>
            <a:r>
              <a:rPr lang="en-US" altLang="zh-CN" sz="2400" b="0" dirty="0" smtClean="0"/>
              <a:t>    </a:t>
            </a:r>
            <a:r>
              <a:rPr lang="zh-CN" altLang="en-US" sz="2400" b="0" dirty="0" smtClean="0"/>
              <a:t>个体能力的研究针对任务难度和任务影响度。</a:t>
            </a:r>
            <a:endParaRPr lang="en-US" altLang="zh-CN" sz="2400" b="0" dirty="0" smtClean="0"/>
          </a:p>
        </p:txBody>
      </p:sp>
    </p:spTree>
    <p:extLst>
      <p:ext uri="{BB962C8B-B14F-4D97-AF65-F5344CB8AC3E}">
        <p14:creationId xmlns:p14="http://schemas.microsoft.com/office/powerpoint/2010/main" val="230958800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页脚占位符 3"/>
          <p:cNvSpPr txBox="1">
            <a:spLocks/>
          </p:cNvSpPr>
          <p:nvPr/>
        </p:nvSpPr>
        <p:spPr bwMode="auto">
          <a:xfrm>
            <a:off x="9144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800"/>
              <a:t>made by Zhang, Cheng</a:t>
            </a:r>
            <a:endParaRPr lang="zh-CN" altLang="en-US" sz="800"/>
          </a:p>
        </p:txBody>
      </p:sp>
      <p:sp>
        <p:nvSpPr>
          <p:cNvPr id="8195" name="TextBox 2"/>
          <p:cNvSpPr txBox="1">
            <a:spLocks noChangeArrowheads="1"/>
          </p:cNvSpPr>
          <p:nvPr/>
        </p:nvSpPr>
        <p:spPr bwMode="auto">
          <a:xfrm>
            <a:off x="323850" y="835025"/>
            <a:ext cx="8820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zh-CN" altLang="en-US" sz="3200" b="0" dirty="0"/>
              <a:t>群体</a:t>
            </a:r>
            <a:r>
              <a:rPr lang="zh-CN" altLang="en-US" sz="3200" b="0" dirty="0" smtClean="0"/>
              <a:t>模式</a:t>
            </a:r>
            <a:endParaRPr lang="zh-CN" altLang="en-US" sz="3200" dirty="0"/>
          </a:p>
        </p:txBody>
      </p:sp>
      <p:sp>
        <p:nvSpPr>
          <p:cNvPr id="2" name="TextBox 1"/>
          <p:cNvSpPr txBox="1"/>
          <p:nvPr/>
        </p:nvSpPr>
        <p:spPr>
          <a:xfrm>
            <a:off x="0" y="1406604"/>
            <a:ext cx="9089268" cy="461665"/>
          </a:xfrm>
          <a:prstGeom prst="rect">
            <a:avLst/>
          </a:prstGeom>
          <a:noFill/>
        </p:spPr>
        <p:txBody>
          <a:bodyPr wrap="square" rtlCol="0">
            <a:spAutoFit/>
          </a:bodyPr>
          <a:lstStyle/>
          <a:p>
            <a:r>
              <a:rPr lang="en-US" altLang="zh-CN" sz="2400" b="0" dirty="0" smtClean="0"/>
              <a:t>     </a:t>
            </a:r>
          </a:p>
        </p:txBody>
      </p:sp>
      <p:graphicFrame>
        <p:nvGraphicFramePr>
          <p:cNvPr id="5" name="图示 4"/>
          <p:cNvGraphicFramePr/>
          <p:nvPr>
            <p:extLst>
              <p:ext uri="{D42A27DB-BD31-4B8C-83A1-F6EECF244321}">
                <p14:modId xmlns:p14="http://schemas.microsoft.com/office/powerpoint/2010/main" val="496855346"/>
              </p:ext>
            </p:extLst>
          </p:nvPr>
        </p:nvGraphicFramePr>
        <p:xfrm>
          <a:off x="1763688" y="1432732"/>
          <a:ext cx="6048672" cy="2212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2"/>
          <p:cNvSpPr txBox="1">
            <a:spLocks noChangeArrowheads="1"/>
          </p:cNvSpPr>
          <p:nvPr/>
        </p:nvSpPr>
        <p:spPr bwMode="auto">
          <a:xfrm>
            <a:off x="323850" y="4191471"/>
            <a:ext cx="882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zh-CN" altLang="en-US" sz="2400" b="0" dirty="0" smtClean="0"/>
              <a:t>通过沟通结构</a:t>
            </a:r>
            <a:r>
              <a:rPr lang="zh-CN" altLang="zh-CN" sz="2400" b="0" dirty="0"/>
              <a:t>、协作时序和感知接触来发现协作开发的群体模式</a:t>
            </a:r>
            <a:endParaRPr lang="zh-CN" altLang="en-US" sz="2400" b="0" dirty="0"/>
          </a:p>
        </p:txBody>
      </p:sp>
    </p:spTree>
    <p:extLst>
      <p:ext uri="{BB962C8B-B14F-4D97-AF65-F5344CB8AC3E}">
        <p14:creationId xmlns:p14="http://schemas.microsoft.com/office/powerpoint/2010/main" val="223086163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323850" y="738306"/>
            <a:ext cx="8820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zh-CN" altLang="en-US" sz="3200" b="0" dirty="0"/>
              <a:t>个</a:t>
            </a:r>
            <a:r>
              <a:rPr lang="zh-CN" altLang="en-US" sz="3200" b="0" dirty="0" smtClean="0"/>
              <a:t>体模式</a:t>
            </a:r>
            <a:endParaRPr lang="zh-CN" altLang="en-US" sz="3200" dirty="0"/>
          </a:p>
        </p:txBody>
      </p:sp>
      <p:sp>
        <p:nvSpPr>
          <p:cNvPr id="2" name="TextBox 1"/>
          <p:cNvSpPr txBox="1"/>
          <p:nvPr/>
        </p:nvSpPr>
        <p:spPr>
          <a:xfrm>
            <a:off x="0" y="1406604"/>
            <a:ext cx="9089268" cy="461665"/>
          </a:xfrm>
          <a:prstGeom prst="rect">
            <a:avLst/>
          </a:prstGeom>
          <a:noFill/>
        </p:spPr>
        <p:txBody>
          <a:bodyPr wrap="square" rtlCol="0">
            <a:spAutoFit/>
          </a:bodyPr>
          <a:lstStyle/>
          <a:p>
            <a:r>
              <a:rPr lang="en-US" altLang="zh-CN" sz="2400" b="0" dirty="0" smtClean="0"/>
              <a:t>     </a:t>
            </a:r>
          </a:p>
        </p:txBody>
      </p:sp>
      <p:sp>
        <p:nvSpPr>
          <p:cNvPr id="6" name="TextBox 2"/>
          <p:cNvSpPr txBox="1">
            <a:spLocks noChangeArrowheads="1"/>
          </p:cNvSpPr>
          <p:nvPr/>
        </p:nvSpPr>
        <p:spPr bwMode="auto">
          <a:xfrm>
            <a:off x="0" y="1221938"/>
            <a:ext cx="90892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algn="ctr" eaLnBrk="1" hangingPunct="1"/>
            <a:r>
              <a:rPr lang="en-US" altLang="zh-CN" sz="1800" b="0" dirty="0"/>
              <a:t>Zhou M, </a:t>
            </a:r>
            <a:r>
              <a:rPr lang="en-US" altLang="zh-CN" sz="1800" b="0" dirty="0" err="1"/>
              <a:t>Mockus</a:t>
            </a:r>
            <a:r>
              <a:rPr lang="en-US" altLang="zh-CN" sz="1800" b="0" dirty="0"/>
              <a:t> A. What make long term contributors: Willingness and opportunity in </a:t>
            </a:r>
            <a:r>
              <a:rPr lang="en-US" altLang="zh-CN" sz="1800" b="0" dirty="0" err="1"/>
              <a:t>oss</a:t>
            </a:r>
            <a:r>
              <a:rPr lang="en-US" altLang="zh-CN" sz="1800" b="0" dirty="0"/>
              <a:t> community[C</a:t>
            </a:r>
            <a:r>
              <a:rPr lang="en-US" altLang="zh-CN" sz="1800" b="0" dirty="0" smtClean="0"/>
              <a:t>]         ICSE 2012</a:t>
            </a:r>
            <a:endParaRPr lang="zh-CN" altLang="en-US" sz="1800" b="0" dirty="0"/>
          </a:p>
        </p:txBody>
      </p:sp>
      <p:pic>
        <p:nvPicPr>
          <p:cNvPr id="8" name="图片 7"/>
          <p:cNvPicPr/>
          <p:nvPr/>
        </p:nvPicPr>
        <p:blipFill>
          <a:blip r:embed="rId3"/>
          <a:stretch>
            <a:fillRect/>
          </a:stretch>
        </p:blipFill>
        <p:spPr>
          <a:xfrm>
            <a:off x="1979712" y="1991378"/>
            <a:ext cx="4896544" cy="4866622"/>
          </a:xfrm>
          <a:prstGeom prst="rect">
            <a:avLst/>
          </a:prstGeom>
        </p:spPr>
      </p:pic>
    </p:spTree>
    <p:extLst>
      <p:ext uri="{BB962C8B-B14F-4D97-AF65-F5344CB8AC3E}">
        <p14:creationId xmlns:p14="http://schemas.microsoft.com/office/powerpoint/2010/main" val="220127598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323850" y="835025"/>
            <a:ext cx="8820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zh-CN" altLang="en-US" sz="3200" b="0" dirty="0"/>
              <a:t>个</a:t>
            </a:r>
            <a:r>
              <a:rPr lang="zh-CN" altLang="en-US" sz="3200" b="0" dirty="0" smtClean="0"/>
              <a:t>体模式</a:t>
            </a:r>
            <a:endParaRPr lang="zh-CN" altLang="en-US" sz="3200" dirty="0"/>
          </a:p>
        </p:txBody>
      </p:sp>
      <p:sp>
        <p:nvSpPr>
          <p:cNvPr id="2" name="TextBox 1"/>
          <p:cNvSpPr txBox="1"/>
          <p:nvPr/>
        </p:nvSpPr>
        <p:spPr>
          <a:xfrm>
            <a:off x="0" y="1406604"/>
            <a:ext cx="9089268" cy="461665"/>
          </a:xfrm>
          <a:prstGeom prst="rect">
            <a:avLst/>
          </a:prstGeom>
          <a:noFill/>
        </p:spPr>
        <p:txBody>
          <a:bodyPr wrap="square" rtlCol="0">
            <a:spAutoFit/>
          </a:bodyPr>
          <a:lstStyle/>
          <a:p>
            <a:r>
              <a:rPr lang="en-US" altLang="zh-CN" sz="2400" b="0" dirty="0" smtClean="0"/>
              <a:t>     </a:t>
            </a:r>
          </a:p>
        </p:txBody>
      </p:sp>
      <p:sp>
        <p:nvSpPr>
          <p:cNvPr id="6" name="TextBox 2"/>
          <p:cNvSpPr txBox="1">
            <a:spLocks noChangeArrowheads="1"/>
          </p:cNvSpPr>
          <p:nvPr/>
        </p:nvSpPr>
        <p:spPr bwMode="auto">
          <a:xfrm>
            <a:off x="1" y="1406603"/>
            <a:ext cx="90892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algn="ctr" eaLnBrk="1" hangingPunct="1"/>
            <a:r>
              <a:rPr lang="en-US" altLang="zh-CN" sz="1800" b="0" dirty="0"/>
              <a:t>Zhou M, </a:t>
            </a:r>
            <a:r>
              <a:rPr lang="en-US" altLang="zh-CN" sz="1800" b="0" dirty="0" err="1"/>
              <a:t>Mockus</a:t>
            </a:r>
            <a:r>
              <a:rPr lang="en-US" altLang="zh-CN" sz="1800" b="0" dirty="0"/>
              <a:t> A. Developer fluency: Achieving true mastery in software projects[C</a:t>
            </a:r>
            <a:r>
              <a:rPr lang="en-US" altLang="zh-CN" sz="1800" b="0" dirty="0" smtClean="0"/>
              <a:t>]</a:t>
            </a:r>
          </a:p>
          <a:p>
            <a:pPr algn="ctr" eaLnBrk="1" hangingPunct="1"/>
            <a:r>
              <a:rPr lang="en-US" altLang="zh-CN" sz="1800" b="0" dirty="0" smtClean="0"/>
              <a:t>FSE 2010</a:t>
            </a:r>
            <a:endParaRPr lang="zh-CN" altLang="en-US" sz="1800" b="0" dirty="0"/>
          </a:p>
        </p:txBody>
      </p:sp>
      <p:pic>
        <p:nvPicPr>
          <p:cNvPr id="7" name="图片 6"/>
          <p:cNvPicPr/>
          <p:nvPr/>
        </p:nvPicPr>
        <p:blipFill>
          <a:blip r:embed="rId3"/>
          <a:stretch>
            <a:fillRect/>
          </a:stretch>
        </p:blipFill>
        <p:spPr>
          <a:xfrm>
            <a:off x="108774" y="2052934"/>
            <a:ext cx="4464496" cy="4328394"/>
          </a:xfrm>
          <a:prstGeom prst="rect">
            <a:avLst/>
          </a:prstGeom>
        </p:spPr>
      </p:pic>
      <p:pic>
        <p:nvPicPr>
          <p:cNvPr id="8" name="图片 7"/>
          <p:cNvPicPr/>
          <p:nvPr/>
        </p:nvPicPr>
        <p:blipFill>
          <a:blip r:embed="rId4"/>
          <a:stretch>
            <a:fillRect/>
          </a:stretch>
        </p:blipFill>
        <p:spPr>
          <a:xfrm>
            <a:off x="5220072" y="2052934"/>
            <a:ext cx="3384376" cy="1952130"/>
          </a:xfrm>
          <a:prstGeom prst="rect">
            <a:avLst/>
          </a:prstGeom>
        </p:spPr>
      </p:pic>
      <p:pic>
        <p:nvPicPr>
          <p:cNvPr id="9" name="图片 8"/>
          <p:cNvPicPr/>
          <p:nvPr/>
        </p:nvPicPr>
        <p:blipFill>
          <a:blip r:embed="rId5"/>
          <a:stretch>
            <a:fillRect/>
          </a:stretch>
        </p:blipFill>
        <p:spPr>
          <a:xfrm>
            <a:off x="5208510" y="4189729"/>
            <a:ext cx="3395937" cy="2191599"/>
          </a:xfrm>
          <a:prstGeom prst="rect">
            <a:avLst/>
          </a:prstGeom>
        </p:spPr>
      </p:pic>
    </p:spTree>
    <p:extLst>
      <p:ext uri="{BB962C8B-B14F-4D97-AF65-F5344CB8AC3E}">
        <p14:creationId xmlns:p14="http://schemas.microsoft.com/office/powerpoint/2010/main" val="214823789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4800" b="1" i="0" u="none" strike="noStrike" cap="none" normalizeH="0" baseline="0" smtClean="0">
            <a:ln>
              <a:noFill/>
            </a:ln>
            <a:solidFill>
              <a:srgbClr val="16388A"/>
            </a:solidFill>
            <a:effectLst/>
            <a:latin typeface="Arial" pitchFamily="34" charset="0"/>
            <a:ea typeface="黑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4800" b="1" i="0" u="none" strike="noStrike" cap="none" normalizeH="0" baseline="0" smtClean="0">
            <a:ln>
              <a:noFill/>
            </a:ln>
            <a:solidFill>
              <a:srgbClr val="16388A"/>
            </a:solidFill>
            <a:effectLst/>
            <a:latin typeface="Arial" pitchFamily="34" charset="0"/>
            <a:ea typeface="黑体"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自定义设计方案">
  <a:themeElements>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定义设计方案">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4800" b="1" i="0" u="none" strike="noStrike" cap="none" normalizeH="0" baseline="0" smtClean="0">
            <a:ln>
              <a:noFill/>
            </a:ln>
            <a:solidFill>
              <a:srgbClr val="16388A"/>
            </a:solidFill>
            <a:effectLst/>
            <a:latin typeface="Arial" pitchFamily="34" charset="0"/>
            <a:ea typeface="黑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4800" b="1" i="0" u="none" strike="noStrike" cap="none" normalizeH="0" baseline="0" smtClean="0">
            <a:ln>
              <a:noFill/>
            </a:ln>
            <a:solidFill>
              <a:srgbClr val="16388A"/>
            </a:solidFill>
            <a:effectLst/>
            <a:latin typeface="Arial" pitchFamily="34" charset="0"/>
            <a:ea typeface="黑体" pitchFamily="49" charset="-122"/>
          </a:defRPr>
        </a:defPPr>
      </a:lstStyle>
    </a:lnDef>
  </a:objectDefaults>
  <a:extraClrSchemeLst>
    <a:extraClrScheme>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5397</TotalTime>
  <Pages>0</Pages>
  <Words>1773</Words>
  <Characters>0</Characters>
  <Application>Microsoft Office PowerPoint</Application>
  <DocSecurity>0</DocSecurity>
  <PresentationFormat>全屏显示(4:3)</PresentationFormat>
  <Lines>0</Lines>
  <Paragraphs>307</Paragraphs>
  <Slides>36</Slides>
  <Notes>33</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36</vt:i4>
      </vt:variant>
    </vt:vector>
  </HeadingPairs>
  <TitlesOfParts>
    <vt:vector size="44" baseType="lpstr">
      <vt:lpstr>黑体</vt:lpstr>
      <vt:lpstr>宋体</vt:lpstr>
      <vt:lpstr>微软雅黑</vt:lpstr>
      <vt:lpstr>Arial</vt:lpstr>
      <vt:lpstr>Calibri</vt:lpstr>
      <vt:lpstr>Wingdings</vt:lpstr>
      <vt:lpstr>1_自定义设计方案</vt:lpstr>
      <vt:lpstr>2_自定义设计方案</vt:lpstr>
      <vt:lpstr>研究综述及近期工作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张程</cp:lastModifiedBy>
  <cp:revision>1316</cp:revision>
  <cp:lastPrinted>1899-12-30T00:00:00Z</cp:lastPrinted>
  <dcterms:created xsi:type="dcterms:W3CDTF">2010-12-07T13:16:01Z</dcterms:created>
  <dcterms:modified xsi:type="dcterms:W3CDTF">2015-09-24T00:34:11Z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2052-6.6.0.2461</vt:lpwstr>
  </property>
</Properties>
</file>