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x" initials="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07T15:15:38.147" idx="1">
    <p:pos x="2104" y="2904"/>
    <p:text>深度学习通过组合低层特征形成更加抽象的高层表示属性类别或特征，以发现数据的分布式特征表示
图像，声音和文本</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0-07T16:14:04.096" idx="2">
    <p:pos x="144" y="888"/>
    <p:text>①无监督学习用于每一层网络的pre-train；
②每次用无监督学习只训练一层，将其训练结果作为其高一层的输入；
③用自顶而下的监督算法去调整所有层</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10-07T15:44:38.895" idx="3">
    <p:pos x="3464" y="240"/>
    <p:text>Word2vec 是 Google 在 2013 年年中开源的一款将词表征为实数值向量的高效工具, 其利用深度学习的思想，可以通过训练，把对文本内容的处理简化为 K 维向量空间中的向量运算，而向量空间上的相似度可以用来表示文本语义上的相似度</p:text>
  </p:cm>
  <p:cm authorId="0" dt="2016-10-07T15:46:31.363" idx="4">
    <p:pos x="104" y="272"/>
    <p:text>Word2vec采用的是__层次化Log-Bilinear语言模型__，其中一种是CBOW(Continuous Bag-of-Words Model)模型</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10-07T16:38:26.253" idx="5">
    <p:pos x="320" y="953"/>
    <p:text>哈夫曼数，每个节点对应输入的一个词，形成二叉树因此每个词有唯一编码10101，因此可计算概率</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10-11T10:09:12.571" idx="7">
    <p:pos x="3768" y="912"/>
    <p:text>你要预测句子的下一个单词是什么，一般需要用到前面的单词，因为一个句子中前后单词并不是独立的。RNNs之所以称为循环神经网路，即一个序列当前的输出与前面的输出也有关
RNN循环神经网络</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10-07T17:04:34.489" idx="8">
    <p:pos x="3136" y="1069"/>
    <p:text>CNN能够得出原始图像的有效表征，这使得CNN能够直接从原始像素中，经过极少的预处理，识别视觉上面的规律</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8107701"/>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标题文本</a:t>
            </a:r>
          </a:p>
        </p:txBody>
      </p:sp>
      <p:sp>
        <p:nvSpPr>
          <p:cNvPr id="13" name="Shape 13"/>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标题文本</a:t>
            </a:r>
          </a:p>
        </p:txBody>
      </p:sp>
      <p:sp>
        <p:nvSpPr>
          <p:cNvPr id="90" name="Shape 90"/>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r>
              <a:t>标题文本</a:t>
            </a:r>
          </a:p>
        </p:txBody>
      </p:sp>
      <p:sp>
        <p:nvSpPr>
          <p:cNvPr id="99" name="Shape 99"/>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r>
              <a:t>标题文本</a:t>
            </a:r>
          </a:p>
        </p:txBody>
      </p:sp>
      <p:sp>
        <p:nvSpPr>
          <p:cNvPr id="108" name="Shape 108"/>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r>
              <a:t>标题文本</a:t>
            </a:r>
          </a:p>
        </p:txBody>
      </p:sp>
      <p:sp>
        <p:nvSpPr>
          <p:cNvPr id="36" name="Shape 36"/>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r>
              <a:t>标题文本</a:t>
            </a:r>
          </a:p>
        </p:txBody>
      </p:sp>
      <p:sp>
        <p:nvSpPr>
          <p:cNvPr id="45" name="Shape 45"/>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标题文本</a:t>
            </a:r>
          </a:p>
        </p:txBody>
      </p:sp>
      <p:sp>
        <p:nvSpPr>
          <p:cNvPr id="54" name="Shape 54"/>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标题文本</a:t>
            </a:r>
          </a:p>
        </p:txBody>
      </p:sp>
      <p:sp>
        <p:nvSpPr>
          <p:cNvPr id="63" name="Shape 63"/>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r>
              <a:t>标题文本</a:t>
            </a:r>
          </a:p>
        </p:txBody>
      </p:sp>
      <p:sp>
        <p:nvSpPr>
          <p:cNvPr id="72" name="Shape 72"/>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标题文本</a:t>
            </a:r>
          </a:p>
        </p:txBody>
      </p:sp>
      <p:sp>
        <p:nvSpPr>
          <p:cNvPr id="81" name="Shape 81"/>
          <p:cNvSpPr>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33400" y="1295400"/>
            <a:ext cx="8077200" cy="0"/>
          </a:xfrm>
          <a:prstGeom prst="line">
            <a:avLst/>
          </a:prstGeom>
          <a:ln w="76200">
            <a:solidFill>
              <a:srgbClr val="FF5050"/>
            </a:solidFill>
          </a:ln>
        </p:spPr>
        <p:txBody>
          <a:bodyPr lIns="45719" rIns="45719"/>
          <a:lstStyle/>
          <a:p>
            <a:endParaRPr/>
          </a:p>
        </p:txBody>
      </p:sp>
      <p:sp>
        <p:nvSpPr>
          <p:cNvPr id="3" name="Shape 3"/>
          <p:cNvSpPr>
            <a:spLocks noGrp="1"/>
          </p:cNvSpPr>
          <p:nvPr>
            <p:ph type="title"/>
          </p:nvPr>
        </p:nvSpPr>
        <p:spPr>
          <a:xfrm>
            <a:off x="685800" y="228600"/>
            <a:ext cx="7772400" cy="9906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标题文本</a:t>
            </a:r>
          </a:p>
        </p:txBody>
      </p:sp>
      <p:sp>
        <p:nvSpPr>
          <p:cNvPr id="4" name="Shape 4"/>
          <p:cNvSpPr>
            <a:spLocks noGrp="1"/>
          </p:cNvSpPr>
          <p:nvPr>
            <p:ph type="body" idx="1"/>
          </p:nvPr>
        </p:nvSpPr>
        <p:spPr>
          <a:xfrm>
            <a:off x="685800" y="1371600"/>
            <a:ext cx="7772400" cy="468788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5" name="Shape 5"/>
          <p:cNvSpPr>
            <a:spLocks noGrp="1"/>
          </p:cNvSpPr>
          <p:nvPr>
            <p:ph type="sldNum" sz="quarter" idx="2"/>
          </p:nvPr>
        </p:nvSpPr>
        <p:spPr>
          <a:xfrm>
            <a:off x="8565544" y="6400800"/>
            <a:ext cx="273657" cy="269240"/>
          </a:xfrm>
          <a:prstGeom prst="rect">
            <a:avLst/>
          </a:prstGeom>
          <a:ln w="12700">
            <a:miter lim="400000"/>
          </a:ln>
        </p:spPr>
        <p:txBody>
          <a:bodyPr wrap="none" lIns="45719" rIns="45719">
            <a:spAutoFit/>
          </a:bodyPr>
          <a:lstStyle>
            <a:lvl1pPr algn="r">
              <a:defRPr sz="1200">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5pPr>
      <a:lvl6pPr marL="0" marR="0" indent="4572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6pPr>
      <a:lvl7pPr marL="0" marR="0" indent="9144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7pPr>
      <a:lvl8pPr marL="0" marR="0" indent="13716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8pPr>
      <a:lvl9pPr marL="0" marR="0" indent="18288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9pPr>
    </p:titleStyle>
    <p:bodyStyle>
      <a:lvl1pPr marL="342900" marR="0" indent="-3429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1pPr>
      <a:lvl2pPr marL="783771" marR="0" indent="-326571"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4pPr>
      <a:lvl5pPr marL="2235200" marR="0" indent="-4064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100000"/>
        </a:lnSpc>
        <a:spcBef>
          <a:spcPts val="700"/>
        </a:spcBef>
        <a:spcAft>
          <a:spcPts val="0"/>
        </a:spcAft>
        <a:buClr>
          <a:srgbClr val="FF0000"/>
        </a:buClr>
        <a:buSzPct val="100000"/>
        <a:buFontTx/>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119" name="Shape 119"/>
          <p:cNvSpPr>
            <a:spLocks noGrp="1"/>
          </p:cNvSpPr>
          <p:nvPr>
            <p:ph type="title" idx="4294967295"/>
          </p:nvPr>
        </p:nvSpPr>
        <p:spPr>
          <a:xfrm>
            <a:off x="685800" y="2984500"/>
            <a:ext cx="7772400" cy="1143001"/>
          </a:xfrm>
          <a:prstGeom prst="rect">
            <a:avLst/>
          </a:prstGeom>
        </p:spPr>
        <p:txBody>
          <a:bodyPr/>
          <a:lstStyle>
            <a:lvl1pPr defTabSz="896111">
              <a:defRPr sz="3528">
                <a:latin typeface="华文琥珀"/>
                <a:ea typeface="华文琥珀"/>
                <a:cs typeface="华文琥珀"/>
                <a:sym typeface="华文琥珀"/>
              </a:defRPr>
            </a:lvl1pPr>
          </a:lstStyle>
          <a:p>
            <a:r>
              <a:rPr dirty="0">
                <a:latin typeface="+mj-lt"/>
              </a:rPr>
              <a:t>The research of NLP in Deep Learning </a:t>
            </a:r>
          </a:p>
        </p:txBody>
      </p:sp>
      <p:sp>
        <p:nvSpPr>
          <p:cNvPr id="120" name="Shape 120"/>
          <p:cNvSpPr>
            <a:spLocks noGrp="1"/>
          </p:cNvSpPr>
          <p:nvPr>
            <p:ph type="body" sz="quarter" idx="4294967295"/>
          </p:nvPr>
        </p:nvSpPr>
        <p:spPr>
          <a:xfrm>
            <a:off x="4038600" y="5524500"/>
            <a:ext cx="6400800" cy="1752600"/>
          </a:xfrm>
          <a:prstGeom prst="rect">
            <a:avLst/>
          </a:prstGeom>
        </p:spPr>
        <p:txBody>
          <a:bodyPr/>
          <a:lstStyle/>
          <a:p>
            <a:pPr marL="0" indent="0" algn="ctr">
              <a:spcBef>
                <a:spcPts val="500"/>
              </a:spcBef>
              <a:buSzTx/>
              <a:buNone/>
              <a:defRPr sz="2400">
                <a:latin typeface="微软雅黑"/>
                <a:ea typeface="微软雅黑"/>
                <a:cs typeface="微软雅黑"/>
                <a:sym typeface="微软雅黑"/>
              </a:defRPr>
            </a:pPr>
            <a:r>
              <a:t>Dong Xiang</a:t>
            </a:r>
            <a:endParaRPr sz="1600"/>
          </a:p>
          <a:p>
            <a:pPr marL="0" indent="0" algn="ctr">
              <a:spcBef>
                <a:spcPts val="400"/>
              </a:spcBef>
              <a:buSzTx/>
              <a:buNone/>
              <a:defRPr sz="1800">
                <a:latin typeface="微软雅黑"/>
                <a:ea typeface="微软雅黑"/>
                <a:cs typeface="微软雅黑"/>
                <a:sym typeface="微软雅黑"/>
              </a:defRPr>
            </a:pPr>
            <a:r>
              <a:t>2015.10.11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63" name="Shape 163"/>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Word Embedding</a:t>
            </a:r>
          </a:p>
        </p:txBody>
      </p:sp>
      <p:sp>
        <p:nvSpPr>
          <p:cNvPr id="164" name="Shape 164"/>
          <p:cNvSpPr>
            <a:spLocks noGrp="1"/>
          </p:cNvSpPr>
          <p:nvPr>
            <p:ph type="body" idx="4294967295"/>
          </p:nvPr>
        </p:nvSpPr>
        <p:spPr>
          <a:xfrm>
            <a:off x="685800" y="1727200"/>
            <a:ext cx="7772400" cy="4687888"/>
          </a:xfrm>
          <a:prstGeom prst="rect">
            <a:avLst/>
          </a:prstGeom>
        </p:spPr>
        <p:txBody>
          <a:bodyPr/>
          <a:lstStyle/>
          <a:p>
            <a:pPr marL="312039" indent="-312039" defTabSz="832104">
              <a:spcBef>
                <a:spcPts val="500"/>
              </a:spcBef>
              <a:buChar char="•"/>
              <a:defRPr sz="2184"/>
            </a:pPr>
            <a:r>
              <a:rPr>
                <a:latin typeface="宋体"/>
                <a:ea typeface="宋体"/>
                <a:cs typeface="宋体"/>
                <a:sym typeface="宋体"/>
              </a:rPr>
              <a:t>词向量：单词的分布向量表示（</a:t>
            </a:r>
            <a:r>
              <a:t>Distributional Representation</a:t>
            </a:r>
            <a:r>
              <a:rPr>
                <a:latin typeface="宋体"/>
                <a:ea typeface="宋体"/>
                <a:cs typeface="宋体"/>
                <a:sym typeface="宋体"/>
              </a:rPr>
              <a:t>）</a:t>
            </a: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600"/>
              </a:spcBef>
              <a:buChar char="•"/>
              <a:defRPr sz="2184"/>
            </a:pPr>
            <a:endParaRPr>
              <a:latin typeface="宋体"/>
              <a:ea typeface="宋体"/>
              <a:cs typeface="宋体"/>
              <a:sym typeface="宋体"/>
            </a:endParaRPr>
          </a:p>
          <a:p>
            <a:pPr marL="312039" indent="-312039" defTabSz="832104">
              <a:spcBef>
                <a:spcPts val="500"/>
              </a:spcBef>
              <a:buChar char="•"/>
              <a:defRPr sz="2184"/>
            </a:pPr>
            <a:r>
              <a:rPr>
                <a:latin typeface="宋体"/>
                <a:ea typeface="宋体"/>
                <a:cs typeface="宋体"/>
                <a:sym typeface="宋体"/>
              </a:rPr>
              <a:t>词向量表征了单词使用上下文中的句法语义特征</a:t>
            </a:r>
          </a:p>
        </p:txBody>
      </p:sp>
      <p:sp>
        <p:nvSpPr>
          <p:cNvPr id="165" name="Shape 165"/>
          <p:cNvSpPr/>
          <p:nvPr/>
        </p:nvSpPr>
        <p:spPr>
          <a:xfrm>
            <a:off x="2514600" y="4314825"/>
            <a:ext cx="3908969" cy="370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a:defRPr sz="1800">
                <a:latin typeface="方正姚体"/>
                <a:ea typeface="方正姚体"/>
                <a:cs typeface="方正姚体"/>
                <a:sym typeface="方正姚体"/>
              </a:defRPr>
            </a:lvl1pPr>
          </a:lstStyle>
          <a:p>
            <a:r>
              <a:t>Similarity(dog,cat)&gt;Similarity(dog,the)</a:t>
            </a:r>
          </a:p>
        </p:txBody>
      </p:sp>
      <p:pic>
        <p:nvPicPr>
          <p:cNvPr id="166" name="image.png"/>
          <p:cNvPicPr>
            <a:picLocks noChangeAspect="1"/>
          </p:cNvPicPr>
          <p:nvPr/>
        </p:nvPicPr>
        <p:blipFill>
          <a:blip r:embed="rId2">
            <a:extLst/>
          </a:blip>
          <a:stretch>
            <a:fillRect/>
          </a:stretch>
        </p:blipFill>
        <p:spPr>
          <a:xfrm>
            <a:off x="2514600" y="2524125"/>
            <a:ext cx="3597275" cy="1590675"/>
          </a:xfrm>
          <a:prstGeom prst="rect">
            <a:avLst/>
          </a:prstGeom>
          <a:ln w="12700">
            <a:miter lim="400000"/>
          </a:ln>
        </p:spPr>
      </p:pic>
      <p:sp>
        <p:nvSpPr>
          <p:cNvPr id="167" name="Shape 167"/>
          <p:cNvSpPr/>
          <p:nvPr/>
        </p:nvSpPr>
        <p:spPr>
          <a:xfrm>
            <a:off x="1819275" y="5029200"/>
            <a:ext cx="4601020" cy="4089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l">
              <a:defRPr sz="1800">
                <a:latin typeface="方正姚体"/>
                <a:ea typeface="方正姚体"/>
                <a:cs typeface="方正姚体"/>
                <a:sym typeface="方正姚体"/>
              </a:defRPr>
            </a:pPr>
            <a:r>
              <a:t>Similarity(“the dog smiles.”,“one cat cries.”）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sldNum" sz="quarter" idx="2"/>
          </p:nvPr>
        </p:nvSpPr>
        <p:spPr>
          <a:xfrm>
            <a:off x="8576781" y="6400800"/>
            <a:ext cx="262419"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170" name="Shape 170"/>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Word2vec</a:t>
            </a:r>
          </a:p>
        </p:txBody>
      </p:sp>
      <p:pic>
        <p:nvPicPr>
          <p:cNvPr id="171" name="image.png"/>
          <p:cNvPicPr>
            <a:picLocks noChangeAspect="1"/>
          </p:cNvPicPr>
          <p:nvPr/>
        </p:nvPicPr>
        <p:blipFill>
          <a:blip r:embed="rId2">
            <a:extLst/>
          </a:blip>
          <a:stretch>
            <a:fillRect/>
          </a:stretch>
        </p:blipFill>
        <p:spPr>
          <a:xfrm>
            <a:off x="1981200" y="1477962"/>
            <a:ext cx="4581525" cy="4581526"/>
          </a:xfrm>
          <a:prstGeom prst="rect">
            <a:avLst/>
          </a:prstGeom>
          <a:ln w="12700">
            <a:miter lim="400000"/>
          </a:ln>
        </p:spPr>
      </p:pic>
      <p:sp>
        <p:nvSpPr>
          <p:cNvPr id="172" name="Shape 172"/>
          <p:cNvSpPr/>
          <p:nvPr/>
        </p:nvSpPr>
        <p:spPr>
          <a:xfrm>
            <a:off x="1204286" y="5997445"/>
            <a:ext cx="6735428" cy="66701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p>
            <a:r>
              <a:t>p(w_t |context)=p(w_t |w_(t-k),w_(t-k+1),…,w_(t-1),w_(t+1),…,w_(t+k-1),w_(t+k))</a:t>
            </a:r>
          </a:p>
        </p:txBody>
      </p:sp>
      <p:sp>
        <p:nvSpPr>
          <p:cNvPr id="173" name="Shape 173"/>
          <p:cNvSpPr/>
          <p:nvPr/>
        </p:nvSpPr>
        <p:spPr>
          <a:xfrm>
            <a:off x="4412078" y="5438645"/>
            <a:ext cx="2961444" cy="449201"/>
          </a:xfrm>
          <a:prstGeom prst="rect">
            <a:avLst/>
          </a:prstGeom>
          <a:ln w="12700">
            <a:miter lim="400000"/>
          </a:ln>
          <a:extLst>
            <a:ext uri="{C572A759-6A51-4108-AA02-DFA0A04FC94B}">
              <ma14:wrappingTextBoxFlag xmlns:ma14="http://schemas.microsoft.com/office/mac/drawingml/2011/main" xmlns="" val="1"/>
            </a:ext>
          </a:extLst>
        </p:spPr>
        <p:txBody>
          <a:bodyPr wrap="none" lIns="46799" tIns="46799" rIns="46799" bIns="46799">
            <a:spAutoFit/>
          </a:bodyPr>
          <a:lstStyle/>
          <a:p>
            <a:r>
              <a:t>CBOW:给定词预测词向量</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176" name="Shape 176"/>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word2vec</a:t>
            </a:r>
          </a:p>
        </p:txBody>
      </p:sp>
      <p:sp>
        <p:nvSpPr>
          <p:cNvPr id="177" name="Shape 177"/>
          <p:cNvSpPr/>
          <p:nvPr/>
        </p:nvSpPr>
        <p:spPr>
          <a:xfrm>
            <a:off x="3657600" y="6000750"/>
            <a:ext cx="1259977" cy="370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a:defRPr sz="1800">
                <a:latin typeface="方正姚体"/>
                <a:ea typeface="方正姚体"/>
                <a:cs typeface="方正姚体"/>
                <a:sym typeface="方正姚体"/>
              </a:defRPr>
            </a:lvl1pPr>
          </a:lstStyle>
          <a:p>
            <a:r>
              <a:t>Skip-Gram:</a:t>
            </a:r>
          </a:p>
        </p:txBody>
      </p:sp>
      <p:pic>
        <p:nvPicPr>
          <p:cNvPr id="178" name="image.png"/>
          <p:cNvPicPr>
            <a:picLocks noChangeAspect="1"/>
          </p:cNvPicPr>
          <p:nvPr/>
        </p:nvPicPr>
        <p:blipFill>
          <a:blip r:embed="rId2">
            <a:extLst/>
          </a:blip>
          <a:stretch>
            <a:fillRect/>
          </a:stretch>
        </p:blipFill>
        <p:spPr>
          <a:xfrm>
            <a:off x="2425700" y="1658937"/>
            <a:ext cx="4095750" cy="4400551"/>
          </a:xfrm>
          <a:prstGeom prst="rect">
            <a:avLst/>
          </a:prstGeom>
          <a:ln w="12700">
            <a:miter lim="400000"/>
          </a:ln>
        </p:spPr>
      </p:pic>
      <p:pic>
        <p:nvPicPr>
          <p:cNvPr id="179" name="image.png"/>
          <p:cNvPicPr>
            <a:picLocks noChangeAspect="1"/>
          </p:cNvPicPr>
          <p:nvPr/>
        </p:nvPicPr>
        <p:blipFill>
          <a:blip r:embed="rId3">
            <a:extLst/>
          </a:blip>
          <a:stretch>
            <a:fillRect/>
          </a:stretch>
        </p:blipFill>
        <p:spPr>
          <a:xfrm>
            <a:off x="5053012" y="6059487"/>
            <a:ext cx="962026" cy="390526"/>
          </a:xfrm>
          <a:prstGeom prst="rect">
            <a:avLst/>
          </a:prstGeom>
          <a:ln w="12700">
            <a:miter lim="400000"/>
          </a:ln>
        </p:spPr>
      </p:pic>
      <p:sp>
        <p:nvSpPr>
          <p:cNvPr id="180" name="Shape 180"/>
          <p:cNvSpPr/>
          <p:nvPr/>
        </p:nvSpPr>
        <p:spPr>
          <a:xfrm>
            <a:off x="594549" y="5312600"/>
            <a:ext cx="3662301" cy="449201"/>
          </a:xfrm>
          <a:prstGeom prst="rect">
            <a:avLst/>
          </a:prstGeom>
          <a:ln w="12700">
            <a:miter lim="400000"/>
          </a:ln>
          <a:extLst>
            <a:ext uri="{C572A759-6A51-4108-AA02-DFA0A04FC94B}">
              <ma14:wrappingTextBoxFlag xmlns:ma14="http://schemas.microsoft.com/office/mac/drawingml/2011/main" xmlns="" val="1"/>
            </a:ext>
          </a:extLst>
        </p:spPr>
        <p:txBody>
          <a:bodyPr wrap="none" lIns="46799" tIns="46799" rIns="46799" bIns="46799">
            <a:spAutoFit/>
          </a:bodyPr>
          <a:lstStyle/>
          <a:p>
            <a:r>
              <a:t>给当前词向量预测上下文词向量</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183" name="Shape 183"/>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rPr dirty="0"/>
              <a:t>word2vec</a:t>
            </a:r>
          </a:p>
        </p:txBody>
      </p:sp>
      <p:sp>
        <p:nvSpPr>
          <p:cNvPr id="184" name="Shape 184"/>
          <p:cNvSpPr/>
          <p:nvPr/>
        </p:nvSpPr>
        <p:spPr>
          <a:xfrm>
            <a:off x="3657600" y="6000750"/>
            <a:ext cx="3276600" cy="37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defRPr sz="1800">
                <a:latin typeface="方正姚体"/>
                <a:ea typeface="方正姚体"/>
                <a:cs typeface="方正姚体"/>
                <a:sym typeface="方正姚体"/>
              </a:defRPr>
            </a:lvl1pPr>
          </a:lstStyle>
          <a:p>
            <a:r>
              <a:t>CBOW+ Hierarchical Softmax</a:t>
            </a:r>
          </a:p>
        </p:txBody>
      </p:sp>
      <p:pic>
        <p:nvPicPr>
          <p:cNvPr id="185" name="image.png"/>
          <p:cNvPicPr>
            <a:picLocks noChangeAspect="1"/>
          </p:cNvPicPr>
          <p:nvPr/>
        </p:nvPicPr>
        <p:blipFill>
          <a:blip r:embed="rId2">
            <a:extLst/>
          </a:blip>
          <a:stretch>
            <a:fillRect/>
          </a:stretch>
        </p:blipFill>
        <p:spPr>
          <a:xfrm>
            <a:off x="1752600" y="1474787"/>
            <a:ext cx="5367338" cy="4525963"/>
          </a:xfrm>
          <a:prstGeom prst="rect">
            <a:avLst/>
          </a:prstGeom>
          <a:ln w="12700">
            <a:miter lim="400000"/>
          </a:ln>
        </p:spPr>
      </p:pic>
      <p:sp>
        <p:nvSpPr>
          <p:cNvPr id="6" name="Shape 183"/>
          <p:cNvSpPr txBox="1">
            <a:spLocks/>
          </p:cNvSpPr>
          <p:nvPr/>
        </p:nvSpPr>
        <p:spPr>
          <a:xfrm>
            <a:off x="6089469" y="5400823"/>
            <a:ext cx="3350623" cy="68868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3200" b="0" i="0" u="none" strike="noStrike" cap="none" spc="0" baseline="0">
                <a:ln>
                  <a:noFill/>
                </a:ln>
                <a:solidFill>
                  <a:srgbClr val="3333FF"/>
                </a:solidFill>
                <a:uFillTx/>
                <a:latin typeface="黑体"/>
                <a:ea typeface="黑体"/>
                <a:cs typeface="黑体"/>
                <a:sym typeface="黑体"/>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5pPr>
            <a:lvl6pPr marL="0" marR="0" indent="4572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6pPr>
            <a:lvl7pPr marL="0" marR="0" indent="9144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7pPr>
            <a:lvl8pPr marL="0" marR="0" indent="13716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8pPr>
            <a:lvl9pPr marL="0" marR="0" indent="18288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3333FF"/>
                </a:solidFill>
                <a:uFillTx/>
                <a:latin typeface="Times New Roman"/>
                <a:ea typeface="Times New Roman"/>
                <a:cs typeface="Times New Roman"/>
                <a:sym typeface="Times New Roman"/>
              </a:defRPr>
            </a:lvl9pPr>
          </a:lstStyle>
          <a:p>
            <a:pPr hangingPunct="1"/>
            <a:r>
              <a:rPr lang="zh-CN" altLang="en-US" sz="2400" dirty="0" smtClean="0"/>
              <a:t>例：桔子，汽车</a:t>
            </a:r>
            <a:endParaRPr lang="en-US" sz="2400"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88" name="Shape 188"/>
          <p:cNvSpPr>
            <a:spLocks noGrp="1"/>
          </p:cNvSpPr>
          <p:nvPr>
            <p:ph type="title" idx="4294967295"/>
          </p:nvPr>
        </p:nvSpPr>
        <p:spPr>
          <a:prstGeom prst="rect">
            <a:avLst/>
          </a:prstGeom>
        </p:spPr>
        <p:txBody>
          <a:bodyPr/>
          <a:lstStyle/>
          <a:p>
            <a:r>
              <a:t>Outline</a:t>
            </a:r>
          </a:p>
        </p:txBody>
      </p:sp>
      <p:sp>
        <p:nvSpPr>
          <p:cNvPr id="189" name="Shape 189"/>
          <p:cNvSpPr>
            <a:spLocks noGrp="1"/>
          </p:cNvSpPr>
          <p:nvPr>
            <p:ph type="body" idx="4294967295"/>
          </p:nvPr>
        </p:nvSpPr>
        <p:spPr>
          <a:prstGeom prst="rect">
            <a:avLst/>
          </a:prstGeom>
        </p:spPr>
        <p:txBody>
          <a:bodyPr/>
          <a:lstStyle/>
          <a:p>
            <a:pPr marL="342899" indent="-342899">
              <a:spcBef>
                <a:spcPts val="400"/>
              </a:spcBef>
              <a:buChar char="•"/>
              <a:defRPr sz="2000">
                <a:latin typeface="方正姚体"/>
                <a:ea typeface="方正姚体"/>
                <a:cs typeface="方正姚体"/>
                <a:sym typeface="方正姚体"/>
              </a:defRPr>
            </a:pPr>
            <a:r>
              <a:t>Deep Learning</a:t>
            </a:r>
            <a:endParaRPr>
              <a:solidFill>
                <a:srgbClr val="FF0000"/>
              </a:solidFill>
            </a:endParaRPr>
          </a:p>
          <a:p>
            <a:pPr marL="342899" indent="-342899">
              <a:spcBef>
                <a:spcPts val="400"/>
              </a:spcBef>
              <a:buChar char="•"/>
              <a:defRPr sz="2000">
                <a:latin typeface="黑体"/>
                <a:ea typeface="黑体"/>
                <a:cs typeface="黑体"/>
                <a:sym typeface="黑体"/>
              </a:defRPr>
            </a:pPr>
            <a:r>
              <a:rPr>
                <a:latin typeface="方正姚体"/>
                <a:ea typeface="方正姚体"/>
                <a:cs typeface="方正姚体"/>
                <a:sym typeface="方正姚体"/>
              </a:rPr>
              <a:t>NLP</a:t>
            </a:r>
          </a:p>
          <a:p>
            <a:pPr marL="742950" lvl="1" indent="-285750">
              <a:spcBef>
                <a:spcPts val="0"/>
              </a:spcBef>
              <a:buClr>
                <a:srgbClr val="00CC00"/>
              </a:buClr>
              <a:defRPr sz="2000">
                <a:solidFill>
                  <a:srgbClr val="333399"/>
                </a:solidFill>
                <a:latin typeface="黑体"/>
                <a:ea typeface="黑体"/>
                <a:cs typeface="黑体"/>
                <a:sym typeface="黑体"/>
              </a:defRPr>
            </a:pPr>
            <a:r>
              <a:t>One-hot vs. Word Embedding</a:t>
            </a:r>
          </a:p>
          <a:p>
            <a:pPr marL="742950" lvl="1" indent="-285750">
              <a:spcBef>
                <a:spcPts val="0"/>
              </a:spcBef>
              <a:buClr>
                <a:srgbClr val="00CC00"/>
              </a:buClr>
              <a:defRPr sz="2000">
                <a:solidFill>
                  <a:srgbClr val="333399"/>
                </a:solidFill>
                <a:latin typeface="黑体"/>
                <a:ea typeface="黑体"/>
                <a:cs typeface="黑体"/>
                <a:sym typeface="黑体"/>
              </a:defRPr>
            </a:pPr>
            <a:r>
              <a:t>Word2vec</a:t>
            </a:r>
          </a:p>
          <a:p>
            <a:pPr marL="342899" indent="-342899">
              <a:spcBef>
                <a:spcPts val="400"/>
              </a:spcBef>
              <a:buChar char="•"/>
              <a:defRPr sz="2000">
                <a:solidFill>
                  <a:srgbClr val="FF2600"/>
                </a:solidFill>
                <a:latin typeface="黑体"/>
                <a:ea typeface="黑体"/>
                <a:cs typeface="黑体"/>
                <a:sym typeface="黑体"/>
              </a:defRPr>
            </a:pPr>
            <a:r>
              <a:t>Language Represent &amp; Models</a:t>
            </a:r>
          </a:p>
          <a:p>
            <a:pPr marL="742950" lvl="1" indent="-285750">
              <a:spcBef>
                <a:spcPts val="0"/>
              </a:spcBef>
              <a:buClr>
                <a:srgbClr val="00CC00"/>
              </a:buClr>
              <a:defRPr sz="2000">
                <a:solidFill>
                  <a:srgbClr val="333399"/>
                </a:solidFill>
                <a:latin typeface="黑体"/>
                <a:ea typeface="黑体"/>
                <a:cs typeface="黑体"/>
                <a:sym typeface="黑体"/>
              </a:defRPr>
            </a:pPr>
            <a:r>
              <a:t>summation</a:t>
            </a:r>
          </a:p>
          <a:p>
            <a:pPr marL="742950" lvl="1" indent="-285750">
              <a:spcBef>
                <a:spcPts val="0"/>
              </a:spcBef>
              <a:buClr>
                <a:srgbClr val="00CC00"/>
              </a:buClr>
              <a:defRPr sz="2000">
                <a:solidFill>
                  <a:srgbClr val="333399"/>
                </a:solidFill>
                <a:latin typeface="黑体"/>
                <a:ea typeface="黑体"/>
                <a:cs typeface="黑体"/>
                <a:sym typeface="黑体"/>
              </a:defRPr>
            </a:pPr>
            <a:r>
              <a:t>summation with weight</a:t>
            </a:r>
          </a:p>
          <a:p>
            <a:pPr marL="742950" lvl="1" indent="-285750">
              <a:spcBef>
                <a:spcPts val="0"/>
              </a:spcBef>
              <a:buClr>
                <a:srgbClr val="00CC00"/>
              </a:buClr>
              <a:defRPr sz="2000">
                <a:solidFill>
                  <a:srgbClr val="333399"/>
                </a:solidFill>
                <a:latin typeface="黑体"/>
                <a:ea typeface="黑体"/>
                <a:cs typeface="黑体"/>
                <a:sym typeface="黑体"/>
              </a:defRPr>
            </a:pPr>
            <a:r>
              <a:t>RNN</a:t>
            </a:r>
          </a:p>
          <a:p>
            <a:pPr marL="742950" lvl="1" indent="-285750">
              <a:spcBef>
                <a:spcPts val="0"/>
              </a:spcBef>
              <a:buClr>
                <a:srgbClr val="00CC00"/>
              </a:buClr>
              <a:defRPr sz="2000">
                <a:solidFill>
                  <a:srgbClr val="333399"/>
                </a:solidFill>
                <a:latin typeface="黑体"/>
                <a:ea typeface="黑体"/>
                <a:cs typeface="黑体"/>
                <a:sym typeface="黑体"/>
              </a:defRPr>
            </a:pPr>
            <a:r>
              <a:t>Matrix-Vector NN</a:t>
            </a:r>
          </a:p>
          <a:p>
            <a:pPr marL="742950" lvl="1" indent="-285750">
              <a:spcBef>
                <a:spcPts val="0"/>
              </a:spcBef>
              <a:buClr>
                <a:srgbClr val="00CC00"/>
              </a:buClr>
              <a:defRPr sz="2000">
                <a:solidFill>
                  <a:srgbClr val="333399"/>
                </a:solidFill>
                <a:latin typeface="黑体"/>
                <a:ea typeface="黑体"/>
                <a:cs typeface="黑体"/>
                <a:sym typeface="黑体"/>
              </a:defRPr>
            </a:pPr>
            <a:r>
              <a:t>CNN</a:t>
            </a:r>
          </a:p>
          <a:p>
            <a:pPr marL="742950" lvl="1" indent="-285750">
              <a:spcBef>
                <a:spcPts val="0"/>
              </a:spcBef>
              <a:buClr>
                <a:srgbClr val="00CC00"/>
              </a:buClr>
              <a:defRPr sz="2000">
                <a:solidFill>
                  <a:srgbClr val="333399"/>
                </a:solidFill>
                <a:latin typeface="黑体"/>
                <a:ea typeface="黑体"/>
                <a:cs typeface="黑体"/>
                <a:sym typeface="黑体"/>
              </a:defRPr>
            </a:pPr>
            <a:r>
              <a:t>NTN</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192" name="Shape 192"/>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Methods of Language Representing</a:t>
            </a:r>
          </a:p>
        </p:txBody>
      </p:sp>
      <p:sp>
        <p:nvSpPr>
          <p:cNvPr id="193" name="Shape 193"/>
          <p:cNvSpPr>
            <a:spLocks noGrp="1"/>
          </p:cNvSpPr>
          <p:nvPr>
            <p:ph type="body" idx="4294967295"/>
          </p:nvPr>
        </p:nvSpPr>
        <p:spPr>
          <a:prstGeom prst="rect">
            <a:avLst/>
          </a:prstGeom>
        </p:spPr>
        <p:txBody>
          <a:bodyPr/>
          <a:lstStyle/>
          <a:p>
            <a:pPr>
              <a:spcBef>
                <a:spcPts val="400"/>
              </a:spcBef>
              <a:buChar char="•"/>
              <a:defRPr sz="2000">
                <a:latin typeface="方正姚体"/>
                <a:ea typeface="方正姚体"/>
                <a:cs typeface="方正姚体"/>
                <a:sym typeface="方正姚体"/>
              </a:defRPr>
            </a:pPr>
            <a:r>
              <a:rPr dirty="0" err="1"/>
              <a:t>方法一：单词词向量取和（Summrization</a:t>
            </a:r>
            <a:r>
              <a:rPr dirty="0"/>
              <a:t>）</a:t>
            </a:r>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err="1" smtClean="0"/>
              <a:t>很多情况都做此种简化处理</a:t>
            </a:r>
            <a:endParaRPr dirty="0" smtClean="0"/>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err="1" smtClean="0"/>
              <a:t>过于简单,但是仔细思考有一定道理</a:t>
            </a:r>
            <a:endParaRPr dirty="0" smtClean="0"/>
          </a:p>
          <a:p>
            <a:pPr>
              <a:spcBef>
                <a:spcPts val="400"/>
              </a:spcBef>
              <a:buChar char="•"/>
              <a:defRPr sz="1800">
                <a:latin typeface="方正姚体"/>
                <a:ea typeface="方正姚体"/>
                <a:cs typeface="方正姚体"/>
                <a:sym typeface="方正姚体"/>
              </a:defRPr>
            </a:pPr>
            <a:r>
              <a:rPr dirty="0" err="1" smtClean="0"/>
              <a:t>方法二：单词词向量加权求和</a:t>
            </a:r>
            <a:endParaRPr dirty="0" smtClean="0"/>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smtClean="0"/>
              <a:t>Huang’s  </a:t>
            </a:r>
            <a:r>
              <a:rPr dirty="0"/>
              <a:t>Work</a:t>
            </a:r>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err="1"/>
              <a:t>权重：类似于IDF</a:t>
            </a:r>
            <a:endParaRPr dirty="0"/>
          </a:p>
          <a:p>
            <a:pPr>
              <a:lnSpc>
                <a:spcPct val="150000"/>
              </a:lnSpc>
              <a:spcBef>
                <a:spcPts val="400"/>
              </a:spcBef>
              <a:buChar char="•"/>
              <a:defRPr sz="1800">
                <a:latin typeface="黑体"/>
                <a:ea typeface="黑体"/>
                <a:cs typeface="黑体"/>
                <a:sym typeface="黑体"/>
              </a:defRPr>
            </a:pPr>
            <a:r>
              <a:rPr dirty="0" err="1"/>
              <a:t>方法三：Matrix-Vector</a:t>
            </a:r>
            <a:r>
              <a:rPr dirty="0"/>
              <a:t> NN</a:t>
            </a:r>
          </a:p>
          <a:p>
            <a:pPr>
              <a:spcBef>
                <a:spcPts val="400"/>
              </a:spcBef>
              <a:buChar char="•"/>
              <a:defRPr sz="1800">
                <a:latin typeface="黑体"/>
                <a:ea typeface="黑体"/>
                <a:cs typeface="黑体"/>
                <a:sym typeface="黑体"/>
              </a:defRPr>
            </a:pPr>
            <a:r>
              <a:rPr dirty="0" err="1"/>
              <a:t>方法四：Deep</a:t>
            </a:r>
            <a:r>
              <a:rPr dirty="0"/>
              <a:t> Learning</a:t>
            </a:r>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a:t>RNN(</a:t>
            </a:r>
            <a:r>
              <a:rPr dirty="0" err="1"/>
              <a:t>循环神经网络</a:t>
            </a:r>
            <a:r>
              <a:rPr dirty="0"/>
              <a:t>)</a:t>
            </a:r>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a:t>CNN(</a:t>
            </a:r>
            <a:r>
              <a:rPr dirty="0" err="1"/>
              <a:t>卷积神经网络</a:t>
            </a:r>
            <a:r>
              <a:rPr dirty="0"/>
              <a:t>)</a:t>
            </a:r>
          </a:p>
          <a:p>
            <a:pPr marL="742950" lvl="1" indent="-285750">
              <a:lnSpc>
                <a:spcPct val="150000"/>
              </a:lnSpc>
              <a:spcBef>
                <a:spcPts val="0"/>
              </a:spcBef>
              <a:buClr>
                <a:srgbClr val="00CC00"/>
              </a:buClr>
              <a:defRPr sz="1600">
                <a:solidFill>
                  <a:srgbClr val="333399"/>
                </a:solidFill>
                <a:latin typeface="方正姚体"/>
                <a:ea typeface="方正姚体"/>
                <a:cs typeface="方正姚体"/>
                <a:sym typeface="方正姚体"/>
              </a:defRPr>
            </a:pPr>
            <a:r>
              <a:rPr dirty="0"/>
              <a:t>NTN(</a:t>
            </a:r>
            <a:r>
              <a:rPr dirty="0" err="1"/>
              <a:t>神经张量网络</a:t>
            </a:r>
            <a:r>
              <a:rPr dirty="0"/>
              <a: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196" name="Shape 196"/>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Methods of Language Representing</a:t>
            </a:r>
          </a:p>
        </p:txBody>
      </p:sp>
      <p:sp>
        <p:nvSpPr>
          <p:cNvPr id="197" name="Shape 197"/>
          <p:cNvSpPr>
            <a:spLocks noGrp="1"/>
          </p:cNvSpPr>
          <p:nvPr>
            <p:ph type="body" idx="4294967295"/>
          </p:nvPr>
        </p:nvSpPr>
        <p:spPr>
          <a:prstGeom prst="rect">
            <a:avLst/>
          </a:prstGeom>
        </p:spPr>
        <p:txBody>
          <a:bodyPr/>
          <a:lstStyle>
            <a:lvl1pPr marL="342899" indent="-342899">
              <a:spcBef>
                <a:spcPts val="400"/>
              </a:spcBef>
              <a:buChar char="•"/>
              <a:defRPr sz="2100">
                <a:latin typeface="黑体"/>
                <a:ea typeface="黑体"/>
                <a:cs typeface="黑体"/>
                <a:sym typeface="黑体"/>
              </a:defRPr>
            </a:lvl1pPr>
          </a:lstStyle>
          <a:p>
            <a:r>
              <a:t>方法三：Matrix-Vector NN</a:t>
            </a:r>
          </a:p>
        </p:txBody>
      </p:sp>
      <p:pic>
        <p:nvPicPr>
          <p:cNvPr id="198" name="image.png"/>
          <p:cNvPicPr>
            <a:picLocks noChangeAspect="1"/>
          </p:cNvPicPr>
          <p:nvPr/>
        </p:nvPicPr>
        <p:blipFill>
          <a:blip r:embed="rId2">
            <a:extLst/>
          </a:blip>
          <a:stretch>
            <a:fillRect/>
          </a:stretch>
        </p:blipFill>
        <p:spPr>
          <a:xfrm>
            <a:off x="1814512" y="1981200"/>
            <a:ext cx="5514976" cy="374332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201" name="Shape 201"/>
          <p:cNvSpPr/>
          <p:nvPr/>
        </p:nvSpPr>
        <p:spPr>
          <a:xfrm>
            <a:off x="708868" y="1566100"/>
            <a:ext cx="2468315" cy="411101"/>
          </a:xfrm>
          <a:prstGeom prst="rect">
            <a:avLst/>
          </a:prstGeom>
          <a:ln w="12700">
            <a:miter lim="400000"/>
          </a:ln>
          <a:extLst>
            <a:ext uri="{C572A759-6A51-4108-AA02-DFA0A04FC94B}">
              <ma14:wrappingTextBoxFlag xmlns:ma14="http://schemas.microsoft.com/office/mac/drawingml/2011/main" xmlns="" val="1"/>
            </a:ext>
          </a:extLst>
        </p:spPr>
        <p:txBody>
          <a:bodyPr wrap="none" lIns="46799" tIns="46799" rIns="46799" bIns="46799">
            <a:spAutoFit/>
          </a:bodyPr>
          <a:lstStyle>
            <a:lvl1pPr marL="342900" indent="-342900" algn="l">
              <a:spcBef>
                <a:spcPts val="400"/>
              </a:spcBef>
              <a:buClr>
                <a:srgbClr val="FF0000"/>
              </a:buClr>
              <a:buSzPct val="100000"/>
              <a:buChar char="•"/>
              <a:defRPr sz="1800">
                <a:latin typeface="黑体"/>
                <a:ea typeface="黑体"/>
                <a:cs typeface="黑体"/>
                <a:sym typeface="黑体"/>
              </a:defRPr>
            </a:lvl1pPr>
          </a:lstStyle>
          <a:p>
            <a:r>
              <a:t>RNN(循环神经网络)</a:t>
            </a:r>
          </a:p>
        </p:txBody>
      </p:sp>
      <p:pic>
        <p:nvPicPr>
          <p:cNvPr id="202" name="image.png"/>
          <p:cNvPicPr>
            <a:picLocks noChangeAspect="1"/>
          </p:cNvPicPr>
          <p:nvPr/>
        </p:nvPicPr>
        <p:blipFill>
          <a:blip r:embed="rId2">
            <a:extLst/>
          </a:blip>
          <a:stretch>
            <a:fillRect/>
          </a:stretch>
        </p:blipFill>
        <p:spPr>
          <a:xfrm>
            <a:off x="1901825" y="2324100"/>
            <a:ext cx="4496933" cy="3258647"/>
          </a:xfrm>
          <a:prstGeom prst="rect">
            <a:avLst/>
          </a:prstGeom>
          <a:ln w="12700">
            <a:miter lim="400000"/>
          </a:ln>
        </p:spPr>
      </p:pic>
      <p:sp>
        <p:nvSpPr>
          <p:cNvPr id="203" name="Shape 203"/>
          <p:cNvSpPr/>
          <p:nvPr/>
        </p:nvSpPr>
        <p:spPr>
          <a:xfrm>
            <a:off x="504998" y="808099"/>
            <a:ext cx="4237683" cy="4111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marL="342900" indent="-342900" algn="l">
              <a:spcBef>
                <a:spcPts val="400"/>
              </a:spcBef>
              <a:buClr>
                <a:srgbClr val="FF0000"/>
              </a:buClr>
              <a:buSzPct val="100000"/>
              <a:buChar char="•"/>
              <a:defRPr sz="1800">
                <a:latin typeface="黑体"/>
                <a:ea typeface="黑体"/>
                <a:cs typeface="黑体"/>
                <a:sym typeface="黑体"/>
              </a:defRPr>
            </a:lvl1pPr>
          </a:lstStyle>
          <a:p>
            <a:r>
              <a:t>方法四：Deep Learning</a:t>
            </a:r>
          </a:p>
        </p:txBody>
      </p:sp>
      <p:sp>
        <p:nvSpPr>
          <p:cNvPr id="204" name="Shape 204"/>
          <p:cNvSpPr/>
          <p:nvPr/>
        </p:nvSpPr>
        <p:spPr>
          <a:xfrm>
            <a:off x="1902649" y="5929646"/>
            <a:ext cx="4932301" cy="449201"/>
          </a:xfrm>
          <a:prstGeom prst="rect">
            <a:avLst/>
          </a:prstGeom>
          <a:ln w="12700">
            <a:miter lim="400000"/>
          </a:ln>
          <a:extLst>
            <a:ext uri="{C572A759-6A51-4108-AA02-DFA0A04FC94B}">
              <ma14:wrappingTextBoxFlag xmlns:ma14="http://schemas.microsoft.com/office/mac/drawingml/2011/main" xmlns="" val="1"/>
            </a:ext>
          </a:extLst>
        </p:spPr>
        <p:txBody>
          <a:bodyPr wrap="none" lIns="46799" tIns="46799" rIns="46799" bIns="46799">
            <a:spAutoFit/>
          </a:bodyPr>
          <a:lstStyle/>
          <a:p>
            <a:r>
              <a:t>其他领域：机器翻译，语音识别，图像描述</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207" name="Shape 207"/>
          <p:cNvSpPr>
            <a:spLocks noGrp="1"/>
          </p:cNvSpPr>
          <p:nvPr>
            <p:ph type="body" idx="4294967295"/>
          </p:nvPr>
        </p:nvSpPr>
        <p:spPr>
          <a:prstGeom prst="rect">
            <a:avLst/>
          </a:prstGeom>
        </p:spPr>
        <p:txBody>
          <a:bodyPr/>
          <a:lstStyle>
            <a:lvl1pPr>
              <a:spcBef>
                <a:spcPts val="400"/>
              </a:spcBef>
              <a:buChar char="•"/>
              <a:defRPr sz="1800">
                <a:latin typeface="黑体"/>
                <a:ea typeface="黑体"/>
                <a:cs typeface="黑体"/>
                <a:sym typeface="黑体"/>
              </a:defRPr>
            </a:lvl1pPr>
          </a:lstStyle>
          <a:p>
            <a:r>
              <a:t>卷积神经网络(CNN)</a:t>
            </a:r>
          </a:p>
        </p:txBody>
      </p:sp>
      <p:pic>
        <p:nvPicPr>
          <p:cNvPr id="208" name="image.png"/>
          <p:cNvPicPr>
            <a:picLocks noChangeAspect="1"/>
          </p:cNvPicPr>
          <p:nvPr/>
        </p:nvPicPr>
        <p:blipFill>
          <a:blip r:embed="rId2">
            <a:extLst/>
          </a:blip>
          <a:stretch>
            <a:fillRect/>
          </a:stretch>
        </p:blipFill>
        <p:spPr>
          <a:xfrm>
            <a:off x="0" y="2197100"/>
            <a:ext cx="8839200" cy="3635375"/>
          </a:xfrm>
          <a:prstGeom prst="rect">
            <a:avLst/>
          </a:prstGeom>
          <a:ln w="12700">
            <a:miter lim="400000"/>
          </a:ln>
        </p:spPr>
      </p:pic>
      <p:sp>
        <p:nvSpPr>
          <p:cNvPr id="209" name="Shape 209"/>
          <p:cNvSpPr/>
          <p:nvPr/>
        </p:nvSpPr>
        <p:spPr>
          <a:xfrm>
            <a:off x="504998" y="808099"/>
            <a:ext cx="4237683" cy="4111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marL="342900" indent="-342900" algn="l">
              <a:spcBef>
                <a:spcPts val="400"/>
              </a:spcBef>
              <a:buClr>
                <a:srgbClr val="FF0000"/>
              </a:buClr>
              <a:buSzPct val="100000"/>
              <a:buChar char="•"/>
              <a:defRPr sz="1800">
                <a:latin typeface="黑体"/>
                <a:ea typeface="黑体"/>
                <a:cs typeface="黑体"/>
                <a:sym typeface="黑体"/>
              </a:defRPr>
            </a:lvl1pPr>
          </a:lstStyle>
          <a:p>
            <a:r>
              <a:t>方法四：Deep Learning</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212" name="Shape 212"/>
          <p:cNvSpPr>
            <a:spLocks noGrp="1"/>
          </p:cNvSpPr>
          <p:nvPr>
            <p:ph type="body" idx="4294967295"/>
          </p:nvPr>
        </p:nvSpPr>
        <p:spPr>
          <a:prstGeom prst="rect">
            <a:avLst/>
          </a:prstGeom>
        </p:spPr>
        <p:txBody>
          <a:bodyPr/>
          <a:lstStyle>
            <a:lvl1pPr>
              <a:spcBef>
                <a:spcPts val="400"/>
              </a:spcBef>
              <a:buChar char="•"/>
              <a:defRPr sz="1800">
                <a:latin typeface="黑体"/>
                <a:ea typeface="黑体"/>
                <a:cs typeface="黑体"/>
                <a:sym typeface="黑体"/>
              </a:defRPr>
            </a:lvl1pPr>
          </a:lstStyle>
          <a:p>
            <a:r>
              <a:t>NTN(神经张量网络): 表达多个实体之间的关系 /两个单词之间某种操作</a:t>
            </a:r>
          </a:p>
        </p:txBody>
      </p:sp>
      <p:pic>
        <p:nvPicPr>
          <p:cNvPr id="213" name="Tensor1.jpg" descr="Tensor1.JPG"/>
          <p:cNvPicPr>
            <a:picLocks noChangeAspect="1"/>
          </p:cNvPicPr>
          <p:nvPr/>
        </p:nvPicPr>
        <p:blipFill>
          <a:blip r:embed="rId2">
            <a:extLst/>
          </a:blip>
          <a:stretch>
            <a:fillRect/>
          </a:stretch>
        </p:blipFill>
        <p:spPr>
          <a:xfrm>
            <a:off x="2429800" y="2198241"/>
            <a:ext cx="3852600" cy="4100959"/>
          </a:xfrm>
          <a:prstGeom prst="rect">
            <a:avLst/>
          </a:prstGeom>
          <a:ln w="12700">
            <a:miter lim="400000"/>
          </a:ln>
        </p:spPr>
      </p:pic>
      <p:sp>
        <p:nvSpPr>
          <p:cNvPr id="214" name="Shape 214"/>
          <p:cNvSpPr/>
          <p:nvPr/>
        </p:nvSpPr>
        <p:spPr>
          <a:xfrm>
            <a:off x="504998" y="808099"/>
            <a:ext cx="4237683" cy="4111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marL="342900" indent="-342900" algn="l">
              <a:spcBef>
                <a:spcPts val="400"/>
              </a:spcBef>
              <a:buClr>
                <a:srgbClr val="FF0000"/>
              </a:buClr>
              <a:buSzPct val="100000"/>
              <a:buChar char="•"/>
              <a:defRPr sz="1800">
                <a:latin typeface="黑体"/>
                <a:ea typeface="黑体"/>
                <a:cs typeface="黑体"/>
                <a:sym typeface="黑体"/>
              </a:defRPr>
            </a:lvl1pPr>
          </a:lstStyle>
          <a:p>
            <a:r>
              <a:t>方法四：Deep Learning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123" name="Shape 123"/>
          <p:cNvSpPr>
            <a:spLocks noGrp="1"/>
          </p:cNvSpPr>
          <p:nvPr>
            <p:ph type="title" idx="4294967295"/>
          </p:nvPr>
        </p:nvSpPr>
        <p:spPr>
          <a:prstGeom prst="rect">
            <a:avLst/>
          </a:prstGeom>
        </p:spPr>
        <p:txBody>
          <a:bodyPr/>
          <a:lstStyle>
            <a:lvl1pPr>
              <a:defRPr>
                <a:latin typeface="宋体"/>
                <a:ea typeface="宋体"/>
                <a:cs typeface="宋体"/>
                <a:sym typeface="宋体"/>
              </a:defRPr>
            </a:lvl1pPr>
          </a:lstStyle>
          <a:p>
            <a:pPr>
              <a:defRPr>
                <a:latin typeface="Times New Roman"/>
                <a:ea typeface="Times New Roman"/>
                <a:cs typeface="Times New Roman"/>
                <a:sym typeface="Times New Roman"/>
              </a:defRPr>
            </a:pPr>
            <a:r>
              <a:rPr>
                <a:latin typeface="宋体"/>
                <a:ea typeface="宋体"/>
                <a:cs typeface="宋体"/>
                <a:sym typeface="宋体"/>
              </a:rPr>
              <a:t>Outline</a:t>
            </a:r>
          </a:p>
        </p:txBody>
      </p:sp>
      <p:sp>
        <p:nvSpPr>
          <p:cNvPr id="124" name="Shape 124"/>
          <p:cNvSpPr>
            <a:spLocks noGrp="1"/>
          </p:cNvSpPr>
          <p:nvPr>
            <p:ph type="body" idx="4294967295"/>
          </p:nvPr>
        </p:nvSpPr>
        <p:spPr>
          <a:prstGeom prst="rect">
            <a:avLst/>
          </a:prstGeom>
        </p:spPr>
        <p:txBody>
          <a:bodyPr/>
          <a:lstStyle/>
          <a:p>
            <a:pPr marL="342899" indent="-342899">
              <a:spcBef>
                <a:spcPts val="400"/>
              </a:spcBef>
              <a:buChar char="•"/>
              <a:defRPr sz="2200">
                <a:solidFill>
                  <a:srgbClr val="FF0000"/>
                </a:solidFill>
                <a:latin typeface="方正姚体"/>
                <a:ea typeface="方正姚体"/>
                <a:cs typeface="方正姚体"/>
                <a:sym typeface="方正姚体"/>
              </a:defRPr>
            </a:pPr>
            <a:r>
              <a:t>Deep Learning In NLP</a:t>
            </a:r>
          </a:p>
          <a:p>
            <a:pPr marL="342899" indent="-342899">
              <a:spcBef>
                <a:spcPts val="400"/>
              </a:spcBef>
              <a:buChar char="•"/>
              <a:defRPr sz="2200">
                <a:latin typeface="黑体"/>
                <a:ea typeface="黑体"/>
                <a:cs typeface="黑体"/>
                <a:sym typeface="黑体"/>
              </a:defRPr>
            </a:pPr>
            <a:r>
              <a:rPr>
                <a:latin typeface="方正姚体"/>
                <a:ea typeface="方正姚体"/>
                <a:cs typeface="方正姚体"/>
                <a:sym typeface="方正姚体"/>
              </a:rPr>
              <a:t>NLP</a:t>
            </a:r>
          </a:p>
          <a:p>
            <a:pPr marL="742950" lvl="1" indent="-285750">
              <a:spcBef>
                <a:spcPts val="0"/>
              </a:spcBef>
              <a:buClr>
                <a:srgbClr val="00CC00"/>
              </a:buClr>
              <a:defRPr sz="2200">
                <a:solidFill>
                  <a:srgbClr val="333399"/>
                </a:solidFill>
                <a:latin typeface="黑体"/>
                <a:ea typeface="黑体"/>
                <a:cs typeface="黑体"/>
                <a:sym typeface="黑体"/>
              </a:defRPr>
            </a:pPr>
            <a:r>
              <a:t>One-hot vs. Word Embedding</a:t>
            </a:r>
          </a:p>
          <a:p>
            <a:pPr marL="742950" lvl="1" indent="-285750">
              <a:spcBef>
                <a:spcPts val="0"/>
              </a:spcBef>
              <a:buClr>
                <a:srgbClr val="00CC00"/>
              </a:buClr>
              <a:defRPr sz="2200">
                <a:solidFill>
                  <a:srgbClr val="333399"/>
                </a:solidFill>
                <a:latin typeface="黑体"/>
                <a:ea typeface="黑体"/>
                <a:cs typeface="黑体"/>
                <a:sym typeface="黑体"/>
              </a:defRPr>
            </a:pPr>
            <a:r>
              <a:t>Word2vec</a:t>
            </a:r>
          </a:p>
          <a:p>
            <a:pPr marL="342899" indent="-342899">
              <a:spcBef>
                <a:spcPts val="400"/>
              </a:spcBef>
              <a:buChar char="•"/>
              <a:defRPr sz="2200">
                <a:latin typeface="黑体"/>
                <a:ea typeface="黑体"/>
                <a:cs typeface="黑体"/>
                <a:sym typeface="黑体"/>
              </a:defRPr>
            </a:pPr>
            <a:r>
              <a:t>Language Represent &amp; Models</a:t>
            </a:r>
          </a:p>
          <a:p>
            <a:pPr marL="742950" lvl="1" indent="-285750">
              <a:spcBef>
                <a:spcPts val="0"/>
              </a:spcBef>
              <a:buClr>
                <a:srgbClr val="00CC00"/>
              </a:buClr>
              <a:defRPr sz="2200">
                <a:solidFill>
                  <a:srgbClr val="333399"/>
                </a:solidFill>
                <a:latin typeface="黑体"/>
                <a:ea typeface="黑体"/>
                <a:cs typeface="黑体"/>
                <a:sym typeface="黑体"/>
              </a:defRPr>
            </a:pPr>
            <a:r>
              <a:t>summation</a:t>
            </a:r>
          </a:p>
          <a:p>
            <a:pPr marL="742950" lvl="1" indent="-285750">
              <a:spcBef>
                <a:spcPts val="0"/>
              </a:spcBef>
              <a:buClr>
                <a:srgbClr val="00CC00"/>
              </a:buClr>
              <a:defRPr sz="2200">
                <a:solidFill>
                  <a:srgbClr val="333399"/>
                </a:solidFill>
                <a:latin typeface="黑体"/>
                <a:ea typeface="黑体"/>
                <a:cs typeface="黑体"/>
                <a:sym typeface="黑体"/>
              </a:defRPr>
            </a:pPr>
            <a:r>
              <a:t>summation with weight</a:t>
            </a:r>
          </a:p>
          <a:p>
            <a:pPr marL="742950" lvl="1" indent="-285750">
              <a:spcBef>
                <a:spcPts val="0"/>
              </a:spcBef>
              <a:buClr>
                <a:srgbClr val="00CC00"/>
              </a:buClr>
              <a:defRPr sz="2200">
                <a:solidFill>
                  <a:srgbClr val="333399"/>
                </a:solidFill>
                <a:latin typeface="黑体"/>
                <a:ea typeface="黑体"/>
                <a:cs typeface="黑体"/>
                <a:sym typeface="黑体"/>
              </a:defRPr>
            </a:pPr>
            <a:r>
              <a:t>RNN</a:t>
            </a:r>
          </a:p>
          <a:p>
            <a:pPr marL="742950" lvl="1" indent="-285750">
              <a:spcBef>
                <a:spcPts val="0"/>
              </a:spcBef>
              <a:buClr>
                <a:srgbClr val="00CC00"/>
              </a:buClr>
              <a:defRPr sz="2200">
                <a:solidFill>
                  <a:srgbClr val="333399"/>
                </a:solidFill>
                <a:latin typeface="黑体"/>
                <a:ea typeface="黑体"/>
                <a:cs typeface="黑体"/>
                <a:sym typeface="黑体"/>
              </a:defRPr>
            </a:pPr>
            <a:r>
              <a:t>Matrix-Vector NN</a:t>
            </a:r>
          </a:p>
          <a:p>
            <a:pPr marL="742950" lvl="1" indent="-285750">
              <a:spcBef>
                <a:spcPts val="0"/>
              </a:spcBef>
              <a:buClr>
                <a:srgbClr val="00CC00"/>
              </a:buClr>
              <a:defRPr sz="2200">
                <a:solidFill>
                  <a:srgbClr val="333399"/>
                </a:solidFill>
                <a:latin typeface="黑体"/>
                <a:ea typeface="黑体"/>
                <a:cs typeface="黑体"/>
                <a:sym typeface="黑体"/>
              </a:defRPr>
            </a:pPr>
            <a:r>
              <a:t>CNN</a:t>
            </a:r>
          </a:p>
          <a:p>
            <a:pPr marL="742950" lvl="1" indent="-285750">
              <a:spcBef>
                <a:spcPts val="0"/>
              </a:spcBef>
              <a:buClr>
                <a:srgbClr val="00CC00"/>
              </a:buClr>
              <a:defRPr sz="2200">
                <a:solidFill>
                  <a:srgbClr val="333399"/>
                </a:solidFill>
                <a:latin typeface="黑体"/>
                <a:ea typeface="黑体"/>
                <a:cs typeface="黑体"/>
                <a:sym typeface="黑体"/>
              </a:defRPr>
            </a:pPr>
            <a:r>
              <a:t>NTN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pic>
        <p:nvPicPr>
          <p:cNvPr id="217" name="image.png"/>
          <p:cNvPicPr>
            <a:picLocks noChangeAspect="1"/>
          </p:cNvPicPr>
          <p:nvPr/>
        </p:nvPicPr>
        <p:blipFill>
          <a:blip r:embed="rId2">
            <a:extLst/>
          </a:blip>
          <a:stretch>
            <a:fillRect/>
          </a:stretch>
        </p:blipFill>
        <p:spPr>
          <a:xfrm>
            <a:off x="1371600" y="2124075"/>
            <a:ext cx="6486525" cy="4276725"/>
          </a:xfrm>
          <a:prstGeom prst="rect">
            <a:avLst/>
          </a:prstGeom>
          <a:ln w="12700">
            <a:miter lim="400000"/>
          </a:ln>
        </p:spPr>
      </p:pic>
      <p:pic>
        <p:nvPicPr>
          <p:cNvPr id="218" name="image.png"/>
          <p:cNvPicPr>
            <a:picLocks noChangeAspect="1"/>
          </p:cNvPicPr>
          <p:nvPr/>
        </p:nvPicPr>
        <p:blipFill>
          <a:blip r:embed="rId3">
            <a:extLst/>
          </a:blip>
          <a:stretch>
            <a:fillRect/>
          </a:stretch>
        </p:blipFill>
        <p:spPr>
          <a:xfrm>
            <a:off x="1524000" y="1400175"/>
            <a:ext cx="5638800" cy="723900"/>
          </a:xfrm>
          <a:prstGeom prst="rect">
            <a:avLst/>
          </a:prstGeom>
          <a:ln w="12700">
            <a:miter lim="400000"/>
          </a:ln>
        </p:spPr>
      </p:pic>
      <p:sp>
        <p:nvSpPr>
          <p:cNvPr id="219" name="Shape 219"/>
          <p:cNvSpPr/>
          <p:nvPr/>
        </p:nvSpPr>
        <p:spPr>
          <a:xfrm>
            <a:off x="504998" y="808099"/>
            <a:ext cx="4237683" cy="4111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marL="342900" indent="-342900" algn="l">
              <a:spcBef>
                <a:spcPts val="400"/>
              </a:spcBef>
              <a:buClr>
                <a:srgbClr val="FF0000"/>
              </a:buClr>
              <a:buSzPct val="100000"/>
              <a:buChar char="•"/>
              <a:defRPr sz="1800">
                <a:latin typeface="黑体"/>
                <a:ea typeface="黑体"/>
                <a:cs typeface="黑体"/>
                <a:sym typeface="黑体"/>
              </a:defRPr>
            </a:lvl1pPr>
          </a:lstStyle>
          <a:p>
            <a:r>
              <a:t>NTN(神经张量网络)</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222" name="Shape 222"/>
          <p:cNvSpPr>
            <a:spLocks noGrp="1"/>
          </p:cNvSpPr>
          <p:nvPr>
            <p:ph type="title" idx="4294967295"/>
          </p:nvPr>
        </p:nvSpPr>
        <p:spPr>
          <a:xfrm>
            <a:off x="685800" y="2806700"/>
            <a:ext cx="7772400" cy="990600"/>
          </a:xfrm>
          <a:prstGeom prst="rect">
            <a:avLst/>
          </a:prstGeom>
        </p:spPr>
        <p:txBody>
          <a:bodyPr/>
          <a:lstStyle>
            <a:lvl1pPr>
              <a:defRPr sz="3200">
                <a:latin typeface="黑体"/>
                <a:ea typeface="黑体"/>
                <a:cs typeface="黑体"/>
                <a:sym typeface="黑体"/>
              </a:defRPr>
            </a:lvl1pPr>
          </a:lstStyle>
          <a:p>
            <a:r>
              <a:t>Thanks!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27" name="Shape 127"/>
          <p:cNvSpPr>
            <a:spLocks noGrp="1"/>
          </p:cNvSpPr>
          <p:nvPr>
            <p:ph type="title" idx="4294967295"/>
          </p:nvPr>
        </p:nvSpPr>
        <p:spPr>
          <a:prstGeom prst="rect">
            <a:avLst/>
          </a:prstGeom>
        </p:spPr>
        <p:txBody>
          <a:bodyPr/>
          <a:lstStyle>
            <a:lvl1pPr>
              <a:defRPr>
                <a:latin typeface="黑体"/>
                <a:ea typeface="黑体"/>
                <a:cs typeface="黑体"/>
                <a:sym typeface="黑体"/>
              </a:defRPr>
            </a:lvl1pPr>
          </a:lstStyle>
          <a:p>
            <a:r>
              <a:t>Deep Learning</a:t>
            </a:r>
          </a:p>
        </p:txBody>
      </p:sp>
      <p:pic>
        <p:nvPicPr>
          <p:cNvPr id="128" name="image.png"/>
          <p:cNvPicPr>
            <a:picLocks noChangeAspect="1"/>
          </p:cNvPicPr>
          <p:nvPr/>
        </p:nvPicPr>
        <p:blipFill>
          <a:blip r:embed="rId2">
            <a:extLst/>
          </a:blip>
          <a:stretch>
            <a:fillRect/>
          </a:stretch>
        </p:blipFill>
        <p:spPr>
          <a:xfrm>
            <a:off x="619125" y="1482725"/>
            <a:ext cx="7839075" cy="5375275"/>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131" name="Shape 131"/>
          <p:cNvSpPr>
            <a:spLocks noGrp="1"/>
          </p:cNvSpPr>
          <p:nvPr>
            <p:ph type="title" idx="4294967295"/>
          </p:nvPr>
        </p:nvSpPr>
        <p:spPr>
          <a:prstGeom prst="rect">
            <a:avLst/>
          </a:prstGeom>
        </p:spPr>
        <p:txBody>
          <a:bodyPr/>
          <a:lstStyle>
            <a:lvl1pPr>
              <a:defRPr>
                <a:latin typeface="黑体"/>
                <a:ea typeface="黑体"/>
                <a:cs typeface="黑体"/>
                <a:sym typeface="黑体"/>
              </a:defRPr>
            </a:lvl1pPr>
          </a:lstStyle>
          <a:p>
            <a:r>
              <a:t>Deep Learning</a:t>
            </a:r>
          </a:p>
        </p:txBody>
      </p:sp>
      <p:pic>
        <p:nvPicPr>
          <p:cNvPr id="132" name="image.png"/>
          <p:cNvPicPr>
            <a:picLocks noChangeAspect="1"/>
          </p:cNvPicPr>
          <p:nvPr/>
        </p:nvPicPr>
        <p:blipFill>
          <a:blip r:embed="rId2">
            <a:extLst/>
          </a:blip>
          <a:stretch>
            <a:fillRect/>
          </a:stretch>
        </p:blipFill>
        <p:spPr>
          <a:xfrm>
            <a:off x="685800" y="1524000"/>
            <a:ext cx="7477125" cy="4143375"/>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35" name="Shape 135"/>
          <p:cNvSpPr>
            <a:spLocks noGrp="1"/>
          </p:cNvSpPr>
          <p:nvPr>
            <p:ph type="title" idx="4294967295"/>
          </p:nvPr>
        </p:nvSpPr>
        <p:spPr>
          <a:prstGeom prst="rect">
            <a:avLst/>
          </a:prstGeom>
        </p:spPr>
        <p:txBody>
          <a:bodyPr/>
          <a:lstStyle>
            <a:lvl1pPr>
              <a:defRPr>
                <a:latin typeface="黑体"/>
                <a:ea typeface="黑体"/>
                <a:cs typeface="黑体"/>
                <a:sym typeface="黑体"/>
              </a:defRPr>
            </a:lvl1pPr>
          </a:lstStyle>
          <a:p>
            <a:r>
              <a:t>Layer-Wise Pre-Training</a:t>
            </a:r>
          </a:p>
        </p:txBody>
      </p:sp>
      <p:pic>
        <p:nvPicPr>
          <p:cNvPr id="136" name="image.png"/>
          <p:cNvPicPr>
            <a:picLocks noChangeAspect="1"/>
          </p:cNvPicPr>
          <p:nvPr/>
        </p:nvPicPr>
        <p:blipFill>
          <a:blip r:embed="rId2">
            <a:extLst/>
          </a:blip>
          <a:stretch>
            <a:fillRect/>
          </a:stretch>
        </p:blipFill>
        <p:spPr>
          <a:xfrm>
            <a:off x="1676400" y="1752600"/>
            <a:ext cx="4895850" cy="42291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139" name="Shape 139"/>
          <p:cNvSpPr>
            <a:spLocks noGrp="1"/>
          </p:cNvSpPr>
          <p:nvPr>
            <p:ph type="title" idx="4294967295"/>
          </p:nvPr>
        </p:nvSpPr>
        <p:spPr>
          <a:prstGeom prst="rect">
            <a:avLst/>
          </a:prstGeom>
        </p:spPr>
        <p:txBody>
          <a:bodyPr/>
          <a:lstStyle>
            <a:lvl1pPr>
              <a:defRPr>
                <a:latin typeface="黑体"/>
                <a:ea typeface="黑体"/>
                <a:cs typeface="黑体"/>
                <a:sym typeface="黑体"/>
              </a:defRPr>
            </a:lvl1pPr>
          </a:lstStyle>
          <a:p>
            <a:r>
              <a:t>Denoising Autoencoder</a:t>
            </a:r>
          </a:p>
        </p:txBody>
      </p:sp>
      <p:pic>
        <p:nvPicPr>
          <p:cNvPr id="140" name="image.png"/>
          <p:cNvPicPr>
            <a:picLocks noChangeAspect="1"/>
          </p:cNvPicPr>
          <p:nvPr/>
        </p:nvPicPr>
        <p:blipFill>
          <a:blip r:embed="rId2">
            <a:extLst/>
          </a:blip>
          <a:stretch>
            <a:fillRect/>
          </a:stretch>
        </p:blipFill>
        <p:spPr>
          <a:xfrm>
            <a:off x="304800" y="2667000"/>
            <a:ext cx="8458200" cy="2257425"/>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143" name="Shape 143"/>
          <p:cNvSpPr>
            <a:spLocks noGrp="1"/>
          </p:cNvSpPr>
          <p:nvPr>
            <p:ph type="title" idx="4294967295"/>
          </p:nvPr>
        </p:nvSpPr>
        <p:spPr>
          <a:prstGeom prst="rect">
            <a:avLst/>
          </a:prstGeom>
        </p:spPr>
        <p:txBody>
          <a:bodyPr/>
          <a:lstStyle>
            <a:lvl1pPr>
              <a:defRPr>
                <a:latin typeface="黑体"/>
                <a:ea typeface="黑体"/>
                <a:cs typeface="黑体"/>
                <a:sym typeface="黑体"/>
              </a:defRPr>
            </a:lvl1pPr>
          </a:lstStyle>
          <a:p>
            <a:r>
              <a:t>Development of NLP</a:t>
            </a:r>
          </a:p>
        </p:txBody>
      </p:sp>
      <p:sp>
        <p:nvSpPr>
          <p:cNvPr id="144" name="Shape 144"/>
          <p:cNvSpPr>
            <a:spLocks noGrp="1"/>
          </p:cNvSpPr>
          <p:nvPr>
            <p:ph type="body" idx="4294967295"/>
          </p:nvPr>
        </p:nvSpPr>
        <p:spPr>
          <a:prstGeom prst="rect">
            <a:avLst/>
          </a:prstGeom>
        </p:spPr>
        <p:txBody>
          <a:bodyPr/>
          <a:lstStyle/>
          <a:p>
            <a:endParaRPr/>
          </a:p>
        </p:txBody>
      </p:sp>
      <p:pic>
        <p:nvPicPr>
          <p:cNvPr id="145" name="image.png"/>
          <p:cNvPicPr>
            <a:picLocks noChangeAspect="1"/>
          </p:cNvPicPr>
          <p:nvPr/>
        </p:nvPicPr>
        <p:blipFill>
          <a:blip r:embed="rId2">
            <a:extLst/>
          </a:blip>
          <a:stretch>
            <a:fillRect/>
          </a:stretch>
        </p:blipFill>
        <p:spPr>
          <a:xfrm>
            <a:off x="2667000" y="2171700"/>
            <a:ext cx="2352675" cy="400050"/>
          </a:xfrm>
          <a:prstGeom prst="rect">
            <a:avLst/>
          </a:prstGeom>
          <a:ln w="12700">
            <a:miter lim="400000"/>
          </a:ln>
        </p:spPr>
      </p:pic>
      <p:pic>
        <p:nvPicPr>
          <p:cNvPr id="146" name="image.png"/>
          <p:cNvPicPr>
            <a:picLocks noChangeAspect="1"/>
          </p:cNvPicPr>
          <p:nvPr/>
        </p:nvPicPr>
        <p:blipFill>
          <a:blip r:embed="rId3">
            <a:extLst/>
          </a:blip>
          <a:stretch>
            <a:fillRect/>
          </a:stretch>
        </p:blipFill>
        <p:spPr>
          <a:xfrm>
            <a:off x="862012" y="2171700"/>
            <a:ext cx="1323976" cy="1603375"/>
          </a:xfrm>
          <a:prstGeom prst="rect">
            <a:avLst/>
          </a:prstGeom>
          <a:ln w="12700">
            <a:miter lim="400000"/>
          </a:ln>
        </p:spPr>
      </p:pic>
      <p:pic>
        <p:nvPicPr>
          <p:cNvPr id="147" name="1K2403594-0-lp.jpg" descr="http://cms.amdiaosi.com/uploads/allimg/140412/1K2403594-0-lp.jpg"/>
          <p:cNvPicPr>
            <a:picLocks noChangeAspect="1"/>
          </p:cNvPicPr>
          <p:nvPr/>
        </p:nvPicPr>
        <p:blipFill>
          <a:blip r:embed="rId4">
            <a:extLst/>
          </a:blip>
          <a:stretch>
            <a:fillRect/>
          </a:stretch>
        </p:blipFill>
        <p:spPr>
          <a:xfrm>
            <a:off x="6057900" y="2011362"/>
            <a:ext cx="1752600" cy="1168401"/>
          </a:xfrm>
          <a:prstGeom prst="rect">
            <a:avLst/>
          </a:prstGeom>
          <a:ln w="12700">
            <a:miter lim="400000"/>
          </a:ln>
        </p:spPr>
      </p:pic>
      <p:pic>
        <p:nvPicPr>
          <p:cNvPr id="148" name="image.png"/>
          <p:cNvPicPr>
            <a:picLocks noChangeAspect="1"/>
          </p:cNvPicPr>
          <p:nvPr/>
        </p:nvPicPr>
        <p:blipFill>
          <a:blip r:embed="rId5">
            <a:extLst/>
          </a:blip>
          <a:stretch>
            <a:fillRect/>
          </a:stretch>
        </p:blipFill>
        <p:spPr>
          <a:xfrm>
            <a:off x="3000375" y="3179762"/>
            <a:ext cx="2667000" cy="1595438"/>
          </a:xfrm>
          <a:prstGeom prst="rect">
            <a:avLst/>
          </a:prstGeom>
          <a:ln w="12700">
            <a:miter lim="400000"/>
          </a:ln>
        </p:spPr>
      </p:pic>
      <p:pic>
        <p:nvPicPr>
          <p:cNvPr id="149" name="1358331682912.jpg" descr="http://img0.tech2ipo.com/upload/img/article/2013/01/1358331682912.jpg"/>
          <p:cNvPicPr>
            <a:picLocks noChangeAspect="1"/>
          </p:cNvPicPr>
          <p:nvPr/>
        </p:nvPicPr>
        <p:blipFill>
          <a:blip r:embed="rId6">
            <a:extLst/>
          </a:blip>
          <a:stretch>
            <a:fillRect/>
          </a:stretch>
        </p:blipFill>
        <p:spPr>
          <a:xfrm>
            <a:off x="1779587" y="4775200"/>
            <a:ext cx="1774826" cy="962025"/>
          </a:xfrm>
          <a:prstGeom prst="rect">
            <a:avLst/>
          </a:prstGeom>
          <a:ln w="12700">
            <a:miter lim="400000"/>
          </a:ln>
        </p:spPr>
      </p:pic>
      <p:pic>
        <p:nvPicPr>
          <p:cNvPr id="150" name="149487910.jpg" descr="http://i7.hexunimg.cn/2012-12-26/149487910.jpg"/>
          <p:cNvPicPr>
            <a:picLocks noChangeAspect="1"/>
          </p:cNvPicPr>
          <p:nvPr/>
        </p:nvPicPr>
        <p:blipFill>
          <a:blip r:embed="rId7">
            <a:extLst/>
          </a:blip>
          <a:stretch>
            <a:fillRect/>
          </a:stretch>
        </p:blipFill>
        <p:spPr>
          <a:xfrm>
            <a:off x="5600700" y="4775200"/>
            <a:ext cx="2667000" cy="1454150"/>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53" name="Shape 153"/>
          <p:cNvSpPr>
            <a:spLocks noGrp="1"/>
          </p:cNvSpPr>
          <p:nvPr>
            <p:ph type="title" idx="4294967295"/>
          </p:nvPr>
        </p:nvSpPr>
        <p:spPr>
          <a:prstGeom prst="rect">
            <a:avLst/>
          </a:prstGeom>
        </p:spPr>
        <p:txBody>
          <a:bodyPr/>
          <a:lstStyle/>
          <a:p>
            <a:r>
              <a:t>Outline</a:t>
            </a:r>
          </a:p>
        </p:txBody>
      </p:sp>
      <p:sp>
        <p:nvSpPr>
          <p:cNvPr id="154" name="Shape 154"/>
          <p:cNvSpPr>
            <a:spLocks noGrp="1"/>
          </p:cNvSpPr>
          <p:nvPr>
            <p:ph type="body" idx="4294967295"/>
          </p:nvPr>
        </p:nvSpPr>
        <p:spPr>
          <a:prstGeom prst="rect">
            <a:avLst/>
          </a:prstGeom>
        </p:spPr>
        <p:txBody>
          <a:bodyPr/>
          <a:lstStyle/>
          <a:p>
            <a:pPr marL="342899" indent="-342899">
              <a:spcBef>
                <a:spcPts val="400"/>
              </a:spcBef>
              <a:buChar char="•"/>
              <a:defRPr sz="2000">
                <a:latin typeface="方正姚体"/>
                <a:ea typeface="方正姚体"/>
                <a:cs typeface="方正姚体"/>
                <a:sym typeface="方正姚体"/>
              </a:defRPr>
            </a:pPr>
            <a:r>
              <a:t>Deep Learning</a:t>
            </a:r>
            <a:endParaRPr>
              <a:solidFill>
                <a:srgbClr val="FF0000"/>
              </a:solidFill>
            </a:endParaRPr>
          </a:p>
          <a:p>
            <a:pPr marL="342899" indent="-342899">
              <a:spcBef>
                <a:spcPts val="400"/>
              </a:spcBef>
              <a:buChar char="•"/>
              <a:defRPr sz="2000">
                <a:solidFill>
                  <a:srgbClr val="FF2600"/>
                </a:solidFill>
                <a:latin typeface="黑体"/>
                <a:ea typeface="黑体"/>
                <a:cs typeface="黑体"/>
                <a:sym typeface="黑体"/>
              </a:defRPr>
            </a:pPr>
            <a:r>
              <a:rPr>
                <a:latin typeface="方正姚体"/>
                <a:ea typeface="方正姚体"/>
                <a:cs typeface="方正姚体"/>
                <a:sym typeface="方正姚体"/>
              </a:rPr>
              <a:t>NLP</a:t>
            </a:r>
          </a:p>
          <a:p>
            <a:pPr marL="742950" lvl="1" indent="-285750">
              <a:spcBef>
                <a:spcPts val="0"/>
              </a:spcBef>
              <a:buClr>
                <a:srgbClr val="00CC00"/>
              </a:buClr>
              <a:defRPr sz="2000">
                <a:solidFill>
                  <a:srgbClr val="333399"/>
                </a:solidFill>
                <a:latin typeface="黑体"/>
                <a:ea typeface="黑体"/>
                <a:cs typeface="黑体"/>
                <a:sym typeface="黑体"/>
              </a:defRPr>
            </a:pPr>
            <a:r>
              <a:t>One-hot vs. Word Embedding</a:t>
            </a:r>
          </a:p>
          <a:p>
            <a:pPr marL="742950" lvl="1" indent="-285750">
              <a:spcBef>
                <a:spcPts val="0"/>
              </a:spcBef>
              <a:buClr>
                <a:srgbClr val="00CC00"/>
              </a:buClr>
              <a:defRPr sz="2000">
                <a:solidFill>
                  <a:srgbClr val="333399"/>
                </a:solidFill>
                <a:latin typeface="黑体"/>
                <a:ea typeface="黑体"/>
                <a:cs typeface="黑体"/>
                <a:sym typeface="黑体"/>
              </a:defRPr>
            </a:pPr>
            <a:r>
              <a:t>Word2vec</a:t>
            </a:r>
          </a:p>
          <a:p>
            <a:pPr marL="342899" indent="-342899">
              <a:spcBef>
                <a:spcPts val="400"/>
              </a:spcBef>
              <a:buChar char="•"/>
              <a:defRPr sz="2000">
                <a:latin typeface="黑体"/>
                <a:ea typeface="黑体"/>
                <a:cs typeface="黑体"/>
                <a:sym typeface="黑体"/>
              </a:defRPr>
            </a:pPr>
            <a:r>
              <a:t>Language Represent &amp; Models</a:t>
            </a:r>
          </a:p>
          <a:p>
            <a:pPr marL="742950" lvl="1" indent="-285750">
              <a:spcBef>
                <a:spcPts val="0"/>
              </a:spcBef>
              <a:buClr>
                <a:srgbClr val="00CC00"/>
              </a:buClr>
              <a:defRPr sz="2000">
                <a:solidFill>
                  <a:srgbClr val="333399"/>
                </a:solidFill>
                <a:latin typeface="黑体"/>
                <a:ea typeface="黑体"/>
                <a:cs typeface="黑体"/>
                <a:sym typeface="黑体"/>
              </a:defRPr>
            </a:pPr>
            <a:r>
              <a:t>summation</a:t>
            </a:r>
          </a:p>
          <a:p>
            <a:pPr marL="742950" lvl="1" indent="-285750">
              <a:spcBef>
                <a:spcPts val="0"/>
              </a:spcBef>
              <a:buClr>
                <a:srgbClr val="00CC00"/>
              </a:buClr>
              <a:defRPr sz="2000">
                <a:solidFill>
                  <a:srgbClr val="333399"/>
                </a:solidFill>
                <a:latin typeface="黑体"/>
                <a:ea typeface="黑体"/>
                <a:cs typeface="黑体"/>
                <a:sym typeface="黑体"/>
              </a:defRPr>
            </a:pPr>
            <a:r>
              <a:t>summation with weight</a:t>
            </a:r>
          </a:p>
          <a:p>
            <a:pPr marL="742950" lvl="1" indent="-285750">
              <a:spcBef>
                <a:spcPts val="0"/>
              </a:spcBef>
              <a:buClr>
                <a:srgbClr val="00CC00"/>
              </a:buClr>
              <a:defRPr sz="2000">
                <a:solidFill>
                  <a:srgbClr val="333399"/>
                </a:solidFill>
                <a:latin typeface="黑体"/>
                <a:ea typeface="黑体"/>
                <a:cs typeface="黑体"/>
                <a:sym typeface="黑体"/>
              </a:defRPr>
            </a:pPr>
            <a:r>
              <a:t>RNN</a:t>
            </a:r>
          </a:p>
          <a:p>
            <a:pPr marL="742950" lvl="1" indent="-285750">
              <a:spcBef>
                <a:spcPts val="0"/>
              </a:spcBef>
              <a:buClr>
                <a:srgbClr val="00CC00"/>
              </a:buClr>
              <a:defRPr sz="2000">
                <a:solidFill>
                  <a:srgbClr val="333399"/>
                </a:solidFill>
                <a:latin typeface="黑体"/>
                <a:ea typeface="黑体"/>
                <a:cs typeface="黑体"/>
                <a:sym typeface="黑体"/>
              </a:defRPr>
            </a:pPr>
            <a:r>
              <a:t>Matrix-Vector NN</a:t>
            </a:r>
          </a:p>
          <a:p>
            <a:pPr marL="742950" lvl="1" indent="-285750">
              <a:spcBef>
                <a:spcPts val="0"/>
              </a:spcBef>
              <a:buClr>
                <a:srgbClr val="00CC00"/>
              </a:buClr>
              <a:defRPr sz="2000">
                <a:solidFill>
                  <a:srgbClr val="333399"/>
                </a:solidFill>
                <a:latin typeface="黑体"/>
                <a:ea typeface="黑体"/>
                <a:cs typeface="黑体"/>
                <a:sym typeface="黑体"/>
              </a:defRPr>
            </a:pPr>
            <a:r>
              <a:t>CNN</a:t>
            </a:r>
          </a:p>
          <a:p>
            <a:pPr marL="742950" lvl="1" indent="-285750">
              <a:spcBef>
                <a:spcPts val="0"/>
              </a:spcBef>
              <a:buClr>
                <a:srgbClr val="00CC00"/>
              </a:buClr>
              <a:defRPr sz="2000">
                <a:solidFill>
                  <a:srgbClr val="333399"/>
                </a:solidFill>
                <a:latin typeface="黑体"/>
                <a:ea typeface="黑体"/>
                <a:cs typeface="黑体"/>
                <a:sym typeface="黑体"/>
              </a:defRPr>
            </a:pPr>
            <a:r>
              <a:t>NTN</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sldNum" sz="quarter" idx="2"/>
          </p:nvPr>
        </p:nvSpPr>
        <p:spPr>
          <a:xfrm>
            <a:off x="8650302" y="6400800"/>
            <a:ext cx="188898" cy="2692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57" name="Shape 157"/>
          <p:cNvSpPr>
            <a:spLocks noGrp="1"/>
          </p:cNvSpPr>
          <p:nvPr>
            <p:ph type="title" idx="4294967295"/>
          </p:nvPr>
        </p:nvSpPr>
        <p:spPr>
          <a:prstGeom prst="rect">
            <a:avLst/>
          </a:prstGeom>
        </p:spPr>
        <p:txBody>
          <a:bodyPr/>
          <a:lstStyle>
            <a:lvl1pPr>
              <a:defRPr sz="3200">
                <a:latin typeface="黑体"/>
                <a:ea typeface="黑体"/>
                <a:cs typeface="黑体"/>
                <a:sym typeface="黑体"/>
              </a:defRPr>
            </a:lvl1pPr>
          </a:lstStyle>
          <a:p>
            <a:r>
              <a:t>One-Hot Coding</a:t>
            </a:r>
          </a:p>
        </p:txBody>
      </p:sp>
      <p:sp>
        <p:nvSpPr>
          <p:cNvPr id="158" name="Shape 158"/>
          <p:cNvSpPr>
            <a:spLocks noGrp="1"/>
          </p:cNvSpPr>
          <p:nvPr>
            <p:ph type="body" idx="4294967295"/>
          </p:nvPr>
        </p:nvSpPr>
        <p:spPr>
          <a:prstGeom prst="rect">
            <a:avLst/>
          </a:prstGeom>
        </p:spPr>
        <p:txBody>
          <a:bodyPr/>
          <a:lstStyle/>
          <a:p>
            <a:pPr>
              <a:spcBef>
                <a:spcPts val="500"/>
              </a:spcBef>
              <a:buChar char="•"/>
              <a:defRPr sz="2400"/>
            </a:pPr>
            <a:r>
              <a:t>One Hot</a:t>
            </a:r>
            <a:r>
              <a:rPr>
                <a:latin typeface="宋体"/>
                <a:ea typeface="宋体"/>
                <a:cs typeface="宋体"/>
                <a:sym typeface="宋体"/>
              </a:rPr>
              <a:t> </a:t>
            </a:r>
            <a:r>
              <a:t>performs well on </a:t>
            </a:r>
            <a:r>
              <a:rPr>
                <a:latin typeface="宋体"/>
                <a:ea typeface="宋体"/>
                <a:cs typeface="宋体"/>
                <a:sym typeface="宋体"/>
              </a:rPr>
              <a:t>represents the </a:t>
            </a:r>
            <a:r>
              <a:t>d</a:t>
            </a:r>
            <a:r>
              <a:rPr>
                <a:latin typeface="宋体"/>
                <a:ea typeface="宋体"/>
                <a:cs typeface="宋体"/>
                <a:sym typeface="宋体"/>
              </a:rPr>
              <a:t>iscontinuous </a:t>
            </a:r>
            <a:r>
              <a:t>features</a:t>
            </a:r>
          </a:p>
        </p:txBody>
      </p:sp>
      <p:pic>
        <p:nvPicPr>
          <p:cNvPr id="159" name="image.png"/>
          <p:cNvPicPr>
            <a:picLocks noChangeAspect="1"/>
          </p:cNvPicPr>
          <p:nvPr/>
        </p:nvPicPr>
        <p:blipFill>
          <a:blip r:embed="rId2">
            <a:extLst/>
          </a:blip>
          <a:stretch>
            <a:fillRect/>
          </a:stretch>
        </p:blipFill>
        <p:spPr>
          <a:xfrm>
            <a:off x="2667000" y="2795587"/>
            <a:ext cx="3238500" cy="1319213"/>
          </a:xfrm>
          <a:prstGeom prst="rect">
            <a:avLst/>
          </a:prstGeom>
          <a:ln w="12700">
            <a:miter lim="400000"/>
          </a:ln>
        </p:spPr>
      </p:pic>
      <p:sp>
        <p:nvSpPr>
          <p:cNvPr id="160" name="Shape 160"/>
          <p:cNvSpPr/>
          <p:nvPr/>
        </p:nvSpPr>
        <p:spPr>
          <a:xfrm>
            <a:off x="3124200" y="4314825"/>
            <a:ext cx="2194022" cy="370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l">
              <a:defRPr sz="1800">
                <a:latin typeface="方正姚体"/>
                <a:ea typeface="方正姚体"/>
                <a:cs typeface="方正姚体"/>
                <a:sym typeface="方正姚体"/>
              </a:defRPr>
            </a:lvl1pPr>
          </a:lstStyle>
          <a:p>
            <a:r>
              <a:t>Similarity(dog,cat)=0</a:t>
            </a:r>
          </a:p>
        </p:txBody>
      </p:sp>
    </p:spTree>
  </p:cSld>
  <p:clrMapOvr>
    <a:masterClrMapping/>
  </p:clrMapOvr>
  <p:transition spd="slow"/>
</p:sld>
</file>

<file path=ppt/theme/theme1.xml><?xml version="1.0" encoding="utf-8"?>
<a:theme xmlns:a="http://schemas.openxmlformats.org/drawingml/2006/main" name="models">
  <a:themeElements>
    <a:clrScheme name="models">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models">
      <a:majorFont>
        <a:latin typeface="Arial"/>
        <a:ea typeface="Arial"/>
        <a:cs typeface="Arial"/>
      </a:majorFont>
      <a:minorFont>
        <a:latin typeface="Helvetica"/>
        <a:ea typeface="Helvetica"/>
        <a:cs typeface="Helvetica"/>
      </a:minorFont>
    </a:fontScheme>
    <a:fmtScheme name="model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6799" tIns="46799" rIns="46799" bIns="4679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6799" tIns="46799" rIns="46799" bIns="4679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ls">
  <a:themeElements>
    <a:clrScheme name="models">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models">
      <a:majorFont>
        <a:latin typeface="Arial"/>
        <a:ea typeface="Arial"/>
        <a:cs typeface="Arial"/>
      </a:majorFont>
      <a:minorFont>
        <a:latin typeface="Helvetica"/>
        <a:ea typeface="Helvetica"/>
        <a:cs typeface="Helvetica"/>
      </a:minorFont>
    </a:fontScheme>
    <a:fmtScheme name="model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6799" tIns="46799" rIns="46799" bIns="4679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6799" tIns="46799" rIns="46799" bIns="4679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290</Words>
  <Application>Microsoft Office PowerPoint</Application>
  <PresentationFormat>全屏显示(4:3)</PresentationFormat>
  <Paragraphs>113</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方正姚体</vt:lpstr>
      <vt:lpstr>黑体</vt:lpstr>
      <vt:lpstr>华文琥珀</vt:lpstr>
      <vt:lpstr>宋体</vt:lpstr>
      <vt:lpstr>微软雅黑</vt:lpstr>
      <vt:lpstr>Arial</vt:lpstr>
      <vt:lpstr>Helvetica</vt:lpstr>
      <vt:lpstr>Times New Roman</vt:lpstr>
      <vt:lpstr>models</vt:lpstr>
      <vt:lpstr>The research of NLP in Deep Learning </vt:lpstr>
      <vt:lpstr>Outline</vt:lpstr>
      <vt:lpstr>Deep Learning</vt:lpstr>
      <vt:lpstr>Deep Learning</vt:lpstr>
      <vt:lpstr>Layer-Wise Pre-Training</vt:lpstr>
      <vt:lpstr>Denoising Autoencoder</vt:lpstr>
      <vt:lpstr>Development of NLP</vt:lpstr>
      <vt:lpstr>Outline</vt:lpstr>
      <vt:lpstr>One-Hot Coding</vt:lpstr>
      <vt:lpstr>Word Embedding</vt:lpstr>
      <vt:lpstr>Word2vec</vt:lpstr>
      <vt:lpstr>word2vec</vt:lpstr>
      <vt:lpstr>word2vec</vt:lpstr>
      <vt:lpstr>Outline</vt:lpstr>
      <vt:lpstr>Methods of Language Representing</vt:lpstr>
      <vt:lpstr>Methods of Language Representing</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 of NLP in Deep Learning </dc:title>
  <cp:lastModifiedBy>user</cp:lastModifiedBy>
  <cp:revision>2</cp:revision>
  <dcterms:modified xsi:type="dcterms:W3CDTF">2016-10-11T02:21:36Z</dcterms:modified>
</cp:coreProperties>
</file>