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000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0000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12" name="Shape 12"/>
          <p:cNvSpPr/>
          <p:nvPr>
            <p:ph type="body" sz="half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90" name="Shape 9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91" name="Shape 9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99" name="Shape 99"/>
          <p:cNvSpPr/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00" name="Shape 10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21" name="Shape 2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22" name="Shape 2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标题文本</a:t>
            </a:r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39" name="Shape 39"/>
          <p:cNvSpPr/>
          <p:nvPr>
            <p:ph type="body" sz="half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0" name="Shape 4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48" name="Shape 48"/>
          <p:cNvSpPr/>
          <p:nvPr>
            <p:ph type="body" sz="quarter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57" name="Shape 5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标题文本</a:t>
            </a:r>
          </a:p>
        </p:txBody>
      </p:sp>
      <p:sp>
        <p:nvSpPr>
          <p:cNvPr id="72" name="Shape 72"/>
          <p:cNvSpPr/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73" name="Shape 7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标题文本</a:t>
            </a:r>
          </a:p>
        </p:txBody>
      </p:sp>
      <p:sp>
        <p:nvSpPr>
          <p:cNvPr id="81" name="Shape 81"/>
          <p:cNvSpPr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82" name="Shape 8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标题文本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dwijaya@cs.cmu.edu" TargetMode="External"/><Relationship Id="rId3" Type="http://schemas.openxmlformats.org/officeDocument/2006/relationships/hyperlink" Target="mailto:ppt@cs.cmu.edu" TargetMode="External"/><Relationship Id="rId4" Type="http://schemas.openxmlformats.org/officeDocument/2006/relationships/hyperlink" Target="mailto:tom.mitchell@cs.cmu.edu" TargetMode="Externa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1043433" y="1340767"/>
            <a:ext cx="7056785" cy="31546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>
              <a:lnSpc>
                <a:spcPct val="120000"/>
              </a:lnSpc>
              <a:spcBef>
                <a:spcPts val="1200"/>
              </a:spcBef>
              <a:defRPr sz="2600">
                <a:latin typeface="Times"/>
                <a:ea typeface="Times"/>
                <a:cs typeface="Times"/>
                <a:sym typeface="Times"/>
              </a:defRPr>
            </a:pPr>
            <a:r>
              <a:t>PIDGIN: Ontology Alignment using Web Text as Interlingua  </a:t>
            </a:r>
            <a:endParaRPr sz="1200"/>
          </a:p>
          <a:p>
            <a:pPr algn="ctr" defTabSz="457200">
              <a:lnSpc>
                <a:spcPct val="120000"/>
              </a:lnSpc>
              <a:spcBef>
                <a:spcPts val="1200"/>
              </a:spcBef>
              <a:defRPr sz="1500">
                <a:latin typeface="Times"/>
                <a:ea typeface="Times"/>
                <a:cs typeface="Times"/>
                <a:sym typeface="Times"/>
              </a:defRPr>
            </a:pPr>
            <a:r>
              <a:t>22nd ACM International Conference on Information and Knowledge Management, </a:t>
            </a:r>
            <a:r>
              <a:rPr b="1"/>
              <a:t>CIKM</a:t>
            </a:r>
            <a:r>
              <a:t>'13, San Francisco, CA, USA, October 27 - November 1, 2013.</a:t>
            </a:r>
            <a:br/>
            <a:r>
              <a:t>Derry Wijaya, Partha Pratim Talukdar,  Tom Mitchell </a:t>
            </a:r>
            <a:endParaRPr sz="1200"/>
          </a:p>
          <a:p>
            <a:pPr algn="ctr" defTabSz="457200">
              <a:spcBef>
                <a:spcPts val="1200"/>
              </a:spcBef>
              <a:defRPr sz="1300">
                <a:latin typeface="Times"/>
                <a:ea typeface="Times"/>
                <a:cs typeface="Times"/>
                <a:sym typeface="Times"/>
              </a:defRPr>
            </a:pPr>
            <a:r>
              <a:t>Carnegie Mellon University 5000 Forbes Avenue Pittsburgh, PA </a:t>
            </a:r>
            <a:endParaRPr sz="1200"/>
          </a:p>
          <a:p>
            <a:pPr algn="ctr" defTabSz="457200">
              <a:lnSpc>
                <a:spcPct val="120000"/>
              </a:lnSpc>
              <a:spcBef>
                <a:spcPts val="1200"/>
              </a:spcBef>
              <a:defRPr sz="1500">
                <a:latin typeface="Times"/>
                <a:ea typeface="Times"/>
                <a:cs typeface="Times"/>
                <a:sym typeface="Times"/>
              </a:defRPr>
            </a:pPr>
            <a:r>
              <a:rPr sz="1200"/>
              <a:t>{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dwijaya@cs.cmu.edu</a:t>
            </a:r>
            <a:r>
              <a:t>,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ppt@cs.cmu.edu</a:t>
            </a:r>
            <a:r>
              <a:t>,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tom.mitchell@cs.cmu.edu</a:t>
            </a:r>
            <a:r>
              <a:t>. </a:t>
            </a:r>
            <a:r>
              <a:rPr sz="1200"/>
              <a:t>}</a:t>
            </a:r>
            <a:endParaRPr sz="1200"/>
          </a:p>
        </p:txBody>
      </p:sp>
      <p:sp>
        <p:nvSpPr>
          <p:cNvPr id="110" name="Shape 110"/>
          <p:cNvSpPr/>
          <p:nvPr/>
        </p:nvSpPr>
        <p:spPr>
          <a:xfrm>
            <a:off x="6803631" y="5446964"/>
            <a:ext cx="1296589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r"/>
            <a:r>
              <a:t>Dong Xiang</a:t>
            </a:r>
          </a:p>
          <a:p>
            <a:pPr algn="r"/>
            <a:r>
              <a:t>2016.04.18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/>
        </p:nvSpPr>
        <p:spPr>
          <a:xfrm>
            <a:off x="348352" y="976629"/>
            <a:ext cx="4411326" cy="59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400"/>
            </a:lvl1pPr>
          </a:lstStyle>
          <a:p>
            <a:pPr/>
            <a:r>
              <a:t>Background: PARIS</a:t>
            </a:r>
          </a:p>
        </p:txBody>
      </p:sp>
      <p:sp>
        <p:nvSpPr>
          <p:cNvPr id="143" name="Shape 143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/>
            <a:r>
              <a:t>PIDGIN</a:t>
            </a:r>
          </a:p>
        </p:txBody>
      </p:sp>
      <p:sp>
        <p:nvSpPr>
          <p:cNvPr id="144" name="Shape 144"/>
          <p:cNvSpPr/>
          <p:nvPr/>
        </p:nvSpPr>
        <p:spPr>
          <a:xfrm>
            <a:off x="367780" y="1837395"/>
            <a:ext cx="8252208" cy="2313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defRPr sz="2100"/>
            </a:pPr>
            <a:r>
              <a:t>PARIS is a ontology alignment </a:t>
            </a:r>
            <a:r>
              <a:rPr>
                <a:solidFill>
                  <a:srgbClr val="FF2600"/>
                </a:solidFill>
              </a:rPr>
              <a:t>tools</a:t>
            </a:r>
            <a:r>
              <a:t> which uses the </a:t>
            </a:r>
            <a:r>
              <a:rPr>
                <a:solidFill>
                  <a:srgbClr val="FF2600"/>
                </a:solidFill>
              </a:rPr>
              <a:t>overlap of instances between two relations</a:t>
            </a:r>
            <a:r>
              <a:t> (or categories) from a pair of KBs as one of the primary cues to determine whether an equivalence or subsumption relationship exists between those two relations (or categories). </a:t>
            </a:r>
          </a:p>
        </p:txBody>
      </p:sp>
      <p:sp>
        <p:nvSpPr>
          <p:cNvPr id="145" name="Shape 145"/>
          <p:cNvSpPr/>
          <p:nvPr/>
        </p:nvSpPr>
        <p:spPr>
          <a:xfrm>
            <a:off x="4216399" y="4114800"/>
            <a:ext cx="1" cy="688341"/>
          </a:xfrm>
          <a:prstGeom prst="line">
            <a:avLst/>
          </a:prstGeom>
          <a:ln w="63500">
            <a:solidFill>
              <a:srgbClr val="535353"/>
            </a:solidFill>
            <a:bevel/>
            <a:tailEnd type="triangle"/>
          </a:ln>
        </p:spPr>
        <p:txBody>
          <a:bodyPr lIns="45719" rIns="45719"/>
          <a:lstStyle/>
          <a:p>
            <a:pPr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146" name="Shape 146"/>
          <p:cNvSpPr/>
          <p:nvPr/>
        </p:nvSpPr>
        <p:spPr>
          <a:xfrm>
            <a:off x="1193844" y="5183758"/>
            <a:ext cx="6295280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100">
                <a:solidFill>
                  <a:srgbClr val="FF2600"/>
                </a:solidFill>
              </a:defRPr>
            </a:lvl1pPr>
          </a:lstStyle>
          <a:p>
            <a:pPr/>
            <a:r>
              <a:t>What about the aligned relations with low overlap ?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/>
            <a:r>
              <a:t>PIDGIN</a:t>
            </a:r>
          </a:p>
        </p:txBody>
      </p:sp>
      <p:sp>
        <p:nvSpPr>
          <p:cNvPr id="149" name="Shape 149"/>
          <p:cNvSpPr/>
          <p:nvPr/>
        </p:nvSpPr>
        <p:spPr>
          <a:xfrm>
            <a:off x="367029" y="1284858"/>
            <a:ext cx="8157622" cy="789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lnSpc>
                <a:spcPct val="120000"/>
              </a:lnSpc>
              <a:defRPr sz="2100"/>
            </a:pPr>
            <a:r>
              <a:t>PIDGIN: Employs a very large natural language text corpus as an interlingua to relate different knowledge bases.It based on </a:t>
            </a:r>
            <a:r>
              <a:rPr>
                <a:solidFill>
                  <a:srgbClr val="FF2600"/>
                </a:solidFill>
              </a:rPr>
              <a:t>Graph.</a:t>
            </a:r>
            <a:r>
              <a:t> </a:t>
            </a:r>
          </a:p>
        </p:txBody>
      </p:sp>
      <p:pic>
        <p:nvPicPr>
          <p:cNvPr id="150" name="屏幕快照 2016-04-16 下午5.18.48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67030" y="2327451"/>
            <a:ext cx="7853286" cy="378810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/>
            <a:r>
              <a:t>PIDGIN</a:t>
            </a:r>
          </a:p>
        </p:txBody>
      </p:sp>
      <p:sp>
        <p:nvSpPr>
          <p:cNvPr id="153" name="Shape 153"/>
          <p:cNvSpPr/>
          <p:nvPr/>
        </p:nvSpPr>
        <p:spPr>
          <a:xfrm>
            <a:off x="252729" y="1030685"/>
            <a:ext cx="3549364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120000"/>
              </a:lnSpc>
              <a:defRPr sz="2100"/>
            </a:lvl1pPr>
          </a:lstStyle>
          <a:p>
            <a:pPr/>
            <a:r>
              <a:t>Stage 1: Graph Construction </a:t>
            </a:r>
          </a:p>
        </p:txBody>
      </p:sp>
      <p:sp>
        <p:nvSpPr>
          <p:cNvPr id="154" name="Shape 154"/>
          <p:cNvSpPr/>
          <p:nvPr/>
        </p:nvSpPr>
        <p:spPr>
          <a:xfrm>
            <a:off x="525618" y="1843658"/>
            <a:ext cx="3495190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120000"/>
              </a:lnSpc>
              <a:defRPr sz="2100"/>
            </a:lvl1pPr>
          </a:lstStyle>
          <a:p>
            <a:pPr/>
            <a:r>
              <a:t>1)Relation-Entity Pair edge: </a:t>
            </a:r>
          </a:p>
        </p:txBody>
      </p:sp>
      <p:sp>
        <p:nvSpPr>
          <p:cNvPr id="155" name="Shape 155"/>
          <p:cNvSpPr/>
          <p:nvPr/>
        </p:nvSpPr>
        <p:spPr>
          <a:xfrm>
            <a:off x="478188" y="2440732"/>
            <a:ext cx="8187623" cy="269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defRPr sz="2100"/>
            </a:pPr>
            <a:r>
              <a:t>For each </a:t>
            </a:r>
            <a:r>
              <a:rPr>
                <a:solidFill>
                  <a:srgbClr val="FF2600"/>
                </a:solidFill>
              </a:rPr>
              <a:t>(e1 , r, e2 ) </a:t>
            </a:r>
            <a:r>
              <a:t>2 IRk 8k 2 {1,2}, add vertices a = KBk:r and b = KBk:&lt;e1,e2&gt; to V, add the edge (a,b) to E, and set Wa,b = Wb,a = 1.0.</a:t>
            </a:r>
          </a:p>
          <a:p>
            <a:pPr>
              <a:lnSpc>
                <a:spcPct val="120000"/>
              </a:lnSpc>
              <a:defRPr sz="2100"/>
            </a:pPr>
          </a:p>
          <a:p>
            <a:pPr>
              <a:lnSpc>
                <a:spcPct val="120000"/>
              </a:lnSpc>
              <a:defRPr sz="2100"/>
            </a:pPr>
            <a:r>
              <a:t>For example:</a:t>
            </a:r>
          </a:p>
          <a:p>
            <a:pPr>
              <a:lnSpc>
                <a:spcPct val="120000"/>
              </a:lnSpc>
              <a:defRPr sz="2100"/>
            </a:pPr>
            <a:r>
              <a:t>KB1:bornIn, KB1:&lt;Bill Clinton, Hope&gt;</a:t>
            </a:r>
          </a:p>
          <a:p>
            <a:pPr>
              <a:lnSpc>
                <a:spcPct val="120000"/>
              </a:lnSpc>
              <a:defRPr sz="2100"/>
            </a:pPr>
            <a:r>
              <a:t>KB2:personBornInCity, KB2:&lt;Barack Obama, Honolulu&gt;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/>
            <a:r>
              <a:t>PIDGIN</a:t>
            </a:r>
          </a:p>
        </p:txBody>
      </p:sp>
      <p:sp>
        <p:nvSpPr>
          <p:cNvPr id="158" name="Shape 158"/>
          <p:cNvSpPr/>
          <p:nvPr/>
        </p:nvSpPr>
        <p:spPr>
          <a:xfrm>
            <a:off x="252729" y="1030685"/>
            <a:ext cx="3549364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120000"/>
              </a:lnSpc>
              <a:defRPr sz="2100"/>
            </a:lvl1pPr>
          </a:lstStyle>
          <a:p>
            <a:pPr/>
            <a:r>
              <a:t>Stage 1: Graph Construction </a:t>
            </a:r>
          </a:p>
        </p:txBody>
      </p:sp>
      <p:sp>
        <p:nvSpPr>
          <p:cNvPr id="159" name="Shape 159"/>
          <p:cNvSpPr/>
          <p:nvPr/>
        </p:nvSpPr>
        <p:spPr>
          <a:xfrm>
            <a:off x="525618" y="1843658"/>
            <a:ext cx="3286049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120000"/>
              </a:lnSpc>
              <a:defRPr sz="2100"/>
            </a:lvl1pPr>
          </a:lstStyle>
          <a:p>
            <a:pPr/>
            <a:r>
              <a:t>2)Entity Pair-NP Pair edge:</a:t>
            </a:r>
          </a:p>
        </p:txBody>
      </p:sp>
      <p:sp>
        <p:nvSpPr>
          <p:cNvPr id="160" name="Shape 160"/>
          <p:cNvSpPr/>
          <p:nvPr/>
        </p:nvSpPr>
        <p:spPr>
          <a:xfrm>
            <a:off x="694088" y="4041105"/>
            <a:ext cx="8187623" cy="2694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defRPr sz="2100"/>
            </a:pPr>
          </a:p>
          <a:p>
            <a:pPr>
              <a:lnSpc>
                <a:spcPct val="120000"/>
              </a:lnSpc>
              <a:defRPr sz="2100"/>
            </a:pPr>
          </a:p>
          <a:p>
            <a:pPr>
              <a:lnSpc>
                <a:spcPct val="120000"/>
              </a:lnSpc>
              <a:defRPr sz="2100"/>
            </a:pPr>
            <a:r>
              <a:t>For example:</a:t>
            </a:r>
          </a:p>
          <a:p>
            <a:pPr>
              <a:lnSpc>
                <a:spcPct val="120000"/>
              </a:lnSpc>
              <a:defRPr sz="2100"/>
            </a:pPr>
            <a:r>
              <a:t>KB1:&lt;Bill Clinton, Hope&gt;, SO:&lt;”Bill Clinton”, ”Hope”&gt;</a:t>
            </a:r>
          </a:p>
          <a:p>
            <a:pPr>
              <a:lnSpc>
                <a:spcPct val="120000"/>
              </a:lnSpc>
              <a:defRPr sz="2100"/>
            </a:pPr>
            <a:r>
              <a:t>KB2:&lt;Barack Obama, Honolulu&gt;, KB2:&lt;“Barack Obama”, “Honolulu”&gt;</a:t>
            </a:r>
          </a:p>
        </p:txBody>
      </p:sp>
      <p:pic>
        <p:nvPicPr>
          <p:cNvPr id="161" name="屏幕快照 2016-04-16 下午8.42.06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73117" y="2299152"/>
            <a:ext cx="5109663" cy="88242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屏幕快照 2016-04-16 下午8.44.48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69354" y="3856005"/>
            <a:ext cx="5405292" cy="713641"/>
          </a:xfrm>
          <a:prstGeom prst="rect">
            <a:avLst/>
          </a:prstGeom>
          <a:ln w="12700">
            <a:miter lim="400000"/>
          </a:ln>
        </p:spPr>
      </p:pic>
      <p:sp>
        <p:nvSpPr>
          <p:cNvPr id="163" name="Shape 163"/>
          <p:cNvSpPr/>
          <p:nvPr/>
        </p:nvSpPr>
        <p:spPr>
          <a:xfrm>
            <a:off x="4327948" y="3177332"/>
            <a:ext cx="1" cy="503336"/>
          </a:xfrm>
          <a:prstGeom prst="line">
            <a:avLst/>
          </a:prstGeom>
          <a:ln w="63500">
            <a:solidFill>
              <a:srgbClr val="535353"/>
            </a:solidFill>
            <a:bevel/>
            <a:tailEnd type="triangle"/>
          </a:ln>
        </p:spPr>
        <p:txBody>
          <a:bodyPr lIns="45719" rIns="45719"/>
          <a:lstStyle/>
          <a:p>
            <a:pPr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/>
            <a:r>
              <a:t>PIDGIN</a:t>
            </a:r>
          </a:p>
        </p:txBody>
      </p:sp>
      <p:sp>
        <p:nvSpPr>
          <p:cNvPr id="166" name="Shape 166"/>
          <p:cNvSpPr/>
          <p:nvPr/>
        </p:nvSpPr>
        <p:spPr>
          <a:xfrm>
            <a:off x="252729" y="1030685"/>
            <a:ext cx="3549364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120000"/>
              </a:lnSpc>
              <a:defRPr sz="2100"/>
            </a:lvl1pPr>
          </a:lstStyle>
          <a:p>
            <a:pPr/>
            <a:r>
              <a:t>Stage 1: Graph Construction </a:t>
            </a:r>
          </a:p>
        </p:txBody>
      </p:sp>
      <p:sp>
        <p:nvSpPr>
          <p:cNvPr id="167" name="Shape 167"/>
          <p:cNvSpPr/>
          <p:nvPr/>
        </p:nvSpPr>
        <p:spPr>
          <a:xfrm>
            <a:off x="525618" y="1843658"/>
            <a:ext cx="2561610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120000"/>
              </a:lnSpc>
              <a:defRPr sz="2100"/>
            </a:lvl1pPr>
          </a:lstStyle>
          <a:p>
            <a:pPr/>
            <a:r>
              <a:t>3)NP Pair-Verb edge </a:t>
            </a:r>
          </a:p>
        </p:txBody>
      </p:sp>
      <p:sp>
        <p:nvSpPr>
          <p:cNvPr id="168" name="Shape 168"/>
          <p:cNvSpPr/>
          <p:nvPr/>
        </p:nvSpPr>
        <p:spPr>
          <a:xfrm>
            <a:off x="1246563" y="3356184"/>
            <a:ext cx="6904874" cy="1932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defRPr sz="2100"/>
            </a:pPr>
          </a:p>
          <a:p>
            <a:pPr>
              <a:lnSpc>
                <a:spcPct val="120000"/>
              </a:lnSpc>
              <a:defRPr sz="2100"/>
            </a:pPr>
          </a:p>
          <a:p>
            <a:pPr>
              <a:lnSpc>
                <a:spcPct val="120000"/>
              </a:lnSpc>
              <a:defRPr sz="2100"/>
            </a:pPr>
            <a:r>
              <a:t>Example: (SO:&lt;”Bill Clinton”, ”Hope”&gt;, ”was born in”)</a:t>
            </a:r>
          </a:p>
          <a:p>
            <a:pPr>
              <a:lnSpc>
                <a:spcPct val="120000"/>
              </a:lnSpc>
              <a:defRPr sz="2100"/>
            </a:pPr>
            <a:r>
              <a:t>(SO:&lt;“Barack Obama”, “Honolulu”&gt;, “was born in”)</a:t>
            </a:r>
          </a:p>
        </p:txBody>
      </p:sp>
      <p:sp>
        <p:nvSpPr>
          <p:cNvPr id="169" name="Shape 169"/>
          <p:cNvSpPr/>
          <p:nvPr/>
        </p:nvSpPr>
        <p:spPr>
          <a:xfrm>
            <a:off x="4327948" y="3177332"/>
            <a:ext cx="1" cy="503336"/>
          </a:xfrm>
          <a:prstGeom prst="line">
            <a:avLst/>
          </a:prstGeom>
          <a:ln w="63500">
            <a:solidFill>
              <a:srgbClr val="535353"/>
            </a:solidFill>
            <a:bevel/>
            <a:tailEnd type="triangle"/>
          </a:ln>
        </p:spPr>
        <p:txBody>
          <a:bodyPr lIns="45719" rIns="45719"/>
          <a:lstStyle/>
          <a:p>
            <a:pPr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pic>
        <p:nvPicPr>
          <p:cNvPr id="170" name="屏幕快照 2016-04-16 下午8.48.40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63446" y="2656631"/>
            <a:ext cx="6017108" cy="29552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/>
            <a:r>
              <a:t>PIDGIN</a:t>
            </a:r>
          </a:p>
        </p:txBody>
      </p:sp>
      <p:pic>
        <p:nvPicPr>
          <p:cNvPr id="173" name="屏幕快照 2016-04-16 下午5.18.48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67030" y="2327451"/>
            <a:ext cx="7853286" cy="3788108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Shape 174"/>
          <p:cNvSpPr/>
          <p:nvPr/>
        </p:nvSpPr>
        <p:spPr>
          <a:xfrm>
            <a:off x="545772" y="1361741"/>
            <a:ext cx="3987569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120000"/>
              </a:lnSpc>
              <a:defRPr sz="2100"/>
            </a:lvl1pPr>
          </a:lstStyle>
          <a:p>
            <a:pPr/>
            <a:r>
              <a:t>Output of Stage 1: Graph(V,E,W)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/>
            <a:r>
              <a:t>PIDGIN</a:t>
            </a:r>
          </a:p>
        </p:txBody>
      </p:sp>
      <p:sp>
        <p:nvSpPr>
          <p:cNvPr id="177" name="Shape 177"/>
          <p:cNvSpPr/>
          <p:nvPr/>
        </p:nvSpPr>
        <p:spPr>
          <a:xfrm>
            <a:off x="252729" y="1030685"/>
            <a:ext cx="5830118" cy="408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120000"/>
              </a:lnSpc>
              <a:defRPr sz="2100"/>
            </a:lvl1pPr>
          </a:lstStyle>
          <a:p>
            <a:pPr/>
            <a:r>
              <a:t>Stage 2: Alignment as Classification over Graph </a:t>
            </a:r>
          </a:p>
        </p:txBody>
      </p:sp>
      <p:sp>
        <p:nvSpPr>
          <p:cNvPr id="178" name="Shape 178"/>
          <p:cNvSpPr/>
          <p:nvPr/>
        </p:nvSpPr>
        <p:spPr>
          <a:xfrm>
            <a:off x="258521" y="1665339"/>
            <a:ext cx="8267544" cy="1551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defRPr sz="2100"/>
            </a:pPr>
            <a:r>
              <a:t>PIDGIN generates two labels and injects them as seed </a:t>
            </a:r>
            <a:r>
              <a:rPr>
                <a:solidFill>
                  <a:srgbClr val="FF2600"/>
                </a:solidFill>
              </a:rPr>
              <a:t>labels</a:t>
            </a:r>
            <a:r>
              <a:t> into nodes of the graph G, get the confidence of operation from </a:t>
            </a:r>
            <a:r>
              <a:rPr>
                <a:solidFill>
                  <a:srgbClr val="FF2600"/>
                </a:solidFill>
              </a:rPr>
              <a:t>Modified Adsorption (MAD) </a:t>
            </a:r>
          </a:p>
        </p:txBody>
      </p:sp>
      <p:sp>
        <p:nvSpPr>
          <p:cNvPr id="179" name="Shape 179"/>
          <p:cNvSpPr/>
          <p:nvPr/>
        </p:nvSpPr>
        <p:spPr>
          <a:xfrm>
            <a:off x="367029" y="3126358"/>
            <a:ext cx="2696988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1)Equivalence Alignment </a:t>
            </a:r>
          </a:p>
        </p:txBody>
      </p:sp>
      <p:sp>
        <p:nvSpPr>
          <p:cNvPr id="180" name="Shape 180"/>
          <p:cNvSpPr/>
          <p:nvPr/>
        </p:nvSpPr>
        <p:spPr>
          <a:xfrm>
            <a:off x="367029" y="4345558"/>
            <a:ext cx="2839193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2)Subsumption Alignment  </a:t>
            </a:r>
          </a:p>
        </p:txBody>
      </p:sp>
      <p:pic>
        <p:nvPicPr>
          <p:cNvPr id="181" name="屏幕快照 2016-04-16 下午9.06.04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6106" y="3586244"/>
            <a:ext cx="5379477" cy="65757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屏幕快照 2016-04-16 下午9.06.1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93415" y="4805444"/>
            <a:ext cx="5091223" cy="698650"/>
          </a:xfrm>
          <a:prstGeom prst="rect">
            <a:avLst/>
          </a:prstGeom>
          <a:ln w="12700">
            <a:miter lim="400000"/>
          </a:ln>
        </p:spPr>
      </p:pic>
      <p:sp>
        <p:nvSpPr>
          <p:cNvPr id="183" name="Shape 183"/>
          <p:cNvSpPr/>
          <p:nvPr/>
        </p:nvSpPr>
        <p:spPr>
          <a:xfrm>
            <a:off x="1386036" y="6210920"/>
            <a:ext cx="4105981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Finally, we get the result Graph(V,E,W)</a:t>
            </a:r>
          </a:p>
        </p:txBody>
      </p:sp>
      <p:sp>
        <p:nvSpPr>
          <p:cNvPr id="184" name="Shape 184"/>
          <p:cNvSpPr/>
          <p:nvPr/>
        </p:nvSpPr>
        <p:spPr>
          <a:xfrm>
            <a:off x="3439026" y="5605839"/>
            <a:ext cx="1" cy="503337"/>
          </a:xfrm>
          <a:prstGeom prst="line">
            <a:avLst/>
          </a:prstGeom>
          <a:ln w="63500">
            <a:solidFill>
              <a:srgbClr val="535353"/>
            </a:solidFill>
            <a:bevel/>
            <a:tailEnd type="triangle"/>
          </a:ln>
        </p:spPr>
        <p:txBody>
          <a:bodyPr lIns="45719" rIns="45719"/>
          <a:lstStyle/>
          <a:p>
            <a:pPr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>
              <a:defRPr b="0" sz="1800"/>
            </a:pPr>
            <a:r>
              <a:rPr b="1" sz="4000"/>
              <a:t>Outline</a:t>
            </a:r>
          </a:p>
        </p:txBody>
      </p:sp>
      <p:sp>
        <p:nvSpPr>
          <p:cNvPr id="187" name="Shape 187"/>
          <p:cNvSpPr/>
          <p:nvPr/>
        </p:nvSpPr>
        <p:spPr>
          <a:xfrm>
            <a:off x="611560" y="1484783"/>
            <a:ext cx="6912768" cy="232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Ontology Alignment</a:t>
            </a:r>
            <a:endParaRPr sz="2800"/>
          </a:p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PIDGIN</a:t>
            </a:r>
            <a:endParaRPr sz="2800"/>
          </a:p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  <a:defRPr>
                <a:solidFill>
                  <a:srgbClr val="FF2600"/>
                </a:solidFill>
              </a:defRPr>
            </a:pPr>
            <a:r>
              <a:rPr sz="2800"/>
              <a:t>Experiments</a:t>
            </a:r>
            <a:endParaRPr sz="2800"/>
          </a:p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Summary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90" name="屏幕快照 2016-04-16 下午9.12.5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57633" y="2265986"/>
            <a:ext cx="7428734" cy="2955026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Shape 191"/>
          <p:cNvSpPr/>
          <p:nvPr/>
        </p:nvSpPr>
        <p:spPr>
          <a:xfrm>
            <a:off x="477559" y="751458"/>
            <a:ext cx="7924600" cy="1082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200"/>
            </a:pPr>
            <a:r>
              <a:rPr b="1"/>
              <a:t>Experiment1: </a:t>
            </a:r>
            <a:r>
              <a:t>whether PIDGIN improves </a:t>
            </a:r>
            <a:r>
              <a:rPr>
                <a:solidFill>
                  <a:srgbClr val="FF2600"/>
                </a:solidFill>
              </a:rPr>
              <a:t>precision, recall and F1- score</a:t>
            </a:r>
            <a:r>
              <a:t> of relation and category alignments.(vs. PARIS) </a:t>
            </a:r>
          </a:p>
          <a:p>
            <a:pPr>
              <a:defRPr sz="2200"/>
            </a:pP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94" name="屏幕快照 2016-04-16 下午9.16.0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9067" y="1137457"/>
            <a:ext cx="6433794" cy="4583086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Shape 195"/>
          <p:cNvSpPr/>
          <p:nvPr/>
        </p:nvSpPr>
        <p:spPr>
          <a:xfrm>
            <a:off x="464859" y="586358"/>
            <a:ext cx="7924600" cy="75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200"/>
            </a:pPr>
            <a:r>
              <a:rPr b="1"/>
              <a:t>Experiment2: </a:t>
            </a:r>
            <a:r>
              <a:t>alignment for</a:t>
            </a:r>
            <a:r>
              <a:rPr>
                <a:solidFill>
                  <a:srgbClr val="FF2600"/>
                </a:solidFill>
              </a:rPr>
              <a:t> Two source</a:t>
            </a:r>
            <a:r>
              <a:t> vs. </a:t>
            </a:r>
            <a:r>
              <a:rPr>
                <a:solidFill>
                  <a:srgbClr val="FF2600"/>
                </a:solidFill>
              </a:rPr>
              <a:t>Multiple source</a:t>
            </a:r>
          </a:p>
          <a:p>
            <a:pPr>
              <a:defRPr sz="2200"/>
            </a:pP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>
              <a:defRPr b="0" sz="1800"/>
            </a:pPr>
            <a:r>
              <a:rPr b="1" sz="4000"/>
              <a:t>Outline</a:t>
            </a:r>
          </a:p>
        </p:txBody>
      </p:sp>
      <p:sp>
        <p:nvSpPr>
          <p:cNvPr id="113" name="Shape 113"/>
          <p:cNvSpPr/>
          <p:nvPr/>
        </p:nvSpPr>
        <p:spPr>
          <a:xfrm>
            <a:off x="611560" y="1484783"/>
            <a:ext cx="6912768" cy="232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>
                <a:solidFill>
                  <a:srgbClr val="FF2600"/>
                </a:solidFill>
              </a:rPr>
              <a:t>Ontology Alignment</a:t>
            </a:r>
            <a:r>
              <a:rPr sz="2800"/>
              <a:t> </a:t>
            </a:r>
            <a:endParaRPr sz="2800"/>
          </a:p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PIDGIN </a:t>
            </a:r>
            <a:endParaRPr sz="2800"/>
          </a:p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Experiments</a:t>
            </a:r>
            <a:endParaRPr sz="2800"/>
          </a:p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Summary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98" name="屏幕快照 2016-04-16 下午9.13.56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4586" y="1480348"/>
            <a:ext cx="6255700" cy="4209226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Shape 199"/>
          <p:cNvSpPr/>
          <p:nvPr/>
        </p:nvSpPr>
        <p:spPr>
          <a:xfrm>
            <a:off x="1023659" y="853058"/>
            <a:ext cx="5877519" cy="421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200"/>
            </a:pPr>
            <a:r>
              <a:rPr b="1"/>
              <a:t>Experiment3: </a:t>
            </a:r>
            <a:r>
              <a:t>The </a:t>
            </a:r>
            <a:r>
              <a:rPr>
                <a:solidFill>
                  <a:srgbClr val="FF2600"/>
                </a:solidFill>
              </a:rPr>
              <a:t>Noise tolerant</a:t>
            </a:r>
            <a:r>
              <a:t> of PIDGIN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>
              <a:defRPr b="0" sz="1800"/>
            </a:pPr>
            <a:r>
              <a:rPr b="1" sz="4000"/>
              <a:t>Outline</a:t>
            </a:r>
          </a:p>
        </p:txBody>
      </p:sp>
      <p:sp>
        <p:nvSpPr>
          <p:cNvPr id="202" name="Shape 202"/>
          <p:cNvSpPr/>
          <p:nvPr/>
        </p:nvSpPr>
        <p:spPr>
          <a:xfrm>
            <a:off x="611560" y="1484783"/>
            <a:ext cx="6912768" cy="232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Ontology Alignment</a:t>
            </a:r>
            <a:endParaRPr sz="2800"/>
          </a:p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PIDGIN</a:t>
            </a:r>
            <a:endParaRPr sz="2800"/>
          </a:p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Experiments</a:t>
            </a:r>
            <a:endParaRPr sz="2800"/>
          </a:p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  <a:defRPr>
                <a:solidFill>
                  <a:srgbClr val="FF2600"/>
                </a:solidFill>
              </a:defRPr>
            </a:pPr>
            <a:r>
              <a:rPr sz="2800"/>
              <a:t>Summary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>
              <a:defRPr b="0" sz="1800"/>
            </a:pPr>
            <a:r>
              <a:rPr b="1" sz="4000"/>
              <a:t>PIDGIN</a:t>
            </a:r>
          </a:p>
        </p:txBody>
      </p:sp>
      <p:sp>
        <p:nvSpPr>
          <p:cNvPr id="205" name="Shape 205"/>
          <p:cNvSpPr/>
          <p:nvPr/>
        </p:nvSpPr>
        <p:spPr>
          <a:xfrm>
            <a:off x="2995629" y="2883191"/>
            <a:ext cx="3152742" cy="764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600"/>
            </a:lvl1pPr>
          </a:lstStyle>
          <a:p>
            <a:pPr/>
            <a:r>
              <a:t>Summary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/>
          <p:nvPr/>
        </p:nvSpPr>
        <p:spPr>
          <a:xfrm>
            <a:off x="2903240" y="2976879"/>
            <a:ext cx="2808313" cy="904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4800">
                <a:latin typeface="Arial Unicode MS"/>
                <a:ea typeface="Arial Unicode MS"/>
                <a:cs typeface="Arial Unicode MS"/>
                <a:sym typeface="Arial Unicode MS"/>
              </a:defRPr>
            </a:lvl1pPr>
          </a:lstStyle>
          <a:p>
            <a:pPr>
              <a:defRPr sz="1800">
                <a:latin typeface="Calibri"/>
                <a:ea typeface="Calibri"/>
                <a:cs typeface="Calibri"/>
                <a:sym typeface="Calibri"/>
              </a:defRPr>
            </a:pPr>
            <a:r>
              <a:rPr sz="4800">
                <a:latin typeface="Arial Unicode MS"/>
                <a:ea typeface="Arial Unicode MS"/>
                <a:cs typeface="Arial Unicode MS"/>
                <a:sym typeface="Arial Unicode MS"/>
              </a:rPr>
              <a:t>Thanks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1123938" y="2900679"/>
            <a:ext cx="689612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4100"/>
            </a:lvl1pPr>
          </a:lstStyle>
          <a:p>
            <a:pPr/>
            <a:r>
              <a:t>What is Ontology Alignment ?</a:t>
            </a:r>
          </a:p>
        </p:txBody>
      </p:sp>
      <p:sp>
        <p:nvSpPr>
          <p:cNvPr id="116" name="Shape 116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4000"/>
            </a:pPr>
            <a:r>
              <a:t>o</a:t>
            </a:r>
            <a:r>
              <a:rPr sz="2800"/>
              <a:t>ntology Alignment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4000"/>
            </a:pPr>
            <a:r>
              <a:t>o</a:t>
            </a:r>
            <a:r>
              <a:rPr sz="2800"/>
              <a:t>ntology Alignment</a:t>
            </a:r>
          </a:p>
        </p:txBody>
      </p:sp>
      <p:pic>
        <p:nvPicPr>
          <p:cNvPr id="119" name="image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49730" y="2680704"/>
            <a:ext cx="5187132" cy="2708859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Shape 120"/>
          <p:cNvSpPr/>
          <p:nvPr/>
        </p:nvSpPr>
        <p:spPr>
          <a:xfrm>
            <a:off x="827741" y="1132458"/>
            <a:ext cx="7186710" cy="891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An </a:t>
            </a:r>
            <a:r>
              <a:rPr b="1"/>
              <a:t>ontology</a:t>
            </a:r>
            <a:r>
              <a:t> defines the </a:t>
            </a:r>
            <a:r>
              <a:rPr>
                <a:solidFill>
                  <a:srgbClr val="FF2600"/>
                </a:solidFill>
              </a:rPr>
              <a:t>basic terms</a:t>
            </a:r>
            <a:r>
              <a:t> and </a:t>
            </a:r>
            <a:r>
              <a:rPr>
                <a:solidFill>
                  <a:srgbClr val="FF2600"/>
                </a:solidFill>
              </a:rPr>
              <a:t>relations</a:t>
            </a:r>
            <a:r>
              <a:t> comprising the vocabulary of a </a:t>
            </a:r>
            <a:r>
              <a:rPr>
                <a:solidFill>
                  <a:srgbClr val="FF2600"/>
                </a:solidFill>
              </a:rPr>
              <a:t>topic area</a:t>
            </a:r>
            <a:r>
              <a:t>, as well as the </a:t>
            </a:r>
            <a:r>
              <a:rPr>
                <a:solidFill>
                  <a:srgbClr val="FF2600"/>
                </a:solidFill>
              </a:rPr>
              <a:t>rules</a:t>
            </a:r>
            <a:r>
              <a:t> for combining terms and relations to define extensions to the vocabulary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/>
        </p:nvSpPr>
        <p:spPr>
          <a:xfrm>
            <a:off x="996436" y="2951479"/>
            <a:ext cx="6907310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4100"/>
            </a:lvl1pPr>
          </a:lstStyle>
          <a:p>
            <a:pPr/>
            <a:r>
              <a:t>Significance and Challenges ?</a:t>
            </a:r>
          </a:p>
        </p:txBody>
      </p:sp>
      <p:sp>
        <p:nvSpPr>
          <p:cNvPr id="123" name="Shape 123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4000"/>
            </a:pPr>
            <a:r>
              <a:t>o</a:t>
            </a:r>
            <a:r>
              <a:rPr sz="2800"/>
              <a:t>ntology Alignment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4000"/>
            </a:pPr>
            <a:r>
              <a:t>o</a:t>
            </a:r>
            <a:r>
              <a:rPr sz="2800"/>
              <a:t>ntology Alignment</a:t>
            </a:r>
          </a:p>
        </p:txBody>
      </p:sp>
      <p:sp>
        <p:nvSpPr>
          <p:cNvPr id="126" name="Shape 126"/>
          <p:cNvSpPr/>
          <p:nvPr/>
        </p:nvSpPr>
        <p:spPr>
          <a:xfrm>
            <a:off x="684529" y="1585935"/>
            <a:ext cx="7774942" cy="873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defRPr sz="2400"/>
            </a:pPr>
            <a:r>
              <a:t>Significance: Ontology Alignment is used for </a:t>
            </a:r>
            <a:r>
              <a:rPr>
                <a:solidFill>
                  <a:srgbClr val="FF2600"/>
                </a:solidFill>
              </a:rPr>
              <a:t>Ontology Combination</a:t>
            </a:r>
            <a:r>
              <a:t> and </a:t>
            </a:r>
            <a:r>
              <a:rPr>
                <a:solidFill>
                  <a:srgbClr val="FF2600"/>
                </a:solidFill>
              </a:rPr>
              <a:t>Mechanical Translation</a:t>
            </a:r>
          </a:p>
        </p:txBody>
      </p:sp>
      <p:sp>
        <p:nvSpPr>
          <p:cNvPr id="127" name="Shape 127"/>
          <p:cNvSpPr/>
          <p:nvPr/>
        </p:nvSpPr>
        <p:spPr>
          <a:xfrm>
            <a:off x="684529" y="3012058"/>
            <a:ext cx="7774942" cy="2580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defRPr sz="2400"/>
            </a:pPr>
            <a:r>
              <a:t>Challenges: The problem of aligning ontologies and database schemas across </a:t>
            </a:r>
            <a:r>
              <a:rPr>
                <a:solidFill>
                  <a:srgbClr val="FF2600"/>
                </a:solidFill>
              </a:rPr>
              <a:t>different knowledge bases and databases</a:t>
            </a:r>
            <a:r>
              <a:t> is fundamental to </a:t>
            </a:r>
            <a:r>
              <a:rPr>
                <a:solidFill>
                  <a:srgbClr val="FF2600"/>
                </a:solidFill>
              </a:rPr>
              <a:t>knowledge management</a:t>
            </a:r>
            <a:r>
              <a:t> problems, including the problem of integrating the disparate knowledge sources that form the semantic web’s Linked Data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4000"/>
            </a:pPr>
            <a:r>
              <a:t>o</a:t>
            </a:r>
            <a:r>
              <a:rPr sz="2800"/>
              <a:t>ntology Alignment</a:t>
            </a:r>
          </a:p>
        </p:txBody>
      </p:sp>
      <p:sp>
        <p:nvSpPr>
          <p:cNvPr id="130" name="Shape 130"/>
          <p:cNvSpPr/>
          <p:nvPr/>
        </p:nvSpPr>
        <p:spPr>
          <a:xfrm>
            <a:off x="2399030" y="2837179"/>
            <a:ext cx="3856333" cy="777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4700"/>
            </a:lvl1pPr>
          </a:lstStyle>
          <a:p>
            <a:pPr/>
            <a:r>
              <a:t>Related works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179512" y="116632"/>
            <a:ext cx="4256484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4000"/>
            </a:pPr>
            <a:r>
              <a:t>o</a:t>
            </a:r>
            <a:r>
              <a:rPr sz="2800"/>
              <a:t>ntology Alignment</a:t>
            </a:r>
          </a:p>
        </p:txBody>
      </p:sp>
      <p:sp>
        <p:nvSpPr>
          <p:cNvPr id="133" name="Shape 133"/>
          <p:cNvSpPr/>
          <p:nvPr/>
        </p:nvSpPr>
        <p:spPr>
          <a:xfrm>
            <a:off x="363309" y="1208658"/>
            <a:ext cx="8096162" cy="75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120000"/>
              </a:lnSpc>
              <a:defRPr sz="2100"/>
            </a:lvl1pPr>
          </a:lstStyle>
          <a:p>
            <a:pPr/>
            <a:r>
              <a:t>1.Prateek Jain等在[1]中使用了维基百科作为外部知识库，扩充了本体中概念的语义表示</a:t>
            </a:r>
          </a:p>
        </p:txBody>
      </p:sp>
      <p:sp>
        <p:nvSpPr>
          <p:cNvPr id="134" name="Shape 134"/>
          <p:cNvSpPr/>
          <p:nvPr/>
        </p:nvSpPr>
        <p:spPr>
          <a:xfrm>
            <a:off x="377571" y="2034245"/>
            <a:ext cx="8016837" cy="75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120000"/>
              </a:lnSpc>
              <a:defRPr sz="2100"/>
            </a:lvl1pPr>
          </a:lstStyle>
          <a:p>
            <a:pPr/>
            <a:r>
              <a:t>2.Ningsheng Jian等在[2]介绍了本体对齐系统Falcon-AO。基于语言学相似度计算方法，采用基于结构的相似度实现对齐</a:t>
            </a:r>
          </a:p>
        </p:txBody>
      </p:sp>
      <p:sp>
        <p:nvSpPr>
          <p:cNvPr id="135" name="Shape 135"/>
          <p:cNvSpPr/>
          <p:nvPr/>
        </p:nvSpPr>
        <p:spPr>
          <a:xfrm>
            <a:off x="388709" y="2859832"/>
            <a:ext cx="8096162" cy="75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120000"/>
              </a:lnSpc>
              <a:defRPr sz="2100"/>
            </a:lvl1pPr>
          </a:lstStyle>
          <a:p>
            <a:pPr/>
            <a:r>
              <a:t>3.Juanzi Li等人开发了RiMOM框架[3]，通过整合了多种相似度策略，通过对不同的任务设置不同的参数，以此达到较好的对齐结果</a:t>
            </a:r>
          </a:p>
        </p:txBody>
      </p:sp>
      <p:sp>
        <p:nvSpPr>
          <p:cNvPr id="136" name="Shape 136"/>
          <p:cNvSpPr/>
          <p:nvPr/>
        </p:nvSpPr>
        <p:spPr>
          <a:xfrm>
            <a:off x="3821429" y="3685418"/>
            <a:ext cx="435433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500"/>
            </a:lvl1pPr>
          </a:lstStyle>
          <a:p>
            <a:pPr/>
            <a:r>
              <a:t>…</a:t>
            </a:r>
          </a:p>
        </p:txBody>
      </p:sp>
      <p:sp>
        <p:nvSpPr>
          <p:cNvPr id="137" name="Shape 137"/>
          <p:cNvSpPr/>
          <p:nvPr/>
        </p:nvSpPr>
        <p:spPr>
          <a:xfrm>
            <a:off x="388709" y="4358605"/>
            <a:ext cx="8096162" cy="160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i="1" sz="1500"/>
            </a:pPr>
            <a:r>
              <a:t>[1] Jain P, Hitzler P, Sheth A P, et al. Ontology alignment for linked open data[M]//The Semantic Web–ISWC 2010. Springer Berlin Heidelberg, 2010: 402-417.</a:t>
            </a:r>
          </a:p>
          <a:p>
            <a:pPr>
              <a:defRPr i="1" sz="1500"/>
            </a:pPr>
            <a:r>
              <a:t>[2] Jian N, Hu W, Cheng G, et al. Falcon-ao: Aligning ontologies with falcon[C]//Proceedings of K-CAP Workshop on Integrating Ontologies. 2005: 85-91.</a:t>
            </a:r>
          </a:p>
          <a:p>
            <a:pPr>
              <a:defRPr i="1" sz="1500"/>
            </a:pPr>
            <a:r>
              <a:t>[3] Li J, Tang J, Li Y, et al. Rimom: A dynamic multistrategy ontology alignment framework[J]. Knowledge and Data Engineering, IEEE Transactions on, 2009, 21(8): 1218-1232.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/>
        </p:nvSpPr>
        <p:spPr>
          <a:xfrm>
            <a:off x="179512" y="116632"/>
            <a:ext cx="331236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/>
            </a:lvl1pPr>
          </a:lstStyle>
          <a:p>
            <a:pPr>
              <a:defRPr b="0" sz="1800"/>
            </a:pPr>
            <a:r>
              <a:rPr b="1" sz="4000"/>
              <a:t>Outline</a:t>
            </a:r>
          </a:p>
        </p:txBody>
      </p:sp>
      <p:sp>
        <p:nvSpPr>
          <p:cNvPr id="140" name="Shape 140"/>
          <p:cNvSpPr/>
          <p:nvPr/>
        </p:nvSpPr>
        <p:spPr>
          <a:xfrm>
            <a:off x="611560" y="1484783"/>
            <a:ext cx="6912768" cy="232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Ontology Alignment</a:t>
            </a:r>
            <a:endParaRPr sz="2800"/>
          </a:p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  <a:defRPr>
                <a:solidFill>
                  <a:srgbClr val="FF2600"/>
                </a:solidFill>
              </a:defRPr>
            </a:pPr>
            <a:r>
              <a:rPr sz="2800"/>
              <a:t>PIDGIN</a:t>
            </a:r>
            <a:endParaRPr sz="2800"/>
          </a:p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Experiments</a:t>
            </a:r>
            <a:endParaRPr sz="2800"/>
          </a:p>
          <a:p>
            <a:pPr marL="533400" indent="-533400">
              <a:lnSpc>
                <a:spcPct val="150000"/>
              </a:lnSpc>
              <a:buSzPct val="100000"/>
              <a:buFont typeface="Arial"/>
              <a:buChar char="•"/>
            </a:pPr>
            <a:r>
              <a:rPr sz="2800"/>
              <a:t>Summary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