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标题文本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wijaya@cs.cmu.edu" TargetMode="External"/><Relationship Id="rId3" Type="http://schemas.openxmlformats.org/officeDocument/2006/relationships/hyperlink" Target="mailto:ppt@cs.cmu.edu" TargetMode="External"/><Relationship Id="rId4" Type="http://schemas.openxmlformats.org/officeDocument/2006/relationships/hyperlink" Target="mailto:tom.mitchell@cs.cmu.edu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wijaya@cs.cmu.edu" TargetMode="External"/><Relationship Id="rId3" Type="http://schemas.openxmlformats.org/officeDocument/2006/relationships/hyperlink" Target="mailto:ppt@cs.cmu.edu" TargetMode="External"/><Relationship Id="rId4" Type="http://schemas.openxmlformats.org/officeDocument/2006/relationships/hyperlink" Target="mailto:tom.mitchell@cs.cmu.edu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043433" y="1340767"/>
            <a:ext cx="7056785" cy="339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1200"/>
              </a:spcBef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Extract Reliable Relations from Wikipedia Texts for Practical Ontology Construction </a:t>
            </a:r>
            <a:endParaRPr sz="1200"/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2600">
                <a:latin typeface="Times"/>
                <a:ea typeface="Times"/>
                <a:cs typeface="Times"/>
                <a:sym typeface="Times"/>
              </a:defRPr>
            </a:pPr>
            <a:endParaRPr sz="1200"/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Computación y Sistemas, Journal, 2016</a:t>
            </a:r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Jin-Xia Huang</a:t>
            </a:r>
            <a:r>
              <a:rPr baseline="50000" sz="800"/>
              <a:t>1,2</a:t>
            </a:r>
            <a:r>
              <a:t>, Kyung Soon Lee</a:t>
            </a:r>
            <a:r>
              <a:rPr baseline="50000" sz="800"/>
              <a:t>2</a:t>
            </a:r>
            <a:r>
              <a:t>, Key-Sun Choi</a:t>
            </a:r>
            <a:r>
              <a:rPr baseline="50000" sz="800"/>
              <a:t>3</a:t>
            </a:r>
            <a:r>
              <a:t>, Young-Kil Kim</a:t>
            </a:r>
            <a:r>
              <a:rPr baseline="50000" sz="800"/>
              <a:t>1 </a:t>
            </a:r>
            <a:r>
              <a:t> </a:t>
            </a:r>
            <a:endParaRPr sz="1200"/>
          </a:p>
          <a:p>
            <a:pPr algn="ctr"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Carnegie Mellon University 5000 Forbes Avenue Pittsburgh, PA </a:t>
            </a:r>
            <a:endParaRPr sz="1200"/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rPr sz="1200"/>
              <a:t>{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dwijaya@cs.cmu.edu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ppt@cs.cmu.edu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tom.mitchell@cs.cmu.edu</a:t>
            </a:r>
            <a:r>
              <a:t>. </a:t>
            </a:r>
            <a:r>
              <a:rPr sz="1200"/>
              <a:t>}</a:t>
            </a:r>
            <a:endParaRPr sz="1200"/>
          </a:p>
        </p:txBody>
      </p:sp>
      <p:sp>
        <p:nvSpPr>
          <p:cNvPr id="110" name="Shape 110"/>
          <p:cNvSpPr/>
          <p:nvPr/>
        </p:nvSpPr>
        <p:spPr>
          <a:xfrm>
            <a:off x="6803631" y="5446964"/>
            <a:ext cx="129658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/>
            <a:r>
              <a:t>Dong Xiang</a:t>
            </a:r>
          </a:p>
          <a:p>
            <a:pPr algn="r"/>
            <a:r>
              <a:t>2016.11.8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151" name="Shape 151"/>
          <p:cNvSpPr/>
          <p:nvPr/>
        </p:nvSpPr>
        <p:spPr>
          <a:xfrm>
            <a:off x="611560" y="1484783"/>
            <a:ext cx="6912768" cy="318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Relations Extraction </a:t>
            </a:r>
            <a:endParaRPr sz="2800"/>
          </a:p>
          <a:p>
            <a:pPr marL="533400" indent="-533400">
              <a:buSzPct val="100000"/>
              <a:buFont typeface="Arial"/>
              <a:buChar char="•"/>
              <a:defRPr>
                <a:solidFill>
                  <a:srgbClr val="FF2600"/>
                </a:solidFill>
              </a:defRPr>
            </a:pPr>
            <a:r>
              <a:rPr sz="2800"/>
              <a:t>Methods of this paper</a:t>
            </a:r>
            <a:endParaRPr sz="2800"/>
          </a:p>
          <a:p>
            <a:pPr lvl="1" marL="561473" indent="-180473">
              <a:lnSpc>
                <a:spcPct val="150000"/>
              </a:lnSpc>
              <a:buSzPct val="100000"/>
              <a:buChar char="•"/>
            </a:pPr>
            <a:r>
              <a:t>Method</a:t>
            </a:r>
            <a:r>
              <a:rPr sz="2800"/>
              <a:t> </a:t>
            </a:r>
            <a:r>
              <a:t>Description</a:t>
            </a:r>
          </a:p>
          <a:p>
            <a:pPr lvl="1" marL="561473" indent="-180473">
              <a:lnSpc>
                <a:spcPct val="150000"/>
              </a:lnSpc>
              <a:buSzPct val="100000"/>
              <a:buChar char="•"/>
              <a:defRPr>
                <a:solidFill>
                  <a:srgbClr val="FF2600"/>
                </a:solidFill>
              </a:defRPr>
            </a:pPr>
            <a:r>
              <a:t>Feature Selection </a:t>
            </a:r>
            <a:endParaRPr sz="2800"/>
          </a:p>
          <a:p>
            <a:pPr marL="533400" indent="-533400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•"/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76604" y="624545"/>
            <a:ext cx="394398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Features for Wikipedia concepts I.</a:t>
            </a:r>
          </a:p>
        </p:txBody>
      </p:sp>
      <p:sp>
        <p:nvSpPr>
          <p:cNvPr id="154" name="Shape 154"/>
          <p:cNvSpPr/>
          <p:nvPr/>
        </p:nvSpPr>
        <p:spPr>
          <a:xfrm>
            <a:off x="305402" y="1462702"/>
            <a:ext cx="853319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1. Frequency - the occurrence frequency of the candidate concept and its synonyms in the tag’s wiki page. </a:t>
            </a:r>
          </a:p>
        </p:txBody>
      </p:sp>
      <p:sp>
        <p:nvSpPr>
          <p:cNvPr id="155" name="Shape 155"/>
          <p:cNvSpPr/>
          <p:nvPr/>
        </p:nvSpPr>
        <p:spPr>
          <a:xfrm>
            <a:off x="305402" y="2542158"/>
            <a:ext cx="853319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2. First Occurrence - the distance between the start of the tag’s wiki page and the first occurrence of the candidate concept.</a:t>
            </a:r>
          </a:p>
        </p:txBody>
      </p:sp>
      <p:sp>
        <p:nvSpPr>
          <p:cNvPr id="156" name="Shape 156"/>
          <p:cNvSpPr/>
          <p:nvPr/>
        </p:nvSpPr>
        <p:spPr>
          <a:xfrm>
            <a:off x="330802" y="3367485"/>
            <a:ext cx="853319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3. Last Occurrence - the distance between the end of the tag’s wiki page and the last occurrence of the candidate concept.</a:t>
            </a:r>
          </a:p>
        </p:txBody>
      </p:sp>
      <p:sp>
        <p:nvSpPr>
          <p:cNvPr id="157" name="Shape 157"/>
          <p:cNvSpPr/>
          <p:nvPr/>
        </p:nvSpPr>
        <p:spPr>
          <a:xfrm>
            <a:off x="330802" y="4319985"/>
            <a:ext cx="853319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4. Spread – the distance between the first and last occurrences of the candidate concept.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314704" y="776945"/>
            <a:ext cx="421579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Features for Wikipedia concepts II.</a:t>
            </a:r>
          </a:p>
        </p:txBody>
      </p:sp>
      <p:sp>
        <p:nvSpPr>
          <p:cNvPr id="160" name="Shape 160"/>
          <p:cNvSpPr/>
          <p:nvPr/>
        </p:nvSpPr>
        <p:spPr>
          <a:xfrm>
            <a:off x="305402" y="1564302"/>
            <a:ext cx="853319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5. Max Link Probability - the ratio of the number of times it occurs in Wikipedia articles as a hyperlink.</a:t>
            </a:r>
          </a:p>
        </p:txBody>
      </p:sp>
      <p:sp>
        <p:nvSpPr>
          <p:cNvPr id="161" name="Shape 161"/>
          <p:cNvSpPr/>
          <p:nvPr/>
        </p:nvSpPr>
        <p:spPr>
          <a:xfrm>
            <a:off x="305402" y="2389628"/>
            <a:ext cx="853319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6. Average Disambiguation Confidence - each term in the wiki page can only correspond to a single concept that has the highest probabilistic confidence. </a:t>
            </a:r>
          </a:p>
        </p:txBody>
      </p:sp>
      <p:sp>
        <p:nvSpPr>
          <p:cNvPr id="162" name="Shape 162"/>
          <p:cNvSpPr/>
          <p:nvPr/>
        </p:nvSpPr>
        <p:spPr>
          <a:xfrm>
            <a:off x="330802" y="3214955"/>
            <a:ext cx="853319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7. Max Disambiguation Confidence - the maximum disambiguation confidence value of a candidate concept that appear in the tag’s wiki page.</a:t>
            </a:r>
          </a:p>
        </p:txBody>
      </p:sp>
      <p:sp>
        <p:nvSpPr>
          <p:cNvPr id="163" name="Shape 163"/>
          <p:cNvSpPr/>
          <p:nvPr/>
        </p:nvSpPr>
        <p:spPr>
          <a:xfrm>
            <a:off x="305402" y="3989720"/>
            <a:ext cx="8533196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8. Link-based Relatedness to Other Concepts - according to the number of Wikipedia concepts that discuss/mention and have hyperlinks to both the two concepts being compared.(Wikipedia Link-based Measure)</a:t>
            </a:r>
          </a:p>
        </p:txBody>
      </p:sp>
      <p:sp>
        <p:nvSpPr>
          <p:cNvPr id="164" name="Shape 164"/>
          <p:cNvSpPr/>
          <p:nvPr/>
        </p:nvSpPr>
        <p:spPr>
          <a:xfrm>
            <a:off x="330802" y="5031185"/>
            <a:ext cx="8533196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9. Link-based Relatedness to Context - the relatedness of the candidate concept is only measured against those of other candidate concepts in the tag’s wiki page that are unambiguous.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194922" y="560958"/>
            <a:ext cx="522652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200"/>
            </a:lvl1pPr>
          </a:lstStyle>
          <a:p>
            <a:pPr/>
            <a:r>
              <a:t>Building a training and testing dataset  </a:t>
            </a:r>
          </a:p>
        </p:txBody>
      </p:sp>
      <p:sp>
        <p:nvSpPr>
          <p:cNvPr id="167" name="Shape 167"/>
          <p:cNvSpPr/>
          <p:nvPr/>
        </p:nvSpPr>
        <p:spPr>
          <a:xfrm>
            <a:off x="316230" y="1686369"/>
            <a:ext cx="7796105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Adopt a semi-supervised labelling method to build our required dataset. This method consists of two main stages :</a:t>
            </a:r>
          </a:p>
        </p:txBody>
      </p:sp>
      <p:sp>
        <p:nvSpPr>
          <p:cNvPr id="168" name="Shape 168"/>
          <p:cNvSpPr/>
          <p:nvPr/>
        </p:nvSpPr>
        <p:spPr>
          <a:xfrm>
            <a:off x="259070" y="3065779"/>
            <a:ext cx="7453814" cy="21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	1&gt; The tag’s wiki page should contain one or more hyperlinks to Wikipedia articles. </a:t>
            </a:r>
            <a:br/>
          </a:p>
          <a:p>
            <a:pPr marL="457200" indent="-457200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	2&gt; One of those hyperlinks should be to the Wikipedia article corresponding to the first Wikipedia concept detected in the tag’s wiki page.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Shape 171"/>
          <p:cNvSpPr/>
          <p:nvPr/>
        </p:nvSpPr>
        <p:spPr>
          <a:xfrm>
            <a:off x="347980" y="278130"/>
            <a:ext cx="3275308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Using Connexor parser </a:t>
            </a:r>
          </a:p>
        </p:txBody>
      </p:sp>
      <p:sp>
        <p:nvSpPr>
          <p:cNvPr id="172" name="Shape 172"/>
          <p:cNvSpPr/>
          <p:nvPr/>
        </p:nvSpPr>
        <p:spPr>
          <a:xfrm>
            <a:off x="368967" y="1033974"/>
            <a:ext cx="8406066" cy="1280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457200">
              <a:lnSpc>
                <a:spcPts val="3500"/>
              </a:lnSpc>
              <a:spcBef>
                <a:spcPts val="1200"/>
              </a:spcBef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“</a:t>
            </a:r>
            <a:r>
              <a:rPr b="1"/>
              <a:t>Application streaming </a:t>
            </a:r>
            <a:r>
              <a:rPr i="1"/>
              <a:t>is a relatively new form of </a:t>
            </a:r>
            <a:r>
              <a:rPr b="1"/>
              <a:t>software distribute method </a:t>
            </a:r>
            <a:r>
              <a:t>using</a:t>
            </a:r>
          </a:p>
          <a:p>
            <a:pPr marL="457200" indent="-457200" defTabSz="457200">
              <a:lnSpc>
                <a:spcPts val="3500"/>
              </a:lnSpc>
              <a:spcBef>
                <a:spcPts val="1200"/>
              </a:spcBef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application virtualization” </a:t>
            </a:r>
            <a:br>
              <a:rPr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3" name="屏幕快照 2016-11-06 上午11.58.37.png"/>
          <p:cNvPicPr>
            <a:picLocks noChangeAspect="1"/>
          </p:cNvPicPr>
          <p:nvPr/>
        </p:nvPicPr>
        <p:blipFill>
          <a:blip r:embed="rId2">
            <a:extLst/>
          </a:blip>
          <a:srcRect l="0" t="46725" r="0" b="5222"/>
          <a:stretch>
            <a:fillRect/>
          </a:stretch>
        </p:blipFill>
        <p:spPr>
          <a:xfrm>
            <a:off x="1809822" y="2636242"/>
            <a:ext cx="4584358" cy="329540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4101973" y="1892300"/>
            <a:ext cx="1" cy="570841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Shape 177"/>
          <p:cNvSpPr/>
          <p:nvPr/>
        </p:nvSpPr>
        <p:spPr>
          <a:xfrm>
            <a:off x="347980" y="278130"/>
            <a:ext cx="2768983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The Whole Process </a:t>
            </a:r>
          </a:p>
        </p:txBody>
      </p:sp>
      <p:sp>
        <p:nvSpPr>
          <p:cNvPr id="178" name="Shape 178"/>
          <p:cNvSpPr/>
          <p:nvPr/>
        </p:nvSpPr>
        <p:spPr>
          <a:xfrm>
            <a:off x="730896" y="1052830"/>
            <a:ext cx="686577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1. Building training dataset: patterns &amp; Connexor parser </a:t>
            </a:r>
          </a:p>
        </p:txBody>
      </p:sp>
      <p:pic>
        <p:nvPicPr>
          <p:cNvPr id="179" name="屏幕快照 2016-11-06 上午11.58.37.png"/>
          <p:cNvPicPr>
            <a:picLocks noChangeAspect="1"/>
          </p:cNvPicPr>
          <p:nvPr/>
        </p:nvPicPr>
        <p:blipFill>
          <a:blip r:embed="rId2">
            <a:extLst/>
          </a:blip>
          <a:srcRect l="0" t="46725" r="0" b="5222"/>
          <a:stretch>
            <a:fillRect/>
          </a:stretch>
        </p:blipFill>
        <p:spPr>
          <a:xfrm>
            <a:off x="4349822" y="1964670"/>
            <a:ext cx="3210808" cy="2308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屏幕快照 2016-11-08 上午9.46.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322" y="2194149"/>
            <a:ext cx="3210720" cy="184926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3930650" y="4184649"/>
            <a:ext cx="1" cy="790745"/>
          </a:xfrm>
          <a:prstGeom prst="line">
            <a:avLst/>
          </a:prstGeom>
          <a:ln w="25400">
            <a:solidFill>
              <a:srgbClr val="FF2600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1900685" y="5307329"/>
            <a:ext cx="452619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result: get IT domain training dataset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5" name="Shape 185"/>
          <p:cNvSpPr/>
          <p:nvPr/>
        </p:nvSpPr>
        <p:spPr>
          <a:xfrm>
            <a:off x="347980" y="278130"/>
            <a:ext cx="2768983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The Whole Process </a:t>
            </a:r>
          </a:p>
        </p:txBody>
      </p:sp>
      <p:sp>
        <p:nvSpPr>
          <p:cNvPr id="186" name="Shape 186"/>
          <p:cNvSpPr/>
          <p:nvPr/>
        </p:nvSpPr>
        <p:spPr>
          <a:xfrm>
            <a:off x="730896" y="1052830"/>
            <a:ext cx="595817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2. Extracting Concepts from Wikipedia &amp; filtering</a:t>
            </a:r>
          </a:p>
        </p:txBody>
      </p:sp>
      <p:sp>
        <p:nvSpPr>
          <p:cNvPr id="187" name="Shape 187"/>
          <p:cNvSpPr/>
          <p:nvPr/>
        </p:nvSpPr>
        <p:spPr>
          <a:xfrm>
            <a:off x="767080" y="1776729"/>
            <a:ext cx="34589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Using WordNet to gain IT domain</a:t>
            </a:r>
          </a:p>
        </p:txBody>
      </p:sp>
      <p:pic>
        <p:nvPicPr>
          <p:cNvPr id="188" name="屏幕快照 2016-11-08 上午9.53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7971" y="2715598"/>
            <a:ext cx="5094728" cy="142680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3930650" y="4184649"/>
            <a:ext cx="1" cy="790745"/>
          </a:xfrm>
          <a:prstGeom prst="line">
            <a:avLst/>
          </a:prstGeom>
          <a:ln w="25400">
            <a:solidFill>
              <a:srgbClr val="FF2600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2154315" y="5294629"/>
            <a:ext cx="356203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result: get IT domain Entities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Shape 193"/>
          <p:cNvSpPr/>
          <p:nvPr/>
        </p:nvSpPr>
        <p:spPr>
          <a:xfrm>
            <a:off x="347980" y="278130"/>
            <a:ext cx="2768983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The Whole Process </a:t>
            </a:r>
          </a:p>
        </p:txBody>
      </p:sp>
      <p:sp>
        <p:nvSpPr>
          <p:cNvPr id="194" name="Shape 194"/>
          <p:cNvSpPr/>
          <p:nvPr/>
        </p:nvSpPr>
        <p:spPr>
          <a:xfrm>
            <a:off x="730896" y="1052830"/>
            <a:ext cx="389739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3. Feature &amp; Classifiers building</a:t>
            </a:r>
          </a:p>
        </p:txBody>
      </p:sp>
      <p:sp>
        <p:nvSpPr>
          <p:cNvPr id="195" name="Shape 195"/>
          <p:cNvSpPr/>
          <p:nvPr/>
        </p:nvSpPr>
        <p:spPr>
          <a:xfrm>
            <a:off x="767080" y="1776729"/>
            <a:ext cx="390026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Using Maximum Entropy Model (MEM)</a:t>
            </a:r>
          </a:p>
        </p:txBody>
      </p:sp>
      <p:sp>
        <p:nvSpPr>
          <p:cNvPr id="196" name="Shape 196"/>
          <p:cNvSpPr/>
          <p:nvPr/>
        </p:nvSpPr>
        <p:spPr>
          <a:xfrm>
            <a:off x="3651250" y="2475230"/>
            <a:ext cx="1" cy="1045820"/>
          </a:xfrm>
          <a:prstGeom prst="line">
            <a:avLst/>
          </a:prstGeom>
          <a:ln w="25400">
            <a:solidFill>
              <a:srgbClr val="FF2600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936192" y="3986529"/>
            <a:ext cx="657890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result: get 4 Classifiers: isa, provides, produce, usefor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200" name="Shape 200"/>
          <p:cNvSpPr/>
          <p:nvPr/>
        </p:nvSpPr>
        <p:spPr>
          <a:xfrm>
            <a:off x="611560" y="1484783"/>
            <a:ext cx="6912768" cy="318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Relations Extraction</a:t>
            </a:r>
            <a:r>
              <a:rPr sz="2800"/>
              <a:t> </a:t>
            </a:r>
            <a:endParaRPr sz="2800"/>
          </a:p>
          <a:p>
            <a:pPr marL="533400" indent="-533400">
              <a:buSzPct val="100000"/>
              <a:buFont typeface="Arial"/>
              <a:buChar char="•"/>
            </a:pPr>
            <a:r>
              <a:rPr sz="2800"/>
              <a:t>Methods of this paper</a:t>
            </a:r>
            <a:endParaRPr sz="2800"/>
          </a:p>
          <a:p>
            <a:pPr lvl="1" marL="561473" indent="-180473">
              <a:lnSpc>
                <a:spcPct val="150000"/>
              </a:lnSpc>
              <a:buSzPct val="100000"/>
              <a:buChar char="•"/>
            </a:pPr>
            <a:r>
              <a:t>Method</a:t>
            </a:r>
            <a:r>
              <a:rPr sz="2800"/>
              <a:t> </a:t>
            </a:r>
            <a:r>
              <a:t>Description</a:t>
            </a:r>
          </a:p>
          <a:p>
            <a:pPr lvl="1" marL="561473" indent="-180473">
              <a:lnSpc>
                <a:spcPct val="150000"/>
              </a:lnSpc>
              <a:buSzPct val="100000"/>
              <a:buChar char="•"/>
            </a:pPr>
            <a:r>
              <a:t>Feature Selection </a:t>
            </a:r>
            <a:endParaRPr sz="2800"/>
          </a:p>
          <a:p>
            <a:pPr marL="533400" indent="-533400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FF2600"/>
                </a:solidFill>
              </a:defRPr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3" name="屏幕快照 2016-05-12 下午1.11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545" y="1485522"/>
            <a:ext cx="7378407" cy="490044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824230" y="921640"/>
            <a:ext cx="38422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Ranks of Wikipedia concept features</a:t>
            </a:r>
          </a:p>
        </p:txBody>
      </p:sp>
      <p:sp>
        <p:nvSpPr>
          <p:cNvPr id="205" name="Shape 205"/>
          <p:cNvSpPr/>
          <p:nvPr/>
        </p:nvSpPr>
        <p:spPr>
          <a:xfrm>
            <a:off x="464859" y="319658"/>
            <a:ext cx="7924600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rPr b="1"/>
              <a:t>Experiment1: </a:t>
            </a:r>
          </a:p>
          <a:p>
            <a:pPr>
              <a:defRPr sz="22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113" name="Shape 113"/>
          <p:cNvSpPr/>
          <p:nvPr/>
        </p:nvSpPr>
        <p:spPr>
          <a:xfrm>
            <a:off x="611560" y="1484783"/>
            <a:ext cx="6912768" cy="318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>
                <a:solidFill>
                  <a:srgbClr val="FF2600"/>
                </a:solidFill>
              </a:rPr>
              <a:t>Relations Extraction</a:t>
            </a:r>
            <a:r>
              <a:rPr sz="2800"/>
              <a:t> </a:t>
            </a:r>
            <a:endParaRPr sz="2800"/>
          </a:p>
          <a:p>
            <a:pPr marL="533400" indent="-533400">
              <a:buSzPct val="100000"/>
              <a:buFont typeface="Arial"/>
              <a:buChar char="•"/>
            </a:pPr>
            <a:r>
              <a:rPr sz="2800"/>
              <a:t>Methods of this paper</a:t>
            </a:r>
            <a:endParaRPr sz="2800"/>
          </a:p>
          <a:p>
            <a:pPr lvl="1" marL="561473" indent="-180473">
              <a:lnSpc>
                <a:spcPct val="150000"/>
              </a:lnSpc>
              <a:buSzPct val="100000"/>
              <a:buChar char="•"/>
            </a:pPr>
            <a:r>
              <a:t>Method</a:t>
            </a:r>
            <a:r>
              <a:rPr sz="2800"/>
              <a:t> </a:t>
            </a:r>
            <a:r>
              <a:t>Description</a:t>
            </a:r>
          </a:p>
          <a:p>
            <a:pPr lvl="1" marL="561473" indent="-180473">
              <a:lnSpc>
                <a:spcPct val="150000"/>
              </a:lnSpc>
              <a:buSzPct val="100000"/>
              <a:buChar char="•"/>
            </a:pPr>
            <a:r>
              <a:t>Feature Selection </a:t>
            </a:r>
            <a:endParaRPr sz="2800"/>
          </a:p>
          <a:p>
            <a:pPr marL="533400" indent="-533400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•"/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8" name="Shape 208"/>
          <p:cNvSpPr/>
          <p:nvPr/>
        </p:nvSpPr>
        <p:spPr>
          <a:xfrm>
            <a:off x="566459" y="154558"/>
            <a:ext cx="5877519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200"/>
            </a:lvl1pPr>
          </a:lstStyle>
          <a:p>
            <a:pPr>
              <a:defRPr b="0"/>
            </a:pPr>
            <a:r>
              <a:rPr b="1"/>
              <a:t>Experiment2:</a:t>
            </a:r>
          </a:p>
        </p:txBody>
      </p:sp>
      <p:pic>
        <p:nvPicPr>
          <p:cNvPr id="209" name="屏幕快照 2016-11-06 上午11.54.59.png"/>
          <p:cNvPicPr>
            <a:picLocks noChangeAspect="1"/>
          </p:cNvPicPr>
          <p:nvPr/>
        </p:nvPicPr>
        <p:blipFill>
          <a:blip r:embed="rId2">
            <a:extLst/>
          </a:blip>
          <a:srcRect l="0" t="67585" r="0" b="0"/>
          <a:stretch>
            <a:fillRect/>
          </a:stretch>
        </p:blipFill>
        <p:spPr>
          <a:xfrm>
            <a:off x="1900055" y="3543548"/>
            <a:ext cx="4525530" cy="1957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屏幕快照 2016-11-06 上午11.54.59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6791"/>
          <a:stretch>
            <a:fillRect/>
          </a:stretch>
        </p:blipFill>
        <p:spPr>
          <a:xfrm>
            <a:off x="1900055" y="834231"/>
            <a:ext cx="4525530" cy="2005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Shape 213"/>
          <p:cNvSpPr/>
          <p:nvPr/>
        </p:nvSpPr>
        <p:spPr>
          <a:xfrm>
            <a:off x="464859" y="586358"/>
            <a:ext cx="7924600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rPr b="1"/>
              <a:t>Experiment3: </a:t>
            </a:r>
          </a:p>
          <a:p>
            <a:pPr>
              <a:defRPr sz="2200"/>
            </a:pPr>
            <a:r>
              <a:t> </a:t>
            </a:r>
          </a:p>
        </p:txBody>
      </p:sp>
      <p:pic>
        <p:nvPicPr>
          <p:cNvPr id="214" name="屏幕快照 2016-11-06 上午11.55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961" y="1788963"/>
            <a:ext cx="6083367" cy="3922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217" name="Shape 217"/>
          <p:cNvSpPr/>
          <p:nvPr/>
        </p:nvSpPr>
        <p:spPr>
          <a:xfrm>
            <a:off x="611560" y="1484783"/>
            <a:ext cx="6912768" cy="318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Relations Extraction </a:t>
            </a:r>
            <a:endParaRPr sz="2800"/>
          </a:p>
          <a:p>
            <a:pPr marL="533400" indent="-533400">
              <a:buSzPct val="100000"/>
              <a:buFont typeface="Arial"/>
              <a:buChar char="•"/>
            </a:pPr>
            <a:r>
              <a:rPr sz="2800"/>
              <a:t>Methods of this paper</a:t>
            </a:r>
            <a:endParaRPr sz="2800"/>
          </a:p>
          <a:p>
            <a:pPr lvl="1" marL="561473" indent="-180473">
              <a:lnSpc>
                <a:spcPct val="150000"/>
              </a:lnSpc>
              <a:buSzPct val="100000"/>
              <a:buChar char="•"/>
            </a:pPr>
            <a:r>
              <a:t>Method</a:t>
            </a:r>
            <a:r>
              <a:rPr sz="2800"/>
              <a:t> </a:t>
            </a:r>
            <a:r>
              <a:t>Description</a:t>
            </a:r>
          </a:p>
          <a:p>
            <a:pPr lvl="1" marL="561473" indent="-180473">
              <a:lnSpc>
                <a:spcPct val="150000"/>
              </a:lnSpc>
              <a:buSzPct val="100000"/>
              <a:buChar char="•"/>
            </a:pPr>
            <a:r>
              <a:t>Feature Selection </a:t>
            </a:r>
            <a:endParaRPr sz="2800"/>
          </a:p>
          <a:p>
            <a:pPr marL="533400" indent="-533400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•"/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FF2600"/>
                </a:solidFill>
              </a:defRPr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PIDGIN</a:t>
            </a:r>
          </a:p>
        </p:txBody>
      </p:sp>
      <p:sp>
        <p:nvSpPr>
          <p:cNvPr id="220" name="Shape 220"/>
          <p:cNvSpPr/>
          <p:nvPr/>
        </p:nvSpPr>
        <p:spPr>
          <a:xfrm>
            <a:off x="2995629" y="2883191"/>
            <a:ext cx="315274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600"/>
            </a:lvl1pPr>
          </a:lstStyle>
          <a:p>
            <a:pPr/>
            <a:r>
              <a:t>Summary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2903240" y="2976879"/>
            <a:ext cx="2808313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4800">
                <a:latin typeface="Arial Unicode MS"/>
                <a:ea typeface="Arial Unicode MS"/>
                <a:cs typeface="Arial Unicode MS"/>
                <a:sym typeface="Arial Unicode MS"/>
              </a:rPr>
              <a:t>Thanks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79512" y="116632"/>
            <a:ext cx="425648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>
              <a:defRPr sz="4000"/>
            </a:pPr>
            <a:r>
              <a:rPr sz="2800"/>
              <a:t>Relations Extraction</a:t>
            </a:r>
          </a:p>
        </p:txBody>
      </p:sp>
      <p:sp>
        <p:nvSpPr>
          <p:cNvPr id="116" name="Shape 116"/>
          <p:cNvSpPr/>
          <p:nvPr/>
        </p:nvSpPr>
        <p:spPr>
          <a:xfrm>
            <a:off x="260757" y="862330"/>
            <a:ext cx="271719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The Kinds of Relations：</a:t>
            </a:r>
          </a:p>
        </p:txBody>
      </p:sp>
      <p:sp>
        <p:nvSpPr>
          <p:cNvPr id="117" name="Shape 117"/>
          <p:cNvSpPr/>
          <p:nvPr/>
        </p:nvSpPr>
        <p:spPr>
          <a:xfrm>
            <a:off x="514230" y="1544528"/>
            <a:ext cx="8369013" cy="860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Intra-sentence relationship</a:t>
            </a:r>
            <a:r>
              <a:t>：The two related entities are in the same sentence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501982" y="2289576"/>
            <a:ext cx="8071556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Inter-sentence relationship</a:t>
            </a:r>
            <a:r>
              <a:t>:  occur in different sentences but in same section or document </a:t>
            </a:r>
          </a:p>
        </p:txBody>
      </p:sp>
      <p:sp>
        <p:nvSpPr>
          <p:cNvPr id="119" name="Shape 119"/>
          <p:cNvSpPr/>
          <p:nvPr/>
        </p:nvSpPr>
        <p:spPr>
          <a:xfrm>
            <a:off x="514230" y="3096351"/>
            <a:ext cx="7450694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Explicit relation:</a:t>
            </a:r>
            <a:r>
              <a:t>  If there are constituents in a common syntactic structure with two entities explicitly convey a relation type, like “</a:t>
            </a:r>
            <a:r>
              <a:rPr i="1"/>
              <a:t>consist of</a:t>
            </a:r>
            <a:r>
              <a:t>” for </a:t>
            </a:r>
            <a:r>
              <a:rPr i="1"/>
              <a:t>part- whole </a:t>
            </a:r>
            <a:r>
              <a:t>relation, “</a:t>
            </a:r>
            <a:r>
              <a:rPr i="1"/>
              <a:t>be a kind of</a:t>
            </a:r>
            <a:r>
              <a:t>” for </a:t>
            </a:r>
            <a:r>
              <a:rPr i="1"/>
              <a:t>isa </a:t>
            </a:r>
            <a:r>
              <a:t>relation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514673" y="4532073"/>
            <a:ext cx="786035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Implicit relation:</a:t>
            </a:r>
            <a:r>
              <a:t> like entities </a:t>
            </a:r>
            <a:r>
              <a:rPr i="1"/>
              <a:t>car </a:t>
            </a:r>
            <a:r>
              <a:t>and </a:t>
            </a:r>
            <a:r>
              <a:rPr i="1"/>
              <a:t>window </a:t>
            </a:r>
            <a:r>
              <a:t>in expression of “</a:t>
            </a:r>
            <a:r>
              <a:rPr i="1"/>
              <a:t>car window</a:t>
            </a:r>
            <a:r>
              <a:t>”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" name="Shape 123"/>
          <p:cNvSpPr/>
          <p:nvPr/>
        </p:nvSpPr>
        <p:spPr>
          <a:xfrm>
            <a:off x="179512" y="116632"/>
            <a:ext cx="425648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>
              <a:defRPr sz="4000"/>
            </a:pPr>
            <a:r>
              <a:rPr sz="2800"/>
              <a:t>Relations Extraction</a:t>
            </a:r>
          </a:p>
        </p:txBody>
      </p:sp>
      <p:sp>
        <p:nvSpPr>
          <p:cNvPr id="124" name="Shape 124"/>
          <p:cNvSpPr/>
          <p:nvPr/>
        </p:nvSpPr>
        <p:spPr>
          <a:xfrm>
            <a:off x="417830" y="936255"/>
            <a:ext cx="39718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The Process of Relations Extraction:</a:t>
            </a:r>
          </a:p>
        </p:txBody>
      </p:sp>
      <p:sp>
        <p:nvSpPr>
          <p:cNvPr id="125" name="Shape 125"/>
          <p:cNvSpPr/>
          <p:nvPr/>
        </p:nvSpPr>
        <p:spPr>
          <a:xfrm>
            <a:off x="652411" y="1945153"/>
            <a:ext cx="770274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Three steps</a:t>
            </a:r>
            <a:r>
              <a:t> – Entity detection, Relation detection &amp; Relation classification.</a:t>
            </a:r>
          </a:p>
        </p:txBody>
      </p:sp>
      <p:sp>
        <p:nvSpPr>
          <p:cNvPr id="126" name="Shape 126"/>
          <p:cNvSpPr/>
          <p:nvPr/>
        </p:nvSpPr>
        <p:spPr>
          <a:xfrm>
            <a:off x="663340" y="2909304"/>
            <a:ext cx="7309320" cy="301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Entity detection</a:t>
            </a:r>
            <a:r>
              <a:t>: recognizes entities from contexts.</a:t>
            </a:r>
          </a:p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Relation detection</a:t>
            </a:r>
            <a:r>
              <a:t>: extracts two related entities from texts and detects if they have relationship with each other.</a:t>
            </a:r>
          </a:p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lnSpc>
                <a:spcPts val="3600"/>
              </a:lnSpc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Relation classification</a:t>
            </a:r>
            <a:r>
              <a:t>: classifies detected relations to certain relation types.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Shape 129"/>
          <p:cNvSpPr/>
          <p:nvPr/>
        </p:nvSpPr>
        <p:spPr>
          <a:xfrm>
            <a:off x="255712" y="256332"/>
            <a:ext cx="425648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>
              <a:defRPr sz="4000"/>
            </a:pPr>
            <a:r>
              <a:rPr sz="2800"/>
              <a:t>Relations Extraction</a:t>
            </a:r>
          </a:p>
        </p:txBody>
      </p:sp>
      <p:sp>
        <p:nvSpPr>
          <p:cNvPr id="130" name="Shape 130"/>
          <p:cNvSpPr/>
          <p:nvPr/>
        </p:nvSpPr>
        <p:spPr>
          <a:xfrm>
            <a:off x="755446" y="2230903"/>
            <a:ext cx="7328308" cy="1036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Supervised approach: </a:t>
            </a:r>
            <a:r>
              <a:rPr b="0"/>
              <a:t>have been broadly employed for relation extraction and relation classification </a:t>
            </a:r>
            <a:endParaRPr b="0"/>
          </a:p>
        </p:txBody>
      </p:sp>
      <p:sp>
        <p:nvSpPr>
          <p:cNvPr id="131" name="Shape 131"/>
          <p:cNvSpPr/>
          <p:nvPr/>
        </p:nvSpPr>
        <p:spPr>
          <a:xfrm>
            <a:off x="757985" y="3757929"/>
            <a:ext cx="7628030" cy="1036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Kernel-based approach: </a:t>
            </a:r>
            <a:r>
              <a:rPr b="0"/>
              <a:t>compute similarities between parse trees or strings using different kernel functions </a:t>
            </a:r>
            <a:endParaRPr b="0"/>
          </a:p>
        </p:txBody>
      </p:sp>
      <p:sp>
        <p:nvSpPr>
          <p:cNvPr id="132" name="Shape 132"/>
          <p:cNvSpPr/>
          <p:nvPr/>
        </p:nvSpPr>
        <p:spPr>
          <a:xfrm>
            <a:off x="646430" y="1090930"/>
            <a:ext cx="173901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Two Methods: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Shape 135"/>
          <p:cNvSpPr/>
          <p:nvPr/>
        </p:nvSpPr>
        <p:spPr>
          <a:xfrm>
            <a:off x="351889" y="430530"/>
            <a:ext cx="320447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Feature-based approache</a:t>
            </a:r>
          </a:p>
        </p:txBody>
      </p:sp>
      <p:sp>
        <p:nvSpPr>
          <p:cNvPr id="136" name="Shape 136"/>
          <p:cNvSpPr/>
          <p:nvPr/>
        </p:nvSpPr>
        <p:spPr>
          <a:xfrm>
            <a:off x="328188" y="1640353"/>
            <a:ext cx="8206047" cy="130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Feature-based approach:</a:t>
            </a:r>
            <a:r>
              <a:rPr b="0"/>
              <a:t> investigate various features including lexicon, part-of-speech (POS) information, syntactic information and semantic information to represent relation candidates, and classify the relations</a:t>
            </a:r>
            <a:endParaRPr b="0"/>
          </a:p>
        </p:txBody>
      </p:sp>
      <p:sp>
        <p:nvSpPr>
          <p:cNvPr id="137" name="Shape 137"/>
          <p:cNvSpPr/>
          <p:nvPr/>
        </p:nvSpPr>
        <p:spPr>
          <a:xfrm>
            <a:off x="380303" y="3694429"/>
            <a:ext cx="8101817" cy="1036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ts val="3600"/>
              </a:lnSpc>
              <a:spcBef>
                <a:spcPts val="12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Classifiers: </a:t>
            </a:r>
            <a:r>
              <a:rPr b="0"/>
              <a:t>support vector machines (SVM), maximum entropy model (MEM) based classifiers, and deep neural networks (DNN) </a:t>
            </a:r>
            <a:endParaRPr b="0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1043433" y="1340767"/>
            <a:ext cx="7056785" cy="339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1200"/>
              </a:spcBef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Extract Reliable Relations from Wikipedia Texts for Practical Ontology Construction </a:t>
            </a:r>
            <a:endParaRPr sz="1200"/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2600">
                <a:latin typeface="Times"/>
                <a:ea typeface="Times"/>
                <a:cs typeface="Times"/>
                <a:sym typeface="Times"/>
              </a:defRPr>
            </a:pPr>
            <a:endParaRPr sz="1200"/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Computación y Sistemas, Journal, 2016</a:t>
            </a:r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Jin-Xia Huang</a:t>
            </a:r>
            <a:r>
              <a:rPr baseline="50000" sz="800"/>
              <a:t>1,2</a:t>
            </a:r>
            <a:r>
              <a:t>, Kyung Soon Lee</a:t>
            </a:r>
            <a:r>
              <a:rPr baseline="50000" sz="800"/>
              <a:t>2</a:t>
            </a:r>
            <a:r>
              <a:t>, Key-Sun Choi</a:t>
            </a:r>
            <a:r>
              <a:rPr baseline="50000" sz="800"/>
              <a:t>3</a:t>
            </a:r>
            <a:r>
              <a:t>, Young-Kil Kim</a:t>
            </a:r>
            <a:r>
              <a:rPr baseline="50000" sz="800"/>
              <a:t>1 </a:t>
            </a:r>
            <a:r>
              <a:t> </a:t>
            </a:r>
            <a:endParaRPr sz="1200"/>
          </a:p>
          <a:p>
            <a:pPr algn="ctr"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Carnegie Mellon University 5000 Forbes Avenue Pittsburgh, PA </a:t>
            </a:r>
            <a:endParaRPr sz="1200"/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rPr sz="1200"/>
              <a:t>{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dwijaya@cs.cmu.edu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ppt@cs.cmu.edu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tom.mitchell@cs.cmu.edu</a:t>
            </a:r>
            <a:r>
              <a:t>. </a:t>
            </a:r>
            <a:r>
              <a:rPr sz="1200"/>
              <a:t>}</a:t>
            </a:r>
            <a:endParaRPr sz="1200"/>
          </a:p>
        </p:txBody>
      </p:sp>
      <p:sp>
        <p:nvSpPr>
          <p:cNvPr id="140" name="Shape 140"/>
          <p:cNvSpPr/>
          <p:nvPr/>
        </p:nvSpPr>
        <p:spPr>
          <a:xfrm>
            <a:off x="6803631" y="5446964"/>
            <a:ext cx="129658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/>
            <a:r>
              <a:t>Dong Xiang</a:t>
            </a:r>
          </a:p>
          <a:p>
            <a:pPr algn="r"/>
            <a:r>
              <a:t>2016.11.8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143" name="Shape 143"/>
          <p:cNvSpPr/>
          <p:nvPr/>
        </p:nvSpPr>
        <p:spPr>
          <a:xfrm>
            <a:off x="611560" y="1484783"/>
            <a:ext cx="6912768" cy="318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Relations Extraction </a:t>
            </a:r>
            <a:endParaRPr sz="2800"/>
          </a:p>
          <a:p>
            <a:pPr marL="533400" indent="-533400">
              <a:buSzPct val="100000"/>
              <a:buFont typeface="Arial"/>
              <a:buChar char="•"/>
              <a:defRPr>
                <a:solidFill>
                  <a:srgbClr val="FF2600"/>
                </a:solidFill>
              </a:defRPr>
            </a:pPr>
            <a:r>
              <a:rPr sz="2800"/>
              <a:t>Methods of this paper</a:t>
            </a:r>
            <a:endParaRPr sz="2800"/>
          </a:p>
          <a:p>
            <a:pPr lvl="1" marL="561473" indent="-180473">
              <a:lnSpc>
                <a:spcPct val="150000"/>
              </a:lnSpc>
              <a:buSzPct val="100000"/>
              <a:buChar char="•"/>
              <a:defRPr>
                <a:solidFill>
                  <a:srgbClr val="FF2600"/>
                </a:solidFill>
              </a:defRPr>
            </a:pPr>
            <a:r>
              <a:t>Method</a:t>
            </a:r>
            <a:r>
              <a:rPr sz="2800"/>
              <a:t> </a:t>
            </a:r>
            <a:r>
              <a:t>Description</a:t>
            </a:r>
          </a:p>
          <a:p>
            <a:pPr lvl="1" marL="561473" indent="-180473">
              <a:lnSpc>
                <a:spcPct val="150000"/>
              </a:lnSpc>
              <a:buSzPct val="100000"/>
              <a:buChar char="•"/>
            </a:pPr>
            <a:r>
              <a:t>Feature Selection </a:t>
            </a:r>
            <a:endParaRPr sz="2800"/>
          </a:p>
          <a:p>
            <a:pPr marL="533400" indent="-533400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•"/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Shape 146"/>
          <p:cNvSpPr/>
          <p:nvPr/>
        </p:nvSpPr>
        <p:spPr>
          <a:xfrm>
            <a:off x="-18969" y="2243028"/>
            <a:ext cx="8478303" cy="390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ts val="3300"/>
              </a:lnSpc>
              <a:spcBef>
                <a:spcPts val="1200"/>
              </a:spcBef>
              <a:tabLst>
                <a:tab pos="139700" algn="l"/>
                <a:tab pos="457200" algn="l"/>
              </a:tabLst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b="1"/>
              <a:t>–  isa</a:t>
            </a:r>
            <a:r>
              <a:t>: can be a subclass relationship between two classes, or an instanceOf relationship between an instance and a class (it means, this paper does not distinct either a term is a class or an instance).    </a:t>
            </a:r>
            <a:r>
              <a:rPr>
                <a:solidFill>
                  <a:srgbClr val="FF2600"/>
                </a:solidFill>
              </a:rPr>
              <a:t>be, be a from of, such as</a:t>
            </a:r>
            <a:br>
              <a:rPr>
                <a:latin typeface="Times"/>
                <a:ea typeface="Times"/>
                <a:cs typeface="Times"/>
                <a:sym typeface="Times"/>
              </a:rPr>
            </a:br>
            <a:endParaRPr>
              <a:latin typeface="Times"/>
              <a:ea typeface="Times"/>
              <a:cs typeface="Times"/>
              <a:sym typeface="Times"/>
            </a:endParaRPr>
          </a:p>
          <a:p>
            <a:pPr marL="457200" indent="-457200" defTabSz="457200">
              <a:lnSpc>
                <a:spcPts val="3300"/>
              </a:lnSpc>
              <a:spcBef>
                <a:spcPts val="1200"/>
              </a:spcBef>
              <a:tabLst>
                <a:tab pos="139700" algn="l"/>
                <a:tab pos="457200" algn="l"/>
              </a:tabLst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		–  usedFor</a:t>
            </a:r>
            <a:r>
              <a:t>: in a relation of “A usedFor B”, domain A can be used for, or used in B. </a:t>
            </a:r>
          </a:p>
          <a:p>
            <a:pPr lvl="2" marL="457200" indent="0" defTabSz="457200">
              <a:lnSpc>
                <a:spcPts val="3300"/>
              </a:lnSpc>
              <a:spcBef>
                <a:spcPts val="1200"/>
              </a:spcBef>
              <a:tabLst>
                <a:tab pos="139700" algn="l"/>
                <a:tab pos="457200" algn="l"/>
              </a:tabLst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2600"/>
                </a:solidFill>
              </a:rPr>
              <a:t>be used for, be used as, be available for</a:t>
            </a:r>
            <a:br>
              <a:rPr>
                <a:latin typeface="Times"/>
                <a:ea typeface="Times"/>
                <a:cs typeface="Times"/>
                <a:sym typeface="Times"/>
              </a:rPr>
            </a:br>
            <a:endParaRPr>
              <a:latin typeface="Times"/>
              <a:ea typeface="Times"/>
              <a:cs typeface="Times"/>
              <a:sym typeface="Times"/>
            </a:endParaRPr>
          </a:p>
          <a:p>
            <a:pPr marL="457200" indent="-457200" defTabSz="457200">
              <a:lnSpc>
                <a:spcPts val="3300"/>
              </a:lnSpc>
              <a:spcBef>
                <a:spcPts val="1200"/>
              </a:spcBef>
              <a:tabLst>
                <a:tab pos="139700" algn="l"/>
                <a:tab pos="457200" algn="l"/>
              </a:tabLst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  <a:r>
              <a:rPr b="1"/>
              <a:t>–  produces</a:t>
            </a:r>
            <a:r>
              <a:t>: “A produces B” indicates B is generated, created, or manufactured from empty, by A.     </a:t>
            </a:r>
            <a:r>
              <a:rPr>
                <a:solidFill>
                  <a:srgbClr val="FF2600"/>
                </a:solidFill>
              </a:rPr>
              <a:t>produce, invent, establish</a:t>
            </a:r>
            <a:br>
              <a:rPr>
                <a:latin typeface="Times"/>
                <a:ea typeface="Times"/>
                <a:cs typeface="Times"/>
                <a:sym typeface="Times"/>
              </a:rPr>
            </a:br>
            <a:endParaRPr>
              <a:latin typeface="Times"/>
              <a:ea typeface="Times"/>
              <a:cs typeface="Times"/>
              <a:sym typeface="Times"/>
            </a:endParaRPr>
          </a:p>
          <a:p>
            <a:pPr marL="457200" indent="-457200" defTabSz="457200">
              <a:lnSpc>
                <a:spcPts val="3300"/>
              </a:lnSpc>
              <a:spcBef>
                <a:spcPts val="1200"/>
              </a:spcBef>
              <a:tabLst>
                <a:tab pos="139700" algn="l"/>
                <a:tab pos="457200" algn="l"/>
              </a:tabLst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sz="1500"/>
              <a:t>	</a:t>
            </a:r>
            <a:r>
              <a:rPr b="1" sz="1500"/>
              <a:t>	–  provides</a:t>
            </a:r>
            <a:r>
              <a:rPr sz="1500"/>
              <a:t>: “A provides B”, means B is an existing one, but offered, provided, or supported by A.     </a:t>
            </a:r>
            <a:r>
              <a:rPr sz="1500">
                <a:solidFill>
                  <a:srgbClr val="FF2600"/>
                </a:solidFill>
              </a:rPr>
              <a:t>provide, offer, invest</a:t>
            </a:r>
            <a:br>
              <a:rPr sz="1200"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58912" y="370632"/>
            <a:ext cx="425648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>
              <a:defRPr sz="4000"/>
            </a:pPr>
            <a:r>
              <a:rPr sz="2800"/>
              <a:t>Method Description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438306" y="1262380"/>
            <a:ext cx="7893954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ts val="3400"/>
              </a:lnSpc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Aiming at building IT domain ontology from texts, we focus on the problem of relation classification on intra-sentence relation candidates.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