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6" r:id="rId3"/>
    <p:sldId id="316" r:id="rId4"/>
    <p:sldId id="257" r:id="rId5"/>
    <p:sldId id="315" r:id="rId6"/>
    <p:sldId id="309" r:id="rId7"/>
    <p:sldId id="314" r:id="rId8"/>
    <p:sldId id="297" r:id="rId9"/>
    <p:sldId id="289" r:id="rId10"/>
    <p:sldId id="298" r:id="rId11"/>
    <p:sldId id="317" r:id="rId12"/>
    <p:sldId id="299" r:id="rId13"/>
    <p:sldId id="300" r:id="rId14"/>
    <p:sldId id="302" r:id="rId15"/>
    <p:sldId id="303" r:id="rId16"/>
    <p:sldId id="295" r:id="rId17"/>
    <p:sldId id="307" r:id="rId18"/>
    <p:sldId id="306" r:id="rId19"/>
    <p:sldId id="294" r:id="rId20"/>
    <p:sldId id="292" r:id="rId21"/>
    <p:sldId id="318" r:id="rId22"/>
    <p:sldId id="320" r:id="rId23"/>
    <p:sldId id="321" r:id="rId24"/>
    <p:sldId id="322" r:id="rId25"/>
    <p:sldId id="323" r:id="rId26"/>
    <p:sldId id="324" r:id="rId27"/>
    <p:sldId id="293" r:id="rId28"/>
    <p:sldId id="290" r:id="rId29"/>
    <p:sldId id="325" r:id="rId30"/>
    <p:sldId id="291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7" autoAdjust="0"/>
    <p:restoredTop sz="95853" autoAdjust="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6D754-9060-4CD1-8238-F01809D04542}" type="datetimeFigureOut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3AC2C-6958-4A9A-A297-10A762A25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7750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2036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5795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464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7447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60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5374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55087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1487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09113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5451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881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6091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8814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8814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8814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8814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8814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436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436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7790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7790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072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609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6091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602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Google Set only</a:t>
            </a:r>
            <a:r>
              <a:rPr lang="en-US" altLang="zh-CN" baseline="0" dirty="0" smtClean="0"/>
              <a:t> for English.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551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1775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2201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579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433" y="1340768"/>
            <a:ext cx="70567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Seventh IEEE International Conference on Data Mining</a:t>
            </a:r>
            <a:endParaRPr lang="en-US" altLang="zh-CN" sz="1200" dirty="0" smtClean="0">
              <a:latin typeface="+mj-lt"/>
            </a:endParaRPr>
          </a:p>
          <a:p>
            <a:pPr algn="ctr"/>
            <a:r>
              <a:rPr lang="en-US" altLang="zh-CN" sz="3200" b="1" dirty="0" smtClean="0"/>
              <a:t>Language-Independent Set Expansion of Named Entities using the Web</a:t>
            </a:r>
          </a:p>
          <a:p>
            <a:pPr algn="ctr"/>
            <a:endParaRPr lang="en-US" altLang="zh-CN" sz="3200" b="1" dirty="0" smtClean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/>
            <a:endParaRPr lang="en-US" altLang="zh-CN" sz="3200" b="1" dirty="0" smtClean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dirty="0" smtClean="0"/>
              <a:t>Richard C. Wang and William W. Cohen</a:t>
            </a:r>
          </a:p>
          <a:p>
            <a:pPr algn="ctr"/>
            <a:r>
              <a:rPr lang="en-US" altLang="zh-CN" dirty="0" smtClean="0"/>
              <a:t>Language Technologies Institute</a:t>
            </a:r>
          </a:p>
          <a:p>
            <a:pPr algn="ctr"/>
            <a:r>
              <a:rPr lang="en-US" altLang="zh-CN" dirty="0" smtClean="0"/>
              <a:t>Carnegie Mellon University</a:t>
            </a:r>
          </a:p>
          <a:p>
            <a:pPr algn="ctr"/>
            <a:r>
              <a:rPr lang="en-US" altLang="zh-CN" dirty="0" smtClean="0"/>
              <a:t>Pittsburgh, PA 15213 USA</a:t>
            </a:r>
            <a:endParaRPr lang="zh-CN" altLang="en-US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63983" y="5446965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 smtClean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Kai Chen</a:t>
            </a:r>
          </a:p>
          <a:p>
            <a:pPr algn="r"/>
            <a:r>
              <a:rPr lang="en-US" altLang="zh-CN" dirty="0" smtClean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2015.10.15</a:t>
            </a:r>
            <a:endParaRPr lang="en-US" altLang="zh-CN" dirty="0" smtClean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5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/>
              <a:t>Algorithm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30721" name="Picture 1" descr="C:\Users\user\AppData\Roaming\Tencent\Users\402806091\QQ\WinTemp\RichOle\4MV~9~4Q(1GP_J[]XII~L]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11830050" cy="28003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1000108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Wrapper Extract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4154802" y="3244334"/>
            <a:ext cx="834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extract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154802" y="3244334"/>
            <a:ext cx="834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extract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299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/>
              <a:t>Algorithm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000108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Wrapper Extract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71681" name="Picture 1" descr="C:\Users\user\AppData\Roaming\Tencent\Users\402806091\QQ\WinTemp\RichOle\HS~9`I}L`KJORKO@)AIRB{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8541166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99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/>
              <a:t>Algorithm</a:t>
            </a:r>
            <a:endParaRPr lang="zh-CN" altLang="en-US" sz="4000" dirty="0"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7"/>
            <a:ext cx="8858311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022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/>
              <a:t>Algorithm</a:t>
            </a:r>
            <a:endParaRPr lang="zh-CN" altLang="en-US" sz="4000" dirty="0"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26625" name="Picture 1" descr="C:\Users\user\AppData\Roaming\Tencent\Users\402806091\QQ\WinTemp\RichOle\75]R`4@_}FXPZO2_@Q5D@8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9048813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3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/>
              <a:t>Algorithm</a:t>
            </a:r>
            <a:endParaRPr lang="zh-CN" altLang="en-US" sz="4000" dirty="0"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85723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Graph Walker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24577" name="Picture 1" descr="C:\Users\user\AppData\Roaming\Tencent\Users\402806091\QQ\WinTemp\RichOle\VCV9RTE]JOH[}0N}0~1SG1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14488"/>
            <a:ext cx="5562600" cy="310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0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/>
              <a:t>Algorithm</a:t>
            </a:r>
            <a:endParaRPr lang="zh-CN" altLang="en-US" sz="4000" dirty="0"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22529" name="Picture 1" descr="C:\Users\user\AppData\Roaming\Tencent\Users\402806091\QQ\WinTemp\RichOle\IVH7TIK2)Q5UFO9]`ZCR{~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627697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83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Experiment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10241" name="Picture 1" descr="C:\Users\user\AppData\Roaming\Tencent\Users\402806091\QQ\WinTemp\RichOle\_ZN]4NL6JHR0[]]IU9`LQB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9143999" cy="581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25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Experiment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357298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MAP</a:t>
            </a:r>
          </a:p>
          <a:p>
            <a:r>
              <a:rPr lang="en-US" altLang="zh-CN" sz="3200" dirty="0" smtClean="0"/>
              <a:t>mean average precision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8193" name="Picture 1" descr="C:\Users\user\AppData\Roaming\Tencent\Users\402806091\QQ\WinTemp\RichOle\1UCB7NGH}@QYOXQ3(I]7RI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3" y="3214686"/>
            <a:ext cx="5649097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00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Experiment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56321" name="Picture 1" descr="C:\Users\user\AppData\Roaming\Tencent\Users\402806091\QQ\WinTemp\RichOle\ZFE`UR~EPF0SC2KR7{NV`B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71678"/>
            <a:ext cx="5934075" cy="1933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107154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Steps: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394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Experiment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54273" name="Picture 1" descr="C:\Users\user\AppData\Roaming\Tencent\Users\402806091\QQ\WinTemp\RichOle\SK{D]QUEJ70Y2S0ZZA9W(W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8105775" cy="4333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857232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E1,E2: - Wrapper Extract Algorithm</a:t>
            </a:r>
          </a:p>
          <a:p>
            <a:r>
              <a:rPr lang="en-US" altLang="zh-CN" dirty="0" smtClean="0"/>
              <a:t>EF,GW: - Ranker Algorithm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678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Outline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1484784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Approach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Algorithm</a:t>
            </a:r>
            <a:endParaRPr lang="en-US" altLang="zh-CN" sz="2800" dirty="0" smtClean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Experiment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Summary</a:t>
            </a:r>
            <a:endParaRPr lang="en-US" altLang="zh-CN" sz="2800" dirty="0" smtClean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Our related work</a:t>
            </a:r>
          </a:p>
        </p:txBody>
      </p:sp>
    </p:spTree>
    <p:extLst>
      <p:ext uri="{BB962C8B-B14F-4D97-AF65-F5344CB8AC3E}">
        <p14:creationId xmlns:p14="http://schemas.microsoft.com/office/powerpoint/2010/main" xmlns="" val="32815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Experiment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52225" name="Picture 1" descr="C:\Users\user\AppData\Roaming\Tencent\Users\402806091\QQ\WinTemp\RichOle\DC7V~~VOLGOD9[2(Z_)A$[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8039100" cy="37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79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Experiment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77825" name="AutoShape 1" descr="C:\Users\user\AppData\Roaming\Tencent\Users\402806091\QQ\WinTemp\RichOle\3KIQV])8]AS67@BL24(9W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826" name="AutoShape 2" descr="C:\Users\user\AppData\Roaming\Tencent\Users\402806091\QQ\WinTemp\RichOle\3KIQV])8]AS67@BL24(9W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7827" name="Picture 3" descr="C:\Users\user\AppData\Roaming\Tencent\Users\402806091\QQ\WinTemp\RichOle\J36X@JXP0Y7X8VS@D0H3YM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8010525" cy="409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79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Experiment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73729" name="Picture 1" descr="C:\Users\user\AppData\Roaming\Tencent\Users\402806091\QQ\WinTemp\RichOle\)9`WQNQE)T7YA$PQW95DC8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42852"/>
            <a:ext cx="3895725" cy="6381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85723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17 Seeds</a:t>
            </a: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00892" y="85723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3 Seeds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579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Experiment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83969" name="Picture 1" descr="C:\Users\user\AppData\Roaming\Tencent\Users\402806091\QQ\WinTemp\RichOle\_RB_LZ$]]5KH}X70I7{FBDJ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000108"/>
            <a:ext cx="3571875" cy="481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79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Experiment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81921" name="Picture 1" descr="C:\Users\user\AppData\Roaming\Tencent\Users\402806091\QQ\WinTemp\RichOle\M$6Y0DT4WGF0H_H{N{00GG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00240"/>
            <a:ext cx="7048500" cy="3695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857232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Google Sets VS Bayesian Sets VS SEAL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9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Experiment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79873" name="Picture 1" descr="C:\Users\user\AppData\Roaming\Tencent\Users\402806091\QQ\WinTemp\RichOle\C%5)I7_669CT0C$1EX56}C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857364"/>
            <a:ext cx="4600575" cy="3724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79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  Summary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285860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</a:t>
            </a:r>
            <a:r>
              <a:rPr lang="en-US" altLang="zh-CN" sz="2800" i="1" dirty="0" smtClean="0"/>
              <a:t> superior to 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Google</a:t>
            </a:r>
            <a:r>
              <a:rPr lang="en-US" altLang="zh-CN" sz="2800" i="1" dirty="0" smtClean="0"/>
              <a:t> Sets  Why?</a:t>
            </a:r>
            <a:endParaRPr lang="zh-CN" altLang="en-US" sz="2800" dirty="0" smtClean="0">
              <a:solidFill>
                <a:srgbClr val="FF0000"/>
              </a:solidFill>
            </a:endParaRPr>
          </a:p>
          <a:p>
            <a:r>
              <a:rPr lang="en-US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214554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2. </a:t>
            </a:r>
            <a:r>
              <a:rPr lang="en-US" altLang="zh-CN" sz="2800" i="1" dirty="0" smtClean="0"/>
              <a:t>superior to </a:t>
            </a:r>
            <a:r>
              <a:rPr lang="en-US" altLang="zh-CN" sz="2800" dirty="0" smtClean="0">
                <a:solidFill>
                  <a:srgbClr val="FF0000"/>
                </a:solidFill>
              </a:rPr>
              <a:t>Bayesian</a:t>
            </a:r>
            <a:r>
              <a:rPr lang="en-US" altLang="zh-CN" sz="2800" i="1" dirty="0" smtClean="0"/>
              <a:t> Sets  Why?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0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 Faultiness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28586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 Specific </a:t>
            </a:r>
            <a:r>
              <a:rPr lang="en-US" altLang="zh-CN" sz="2800" dirty="0" smtClean="0">
                <a:solidFill>
                  <a:srgbClr val="FF0000"/>
                </a:solidFill>
              </a:rPr>
              <a:t>VS</a:t>
            </a:r>
            <a:r>
              <a:rPr lang="en-US" altLang="zh-CN" sz="2800" dirty="0" smtClean="0"/>
              <a:t> Fuzzy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214554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2. </a:t>
            </a:r>
            <a:r>
              <a:rPr lang="en-US" altLang="zh-CN" sz="2800" dirty="0" smtClean="0">
                <a:solidFill>
                  <a:srgbClr val="FF0000"/>
                </a:solidFill>
              </a:rPr>
              <a:t>Seeds</a:t>
            </a:r>
            <a:r>
              <a:rPr lang="en-US" altLang="zh-CN" sz="2800" dirty="0" smtClean="0"/>
              <a:t> Select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3214686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3. </a:t>
            </a:r>
            <a:r>
              <a:rPr lang="en-US" altLang="zh-CN" sz="2800" dirty="0" smtClean="0">
                <a:solidFill>
                  <a:srgbClr val="FF0000"/>
                </a:solidFill>
              </a:rPr>
              <a:t>Algorithm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0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4106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Our Related Work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500174"/>
            <a:ext cx="371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Link Open Data</a:t>
            </a:r>
          </a:p>
          <a:p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Wikipedia</a:t>
            </a:r>
            <a:r>
              <a:rPr lang="en-US" altLang="zh-CN" sz="2400" dirty="0" smtClean="0"/>
              <a:t> concepts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SWBOK</a:t>
            </a:r>
            <a:r>
              <a:rPr lang="en-US" altLang="zh-CN" sz="2400" dirty="0" smtClean="0"/>
              <a:t> concepts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Software Programming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9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4106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How Can We Do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643050"/>
            <a:ext cx="778674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1.Stack Overflow Tags  -&gt;  </a:t>
            </a:r>
            <a:r>
              <a:rPr lang="en-US" altLang="zh-CN" sz="2800" dirty="0" smtClean="0">
                <a:solidFill>
                  <a:srgbClr val="FF0000"/>
                </a:solidFill>
              </a:rPr>
              <a:t>Semantic correlation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2.Wikipedia </a:t>
            </a:r>
            <a:r>
              <a:rPr lang="en-US" altLang="zh-CN" sz="2800" dirty="0" smtClean="0">
                <a:solidFill>
                  <a:srgbClr val="FF0000"/>
                </a:solidFill>
              </a:rPr>
              <a:t>Links</a:t>
            </a:r>
            <a:r>
              <a:rPr lang="en-US" altLang="zh-CN" sz="2800" dirty="0" smtClean="0"/>
              <a:t> Mining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3.</a:t>
            </a:r>
            <a:r>
              <a:rPr lang="en-US" altLang="zh-CN" sz="2800" dirty="0" smtClean="0">
                <a:solidFill>
                  <a:srgbClr val="FF0000"/>
                </a:solidFill>
              </a:rPr>
              <a:t>Set Expansion  </a:t>
            </a:r>
            <a:r>
              <a:rPr lang="en-US" altLang="zh-CN" sz="2800" dirty="0" smtClean="0"/>
              <a:t>Web-&gt;Wiki Context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289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Introduction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142984"/>
            <a:ext cx="79296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Question:</a:t>
            </a:r>
          </a:p>
          <a:p>
            <a:r>
              <a:rPr lang="en-US" altLang="zh-CN" sz="3200" dirty="0" smtClean="0"/>
              <a:t>How can we get </a:t>
            </a:r>
            <a:r>
              <a:rPr lang="en-US" altLang="zh-CN" sz="3200" dirty="0" smtClean="0">
                <a:solidFill>
                  <a:srgbClr val="FF0000"/>
                </a:solidFill>
              </a:rPr>
              <a:t>all concepts </a:t>
            </a:r>
            <a:r>
              <a:rPr lang="en-US" altLang="zh-CN" sz="3200" dirty="0" smtClean="0"/>
              <a:t>in some domain?</a:t>
            </a:r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NBA team</a:t>
            </a:r>
          </a:p>
          <a:p>
            <a:r>
              <a:rPr lang="en-US" altLang="zh-CN" sz="3200" dirty="0" smtClean="0"/>
              <a:t>Country</a:t>
            </a:r>
          </a:p>
          <a:p>
            <a:r>
              <a:rPr lang="en-US" altLang="zh-CN" sz="3200" dirty="0" smtClean="0"/>
              <a:t>Software Programming</a:t>
            </a:r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8106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Some </a:t>
            </a:r>
            <a:r>
              <a:rPr lang="en-US" altLang="zh-CN" sz="4000" b="1" dirty="0" smtClean="0">
                <a:solidFill>
                  <a:srgbClr val="FF0000"/>
                </a:solidFill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Advices</a:t>
            </a:r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 for US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31840" y="2465601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Thanks</a:t>
            </a:r>
          </a:p>
          <a:p>
            <a:pPr algn="ctr"/>
            <a:r>
              <a:rPr lang="en-US" altLang="zh-CN" sz="4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Q&amp;A</a:t>
            </a:r>
            <a:endParaRPr lang="en-US" altLang="zh-CN" sz="4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1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Introduction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47105" name="Picture 1" descr="C:\Users\user\AppData\Roaming\Tencent\Users\402806091\QQ\WinTemp\RichOle\FCYI1YHV){08]PIH0~THKV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14422"/>
            <a:ext cx="6200775" cy="483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06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Introduction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73729" name="Picture 1" descr="C:\Users\user\AppData\Roaming\Tencent\Users\402806091\QQ\WinTemp\RichOle\EIL{1ODJ87HZ069)IQ8T`M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714356"/>
            <a:ext cx="4810125" cy="550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06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Introduction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071546"/>
            <a:ext cx="80010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Relevancy</a:t>
            </a:r>
          </a:p>
          <a:p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en-US" altLang="zh-CN" sz="3200" i="1" dirty="0" smtClean="0"/>
              <a:t>Nokia</a:t>
            </a:r>
            <a:r>
              <a:rPr lang="en-US" altLang="zh-CN" sz="3200" dirty="0" smtClean="0">
                <a:solidFill>
                  <a:srgbClr val="FF0000"/>
                </a:solidFill>
              </a:rPr>
              <a:t>			</a:t>
            </a:r>
            <a:r>
              <a:rPr lang="en-US" altLang="zh-CN" sz="3200" i="1" dirty="0" smtClean="0"/>
              <a:t>275,000,000   pages</a:t>
            </a:r>
          </a:p>
          <a:p>
            <a:r>
              <a:rPr lang="en-US" sz="3200" i="1" dirty="0" smtClean="0"/>
              <a:t>Motorola 			</a:t>
            </a:r>
            <a:r>
              <a:rPr lang="en-US" altLang="zh-CN" sz="3200" i="1" dirty="0" smtClean="0"/>
              <a:t>137,000,000  pages</a:t>
            </a:r>
          </a:p>
          <a:p>
            <a:r>
              <a:rPr lang="en-US" sz="3200" i="1" dirty="0" err="1" smtClean="0"/>
              <a:t>nokia</a:t>
            </a:r>
            <a:r>
              <a:rPr lang="en-US" sz="3200" i="1" dirty="0" smtClean="0"/>
              <a:t> AND </a:t>
            </a:r>
            <a:r>
              <a:rPr lang="en-US" sz="3200" i="1" dirty="0" err="1" smtClean="0"/>
              <a:t>motorola</a:t>
            </a:r>
            <a:r>
              <a:rPr lang="en-US" sz="3200" i="1" dirty="0" smtClean="0"/>
              <a:t>   	 </a:t>
            </a:r>
            <a:r>
              <a:rPr lang="en-US" altLang="zh-CN" sz="3200" i="1" dirty="0" smtClean="0"/>
              <a:t>76,400,000  pages</a:t>
            </a:r>
          </a:p>
          <a:p>
            <a:endParaRPr lang="en-US" altLang="zh-CN" sz="3200" i="1" dirty="0" smtClean="0"/>
          </a:p>
          <a:p>
            <a:r>
              <a:rPr lang="en-US" altLang="zh-CN" sz="3200" i="1" dirty="0" smtClean="0"/>
              <a:t>76,400,000/(275,000,000 + 137,000,000 - 76,400,000) = 0.22765196662693682=22.8%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endParaRPr lang="en-US" altLang="zh-CN" sz="3200" dirty="0" smtClean="0">
              <a:solidFill>
                <a:srgbClr val="FF0000"/>
              </a:solidFill>
            </a:endParaRPr>
          </a:p>
          <a:p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0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Introduction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1285860"/>
            <a:ext cx="7215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0000"/>
                </a:solidFill>
              </a:rPr>
              <a:t>SEAL</a:t>
            </a:r>
          </a:p>
          <a:p>
            <a:r>
              <a:rPr lang="en-US" altLang="zh-CN" sz="4000" dirty="0" smtClean="0"/>
              <a:t>Set Expander for Any Language</a:t>
            </a:r>
          </a:p>
          <a:p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en-US" altLang="zh-CN" sz="4000" i="1" dirty="0" smtClean="0"/>
              <a:t>superior to Google Sets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1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Approach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34817" name="Picture 1" descr="C:\Users\user\AppData\Roaming\Tencent\Users\402806091\QQ\WinTemp\RichOle\SKFVIK[BJ0LNHCU}{O4U]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001156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10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Approach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32769" name="Picture 1" descr="C:\Users\user\AppData\Roaming\Tencent\Users\402806091\QQ\WinTemp\RichOle\$OC2JE7ESOGW7[RLY5A_WM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7120825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4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238</Words>
  <Application>Microsoft Office PowerPoint</Application>
  <PresentationFormat>全屏显示(4:3)</PresentationFormat>
  <Paragraphs>126</Paragraphs>
  <Slides>30</Slides>
  <Notes>29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BakerCxy</dc:creator>
  <cp:lastModifiedBy>user</cp:lastModifiedBy>
  <cp:revision>189</cp:revision>
  <dcterms:created xsi:type="dcterms:W3CDTF">2015-04-26T03:07:05Z</dcterms:created>
  <dcterms:modified xsi:type="dcterms:W3CDTF">2015-10-14T05:27:04Z</dcterms:modified>
</cp:coreProperties>
</file>