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notesSlides/notesSlide29.xml" ContentType="application/vnd.openxmlformats-officedocument.presentationml.notes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Override PartName="/ppt/notesSlides/notesSlide27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notesSlides/notesSlide25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notesSlides/notesSlide17.xml" ContentType="application/vnd.openxmlformats-officedocument.presentationml.notesSlide+xml"/>
  <Override PartName="/ppt/notesSlides/notesSlide28.xml" ContentType="application/vnd.openxmlformats-officedocument.presentationml.notesSlid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6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20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2"/>
  </p:notesMasterIdLst>
  <p:sldIdLst>
    <p:sldId id="256" r:id="rId2"/>
    <p:sldId id="286" r:id="rId3"/>
    <p:sldId id="316" r:id="rId4"/>
    <p:sldId id="257" r:id="rId5"/>
    <p:sldId id="315" r:id="rId6"/>
    <p:sldId id="309" r:id="rId7"/>
    <p:sldId id="314" r:id="rId8"/>
    <p:sldId id="297" r:id="rId9"/>
    <p:sldId id="289" r:id="rId10"/>
    <p:sldId id="298" r:id="rId11"/>
    <p:sldId id="317" r:id="rId12"/>
    <p:sldId id="299" r:id="rId13"/>
    <p:sldId id="300" r:id="rId14"/>
    <p:sldId id="302" r:id="rId15"/>
    <p:sldId id="303" r:id="rId16"/>
    <p:sldId id="295" r:id="rId17"/>
    <p:sldId id="307" r:id="rId18"/>
    <p:sldId id="306" r:id="rId19"/>
    <p:sldId id="294" r:id="rId20"/>
    <p:sldId id="292" r:id="rId21"/>
    <p:sldId id="318" r:id="rId22"/>
    <p:sldId id="320" r:id="rId23"/>
    <p:sldId id="321" r:id="rId24"/>
    <p:sldId id="322" r:id="rId25"/>
    <p:sldId id="323" r:id="rId26"/>
    <p:sldId id="324" r:id="rId27"/>
    <p:sldId id="293" r:id="rId28"/>
    <p:sldId id="290" r:id="rId29"/>
    <p:sldId id="325" r:id="rId30"/>
    <p:sldId id="291" r:id="rId31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517" autoAdjust="0"/>
    <p:restoredTop sz="95853" autoAdjust="0"/>
  </p:normalViewPr>
  <p:slideViewPr>
    <p:cSldViewPr>
      <p:cViewPr varScale="1">
        <p:scale>
          <a:sx n="109" d="100"/>
          <a:sy n="109" d="100"/>
        </p:scale>
        <p:origin x="-166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1A6D754-9060-4CD1-8238-F01809D04542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F3AC2C-6958-4A9A-A297-10A762A2530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27750709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520369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579559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34649723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557447130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65608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1537431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4550870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11148747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410911377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235451652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3688141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1543675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81543675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7790557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29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097790557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30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379072441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9460919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188602194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 smtClean="0"/>
              <a:t>Google Set only</a:t>
            </a:r>
            <a:r>
              <a:rPr lang="en-US" altLang="zh-CN" baseline="0" dirty="0" smtClean="0"/>
              <a:t> for English.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1355128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59177575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352201832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AF3AC2C-6958-4A9A-A297-10A762A2530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xmlns="" val="20257955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pPr/>
              <a:t>2015/10/14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043433" y="1340768"/>
            <a:ext cx="7056784" cy="36009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2000" dirty="0" smtClean="0"/>
              <a:t>Seventh IEEE International Conference on Data Mining</a:t>
            </a:r>
            <a:endParaRPr lang="en-US" altLang="zh-CN" sz="1200" dirty="0" smtClean="0">
              <a:latin typeface="+mj-lt"/>
            </a:endParaRPr>
          </a:p>
          <a:p>
            <a:pPr algn="ctr"/>
            <a:r>
              <a:rPr lang="en-US" altLang="zh-CN" sz="3200" b="1" dirty="0" smtClean="0"/>
              <a:t>Language-Independent Set Expansion of Named Entities using the Web</a:t>
            </a:r>
          </a:p>
          <a:p>
            <a:pPr algn="ctr"/>
            <a:endParaRPr lang="en-US" altLang="zh-CN" sz="3200" b="1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/>
            <a:endParaRPr lang="en-US" altLang="zh-CN" sz="3200" b="1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  <a:p>
            <a:pPr algn="ctr"/>
            <a:r>
              <a:rPr lang="en-US" altLang="zh-CN" dirty="0" smtClean="0"/>
              <a:t>Richard C. Wang and William W. Cohen</a:t>
            </a:r>
          </a:p>
          <a:p>
            <a:pPr algn="ctr"/>
            <a:r>
              <a:rPr lang="en-US" altLang="zh-CN" dirty="0" smtClean="0"/>
              <a:t>Language Technologies Institute</a:t>
            </a:r>
          </a:p>
          <a:p>
            <a:pPr algn="ctr"/>
            <a:r>
              <a:rPr lang="en-US" altLang="zh-CN" dirty="0" smtClean="0"/>
              <a:t>Carnegie Mellon University</a:t>
            </a:r>
          </a:p>
          <a:p>
            <a:pPr algn="ctr"/>
            <a:r>
              <a:rPr lang="en-US" altLang="zh-CN" dirty="0" smtClean="0"/>
              <a:t>Pittsburgh, PA 15213 USA</a:t>
            </a:r>
            <a:endParaRPr lang="zh-CN" altLang="en-US" dirty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863983" y="5446965"/>
            <a:ext cx="1236236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Kai Chen</a:t>
            </a:r>
          </a:p>
          <a:p>
            <a:pPr algn="r"/>
            <a:r>
              <a:rPr lang="en-US" altLang="zh-CN" dirty="0" smtClean="0">
                <a:latin typeface="+mj-lt"/>
                <a:ea typeface="Arial Unicode MS" panose="020B0604020202020204" pitchFamily="34" charset="-122"/>
                <a:cs typeface="Arial Unicode MS" panose="020B0604020202020204" pitchFamily="34" charset="-122"/>
              </a:rPr>
              <a:t>2015.10.15</a:t>
            </a:r>
            <a:endParaRPr lang="en-US" altLang="zh-CN" dirty="0" smtClean="0">
              <a:latin typeface="+mj-lt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07511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0721" name="Picture 1" descr="C:\Users\user\AppData\Roaming\Tencent\Users\402806091\QQ\WinTemp\RichOle\4MV~9~4Q(1GP_J[]XII~L]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2143116"/>
            <a:ext cx="11830050" cy="2800350"/>
          </a:xfrm>
          <a:prstGeom prst="rect">
            <a:avLst/>
          </a:prstGeom>
          <a:noFill/>
        </p:spPr>
      </p:pic>
      <p:sp>
        <p:nvSpPr>
          <p:cNvPr id="10" name="TextBox 9"/>
          <p:cNvSpPr txBox="1"/>
          <p:nvPr/>
        </p:nvSpPr>
        <p:spPr>
          <a:xfrm>
            <a:off x="500034" y="1000108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Wrapper Extract</a:t>
            </a:r>
            <a:endParaRPr lang="zh-CN" altLang="en-US" sz="2800" dirty="0"/>
          </a:p>
        </p:txBody>
      </p:sp>
      <p:sp>
        <p:nvSpPr>
          <p:cNvPr id="11" name="矩形 10"/>
          <p:cNvSpPr/>
          <p:nvPr/>
        </p:nvSpPr>
        <p:spPr>
          <a:xfrm>
            <a:off x="4154802" y="3244334"/>
            <a:ext cx="834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extract</a:t>
            </a:r>
            <a:endParaRPr lang="zh-CN" altLang="en-US" dirty="0"/>
          </a:p>
        </p:txBody>
      </p:sp>
      <p:sp>
        <p:nvSpPr>
          <p:cNvPr id="12" name="矩形 11"/>
          <p:cNvSpPr/>
          <p:nvPr/>
        </p:nvSpPr>
        <p:spPr>
          <a:xfrm>
            <a:off x="4154802" y="3244334"/>
            <a:ext cx="8343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dirty="0" smtClean="0"/>
              <a:t>extract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6299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00034" y="1000108"/>
            <a:ext cx="442915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Wrapper Extract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71681" name="Picture 1" descr="C:\Users\user\AppData\Roaming\Tencent\Users\402806091\QQ\WinTemp\RichOle\HS~9`I}L`KJORKO@)AIRB{U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1785926"/>
            <a:ext cx="8541166" cy="39290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299123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8673" name="Picture 1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714357"/>
            <a:ext cx="8858311" cy="60007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4102210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6625" name="Picture 1" descr="C:\Users\user\AppData\Roaming\Tencent\Users\402806091\QQ\WinTemp\RichOle\75]R`4@_}FXPZO2_@Q5D@8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928802"/>
            <a:ext cx="9048813" cy="2000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6843571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00034" y="857232"/>
            <a:ext cx="342902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Graph Walker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  <p:pic>
        <p:nvPicPr>
          <p:cNvPr id="24577" name="Picture 1" descr="C:\Users\user\AppData\Roaming\Tencent\Users\402806091\QQ\WinTemp\RichOle\VCV9RTE]JOH[}0N}0~1SG1B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785918" y="1714488"/>
            <a:ext cx="5562600" cy="31051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78011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矩形 10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/>
              <a:t>Algorithm</a:t>
            </a:r>
            <a:endParaRPr lang="zh-CN" altLang="en-US" sz="4000" dirty="0"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22529" name="Picture 1" descr="C:\Users\user\AppData\Roaming\Tencent\Users\402806091\QQ\WinTemp\RichOle\IVH7TIK2)Q5UFO9]`ZCR{~M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714488"/>
            <a:ext cx="6276975" cy="37433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028357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10241" name="Picture 1" descr="C:\Users\user\AppData\Roaming\Tencent\Users\402806091\QQ\WinTemp\RichOle\_ZN]4NL6JHR0[]]IU9`LQBP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714356"/>
            <a:ext cx="9143999" cy="58102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6525125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357298"/>
            <a:ext cx="671517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>
                <a:solidFill>
                  <a:srgbClr val="FF0000"/>
                </a:solidFill>
              </a:rPr>
              <a:t>MAP</a:t>
            </a:r>
          </a:p>
          <a:p>
            <a:r>
              <a:rPr lang="en-US" altLang="zh-CN" sz="3200" dirty="0" smtClean="0"/>
              <a:t>mean average precision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  <p:pic>
        <p:nvPicPr>
          <p:cNvPr id="8193" name="Picture 1" descr="C:\Users\user\AppData\Roaming\Tencent\Users\402806091\QQ\WinTemp\RichOle\1UCB7NGH}@QYOXQ3(I]7RIS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28793" y="3214686"/>
            <a:ext cx="5649097" cy="142876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560012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56321" name="Picture 1" descr="C:\Users\user\AppData\Roaming\Tencent\Users\402806091\QQ\WinTemp\RichOle\ZFE`UR~EPF0SC2KR7{NV`B3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357290" y="2071678"/>
            <a:ext cx="5934075" cy="1933575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1071538" y="1071546"/>
            <a:ext cx="27146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/>
              <a:t>Steps:</a:t>
            </a:r>
            <a:endParaRPr lang="zh-CN" altLang="en-US" sz="2400" dirty="0"/>
          </a:p>
        </p:txBody>
      </p:sp>
    </p:spTree>
    <p:extLst>
      <p:ext uri="{BB962C8B-B14F-4D97-AF65-F5344CB8AC3E}">
        <p14:creationId xmlns:p14="http://schemas.microsoft.com/office/powerpoint/2010/main" xmlns="" val="293948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54273" name="Picture 1" descr="C:\Users\user\AppData\Roaming\Tencent\Users\402806091\QQ\WinTemp\RichOle\SK{D]QUEJ70Y2S0ZZA9W(W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00034" y="2000240"/>
            <a:ext cx="8105775" cy="4333875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571472" y="857232"/>
            <a:ext cx="521497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E1,E2: - Wrapper Extract Algorithm</a:t>
            </a:r>
          </a:p>
          <a:p>
            <a:r>
              <a:rPr lang="en-US" altLang="zh-CN" dirty="0" smtClean="0"/>
              <a:t>EF,GW: - Ranker Algorithm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367860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Outline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611560" y="1484784"/>
            <a:ext cx="6912768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Introduction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Approach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Algorithm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Experiment</a:t>
            </a: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Summary</a:t>
            </a:r>
            <a:endParaRPr lang="en-US" altLang="zh-CN" sz="2800" dirty="0" smtClean="0">
              <a:latin typeface="+mj-lt"/>
              <a:cs typeface="Arial" panose="020B0604020202020204" pitchFamily="34" charset="0"/>
            </a:endParaRPr>
          </a:p>
          <a:p>
            <a:pPr marL="342900" indent="-34290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en-US" altLang="zh-CN" sz="2800" dirty="0" smtClean="0">
                <a:latin typeface="+mj-lt"/>
                <a:cs typeface="Arial" panose="020B0604020202020204" pitchFamily="34" charset="0"/>
              </a:rPr>
              <a:t>Our related work</a:t>
            </a:r>
          </a:p>
        </p:txBody>
      </p:sp>
    </p:spTree>
    <p:extLst>
      <p:ext uri="{BB962C8B-B14F-4D97-AF65-F5344CB8AC3E}">
        <p14:creationId xmlns:p14="http://schemas.microsoft.com/office/powerpoint/2010/main" xmlns="" val="32815270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52225" name="Picture 1" descr="C:\Users\user\AppData\Roaming\Tencent\Users\402806091\QQ\WinTemp\RichOle\DC7V~~VOLGOD9[2(Z_)A$[O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71612"/>
            <a:ext cx="8039100" cy="37719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7825" name="AutoShape 1" descr="C:\Users\user\AppData\Roaming\Tencent\Users\402806091\QQ\WinTemp\RichOle\3KIQV])8]AS67@BL24(9W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sp>
        <p:nvSpPr>
          <p:cNvPr id="77826" name="AutoShape 2" descr="C:\Users\user\AppData\Roaming\Tencent\Users\402806091\QQ\WinTemp\RichOle\3KIQV])8]AS67@BL24(9W.png"/>
          <p:cNvSpPr>
            <a:spLocks noChangeAspect="1" noChangeArrowheads="1"/>
          </p:cNvSpPr>
          <p:nvPr/>
        </p:nvSpPr>
        <p:spPr bwMode="auto">
          <a:xfrm>
            <a:off x="0" y="0"/>
            <a:ext cx="304800" cy="30480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zh-CN" altLang="en-US"/>
          </a:p>
        </p:txBody>
      </p:sp>
      <p:pic>
        <p:nvPicPr>
          <p:cNvPr id="77827" name="Picture 3" descr="C:\Users\user\AppData\Roaming\Tencent\Users\402806091\QQ\WinTemp\RichOle\J36X@JXP0Y7X8VS@D0H3YMV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71472" y="1500174"/>
            <a:ext cx="8010525" cy="40957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73729" name="Picture 1" descr="C:\Users\user\AppData\Roaming\Tencent\Users\402806091\QQ\WinTemp\RichOle\)9`WQNQE)T7YA$PQW95DC8H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142852"/>
            <a:ext cx="3895725" cy="638175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1214414" y="857232"/>
            <a:ext cx="22145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17 Seeds</a:t>
            </a:r>
          </a:p>
          <a:p>
            <a:endParaRPr lang="zh-CN" alt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7000892" y="857232"/>
            <a:ext cx="135732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dirty="0" smtClean="0"/>
              <a:t>  3 Seeds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83969" name="Picture 1" descr="C:\Users\user\AppData\Roaming\Tencent\Users\402806091\QQ\WinTemp\RichOle\_RB_LZ$]]5KH}X70I7{FBDJ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928926" y="1000108"/>
            <a:ext cx="3571875" cy="481012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81921" name="Picture 1" descr="C:\Users\user\AppData\Roaming\Tencent\Users\402806091\QQ\WinTemp\RichOle\M$6Y0DT4WGF0H_H{N{00GGA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71538" y="2000240"/>
            <a:ext cx="7048500" cy="3695700"/>
          </a:xfrm>
          <a:prstGeom prst="rect">
            <a:avLst/>
          </a:prstGeom>
          <a:noFill/>
        </p:spPr>
      </p:pic>
      <p:sp>
        <p:nvSpPr>
          <p:cNvPr id="5" name="TextBox 4"/>
          <p:cNvSpPr txBox="1"/>
          <p:nvPr/>
        </p:nvSpPr>
        <p:spPr>
          <a:xfrm>
            <a:off x="928662" y="857232"/>
            <a:ext cx="56436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>
                <a:solidFill>
                  <a:srgbClr val="FF0000"/>
                </a:solidFill>
              </a:rPr>
              <a:t>Google Sets VS Bayesian Sets VS SEAL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Experiment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79873" name="Picture 1" descr="C:\Users\user\AppData\Roaming\Tencent\Users\402806091\QQ\WinTemp\RichOle\C%5)I7_669CT0C$1EX56}C0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214546" y="1857364"/>
            <a:ext cx="4600575" cy="372427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45790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  Summary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285860"/>
            <a:ext cx="757242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</a:t>
            </a:r>
            <a:r>
              <a:rPr lang="en-US" altLang="zh-CN" sz="2800" i="1" dirty="0" smtClean="0"/>
              <a:t> superior to </a:t>
            </a:r>
            <a:r>
              <a:rPr lang="en-US" altLang="zh-CN" sz="2800" i="1" dirty="0" smtClean="0">
                <a:solidFill>
                  <a:srgbClr val="FF0000"/>
                </a:solidFill>
              </a:rPr>
              <a:t>Google</a:t>
            </a:r>
            <a:r>
              <a:rPr lang="en-US" altLang="zh-CN" sz="2800" i="1" dirty="0" smtClean="0"/>
              <a:t> Sets  Why?</a:t>
            </a:r>
            <a:endParaRPr lang="zh-CN" altLang="en-US" sz="2800" dirty="0" smtClean="0">
              <a:solidFill>
                <a:srgbClr val="FF0000"/>
              </a:solidFill>
            </a:endParaRPr>
          </a:p>
          <a:p>
            <a:r>
              <a:rPr lang="en-US" altLang="zh-CN" sz="2800" dirty="0" smtClean="0"/>
              <a:t> 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28662" y="2214554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2. </a:t>
            </a:r>
            <a:r>
              <a:rPr lang="en-US" altLang="zh-CN" sz="2800" i="1" dirty="0" smtClean="0"/>
              <a:t>superior to </a:t>
            </a:r>
            <a:r>
              <a:rPr lang="en-US" altLang="zh-CN" sz="2800" dirty="0" smtClean="0">
                <a:solidFill>
                  <a:srgbClr val="FF0000"/>
                </a:solidFill>
              </a:rPr>
              <a:t>Bayesian</a:t>
            </a:r>
            <a:r>
              <a:rPr lang="en-US" altLang="zh-CN" sz="2800" i="1" dirty="0" smtClean="0"/>
              <a:t> Sets  Why?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80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 Faultiness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28662" y="1285860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 Specific </a:t>
            </a:r>
            <a:r>
              <a:rPr lang="en-US" altLang="zh-CN" sz="2800" dirty="0" smtClean="0">
                <a:solidFill>
                  <a:srgbClr val="FF0000"/>
                </a:solidFill>
              </a:rPr>
              <a:t>VS</a:t>
            </a:r>
            <a:r>
              <a:rPr lang="en-US" altLang="zh-CN" sz="2800" dirty="0" smtClean="0"/>
              <a:t> Fuzzy</a:t>
            </a:r>
            <a:endParaRPr lang="zh-CN" altLang="en-US" sz="2800" dirty="0"/>
          </a:p>
        </p:txBody>
      </p:sp>
      <p:sp>
        <p:nvSpPr>
          <p:cNvPr id="7" name="TextBox 6"/>
          <p:cNvSpPr txBox="1"/>
          <p:nvPr/>
        </p:nvSpPr>
        <p:spPr>
          <a:xfrm>
            <a:off x="928662" y="2214554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2. </a:t>
            </a:r>
            <a:r>
              <a:rPr lang="en-US" altLang="zh-CN" sz="2800" dirty="0" smtClean="0">
                <a:solidFill>
                  <a:srgbClr val="FF0000"/>
                </a:solidFill>
              </a:rPr>
              <a:t>Seeds</a:t>
            </a:r>
            <a:r>
              <a:rPr lang="en-US" altLang="zh-CN" sz="2800" dirty="0" smtClean="0"/>
              <a:t> Select</a:t>
            </a:r>
            <a:endParaRPr lang="zh-CN" altLang="en-US" sz="2800" dirty="0"/>
          </a:p>
        </p:txBody>
      </p:sp>
      <p:sp>
        <p:nvSpPr>
          <p:cNvPr id="8" name="TextBox 7"/>
          <p:cNvSpPr txBox="1"/>
          <p:nvPr/>
        </p:nvSpPr>
        <p:spPr>
          <a:xfrm>
            <a:off x="1000100" y="3214686"/>
            <a:ext cx="75724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3. </a:t>
            </a:r>
            <a:r>
              <a:rPr lang="en-US" altLang="zh-CN" sz="2800" dirty="0" smtClean="0">
                <a:solidFill>
                  <a:srgbClr val="FF0000"/>
                </a:solidFill>
              </a:rPr>
              <a:t>Algorithm</a:t>
            </a:r>
            <a:endParaRPr lang="zh-CN" alt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838016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4106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Our Related Work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71538" y="1500174"/>
            <a:ext cx="371477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 smtClean="0">
                <a:solidFill>
                  <a:srgbClr val="FF0000"/>
                </a:solidFill>
              </a:rPr>
              <a:t>Link Open Data</a:t>
            </a:r>
          </a:p>
          <a:p>
            <a:endParaRPr lang="en-US" altLang="zh-CN" sz="2400" dirty="0" smtClean="0">
              <a:solidFill>
                <a:srgbClr val="FF0000"/>
              </a:solidFill>
            </a:endParaRP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Wikipedia</a:t>
            </a:r>
            <a:r>
              <a:rPr lang="en-US" altLang="zh-CN" sz="2400" dirty="0" smtClean="0"/>
              <a:t> concepts</a:t>
            </a:r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SWBOK</a:t>
            </a:r>
            <a:r>
              <a:rPr lang="en-US" altLang="zh-CN" sz="2400" dirty="0" smtClean="0"/>
              <a:t> concepts</a:t>
            </a:r>
          </a:p>
          <a:p>
            <a:endParaRPr lang="en-US" altLang="zh-CN" sz="2400" dirty="0" smtClean="0"/>
          </a:p>
          <a:p>
            <a:endParaRPr lang="en-US" altLang="zh-CN" sz="2400" dirty="0" smtClean="0"/>
          </a:p>
          <a:p>
            <a:r>
              <a:rPr lang="en-US" altLang="zh-CN" sz="2400" dirty="0" smtClean="0">
                <a:solidFill>
                  <a:srgbClr val="FF0000"/>
                </a:solidFill>
              </a:rPr>
              <a:t>Software Programming</a:t>
            </a:r>
            <a:endParaRPr lang="zh-CN" altLang="en-US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289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410673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How Can We Do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7224" y="1643050"/>
            <a:ext cx="7786742" cy="25237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800" dirty="0" smtClean="0"/>
              <a:t>1.Stack Overflow Tags  -&gt;  </a:t>
            </a:r>
            <a:r>
              <a:rPr lang="en-US" altLang="zh-CN" sz="2800" dirty="0" smtClean="0">
                <a:solidFill>
                  <a:srgbClr val="FF0000"/>
                </a:solidFill>
              </a:rPr>
              <a:t>Semantic correlation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2.Wikipedia </a:t>
            </a:r>
            <a:r>
              <a:rPr lang="en-US" altLang="zh-CN" sz="2800" dirty="0" smtClean="0">
                <a:solidFill>
                  <a:srgbClr val="FF0000"/>
                </a:solidFill>
              </a:rPr>
              <a:t>Links</a:t>
            </a:r>
            <a:r>
              <a:rPr lang="en-US" altLang="zh-CN" sz="2800" dirty="0" smtClean="0"/>
              <a:t> Mining</a:t>
            </a:r>
          </a:p>
          <a:p>
            <a:endParaRPr lang="en-US" altLang="zh-CN" sz="2800" dirty="0" smtClean="0"/>
          </a:p>
          <a:p>
            <a:r>
              <a:rPr lang="en-US" altLang="zh-CN" sz="2800" dirty="0" smtClean="0"/>
              <a:t>3.</a:t>
            </a:r>
            <a:r>
              <a:rPr lang="en-US" altLang="zh-CN" sz="2800" dirty="0" smtClean="0">
                <a:solidFill>
                  <a:srgbClr val="FF0000"/>
                </a:solidFill>
              </a:rPr>
              <a:t>Set Expansion  </a:t>
            </a:r>
            <a:r>
              <a:rPr lang="en-US" altLang="zh-CN" sz="2800" dirty="0" smtClean="0"/>
              <a:t>Web-&gt;Wiki Context</a:t>
            </a:r>
          </a:p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xmlns="" val="19289768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00100" y="1142984"/>
            <a:ext cx="7929618" cy="40318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3200" dirty="0" smtClean="0"/>
              <a:t>Question:</a:t>
            </a:r>
          </a:p>
          <a:p>
            <a:r>
              <a:rPr lang="en-US" altLang="zh-CN" sz="3200" dirty="0" smtClean="0"/>
              <a:t>How can we get </a:t>
            </a:r>
            <a:r>
              <a:rPr lang="en-US" altLang="zh-CN" sz="3200" dirty="0" smtClean="0">
                <a:solidFill>
                  <a:srgbClr val="FF0000"/>
                </a:solidFill>
              </a:rPr>
              <a:t>all concepts </a:t>
            </a:r>
            <a:r>
              <a:rPr lang="en-US" altLang="zh-CN" sz="3200" dirty="0" smtClean="0"/>
              <a:t>in some domain?</a:t>
            </a:r>
          </a:p>
          <a:p>
            <a:endParaRPr lang="en-US" altLang="zh-CN" sz="3200" dirty="0" smtClean="0"/>
          </a:p>
          <a:p>
            <a:endParaRPr lang="en-US" altLang="zh-CN" sz="3200" dirty="0" smtClean="0"/>
          </a:p>
          <a:p>
            <a:r>
              <a:rPr lang="en-US" altLang="zh-CN" sz="3200" dirty="0" smtClean="0"/>
              <a:t>NBA team</a:t>
            </a:r>
          </a:p>
          <a:p>
            <a:r>
              <a:rPr lang="en-US" altLang="zh-CN" sz="3200" dirty="0" smtClean="0"/>
              <a:t>Country</a:t>
            </a:r>
          </a:p>
          <a:p>
            <a:r>
              <a:rPr lang="en-US" altLang="zh-CN" sz="3200" dirty="0" smtClean="0"/>
              <a:t>Software Programming</a:t>
            </a:r>
          </a:p>
          <a:p>
            <a:endParaRPr lang="zh-CN" altLang="en-US" sz="3200" dirty="0"/>
          </a:p>
        </p:txBody>
      </p:sp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547260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Some </a:t>
            </a:r>
            <a:r>
              <a:rPr lang="en-US" altLang="zh-CN" sz="4000" b="1" dirty="0" smtClean="0">
                <a:solidFill>
                  <a:srgbClr val="FF0000"/>
                </a:solidFill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Advices</a:t>
            </a:r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 for US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3131840" y="2465601"/>
            <a:ext cx="2808312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Thanks</a:t>
            </a:r>
          </a:p>
          <a:p>
            <a:pPr algn="ctr"/>
            <a:r>
              <a:rPr lang="en-US" altLang="zh-CN" sz="4800" b="1" dirty="0" smtClean="0">
                <a:latin typeface="Arial Unicode MS" panose="020B0604020202020204" pitchFamily="34" charset="-122"/>
                <a:ea typeface="Arial Unicode MS" panose="020B0604020202020204" pitchFamily="34" charset="-122"/>
                <a:cs typeface="Arial Unicode MS" panose="020B0604020202020204" pitchFamily="34" charset="-122"/>
              </a:rPr>
              <a:t>Q&amp;A</a:t>
            </a:r>
            <a:endParaRPr lang="en-US" altLang="zh-CN" sz="4800" b="1" dirty="0">
              <a:latin typeface="Arial Unicode MS" panose="020B0604020202020204" pitchFamily="34" charset="-122"/>
              <a:ea typeface="Arial Unicode MS" panose="020B0604020202020204" pitchFamily="34" charset="-122"/>
              <a:cs typeface="Arial Unicode MS" panose="020B0604020202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175173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47105" name="Picture 1" descr="C:\Users\user\AppData\Roaming\Tencent\Users\402806091\QQ\WinTemp\RichOle\FCYI1YHV){08]PIH0~THKVW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728" y="1214422"/>
            <a:ext cx="6200775" cy="48387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73729" name="Picture 1" descr="C:\Users\user\AppData\Roaming\Tencent\Users\402806091\QQ\WinTemp\RichOle\EIL{1ODJ87HZ069)IQ8T`MC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500298" y="714356"/>
            <a:ext cx="4810125" cy="550545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3810679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928662" y="1071546"/>
            <a:ext cx="8001056" cy="52014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solidFill>
                  <a:srgbClr val="FF0000"/>
                </a:solidFill>
              </a:rPr>
              <a:t>Relevancy</a:t>
            </a:r>
          </a:p>
          <a:p>
            <a:endParaRPr lang="en-US" altLang="zh-CN" sz="3200" dirty="0" smtClean="0">
              <a:solidFill>
                <a:srgbClr val="FF0000"/>
              </a:solidFill>
            </a:endParaRPr>
          </a:p>
          <a:p>
            <a:r>
              <a:rPr lang="en-US" altLang="zh-CN" sz="3200" i="1" dirty="0" smtClean="0"/>
              <a:t>Nokia</a:t>
            </a:r>
            <a:r>
              <a:rPr lang="en-US" altLang="zh-CN" sz="3200" dirty="0" smtClean="0">
                <a:solidFill>
                  <a:srgbClr val="FF0000"/>
                </a:solidFill>
              </a:rPr>
              <a:t>			</a:t>
            </a:r>
            <a:r>
              <a:rPr lang="en-US" altLang="zh-CN" sz="3200" i="1" dirty="0" smtClean="0"/>
              <a:t>275,000,000   pages</a:t>
            </a:r>
          </a:p>
          <a:p>
            <a:r>
              <a:rPr lang="en-US" sz="3200" i="1" dirty="0" smtClean="0"/>
              <a:t>Motorola 			</a:t>
            </a:r>
            <a:r>
              <a:rPr lang="en-US" altLang="zh-CN" sz="3200" i="1" dirty="0" smtClean="0"/>
              <a:t>137,000,000  pages</a:t>
            </a:r>
          </a:p>
          <a:p>
            <a:r>
              <a:rPr lang="en-US" sz="3200" i="1" dirty="0" err="1" smtClean="0"/>
              <a:t>nokia</a:t>
            </a:r>
            <a:r>
              <a:rPr lang="en-US" sz="3200" i="1" dirty="0" smtClean="0"/>
              <a:t> AND </a:t>
            </a:r>
            <a:r>
              <a:rPr lang="en-US" sz="3200" i="1" dirty="0" err="1" smtClean="0"/>
              <a:t>motorola</a:t>
            </a:r>
            <a:r>
              <a:rPr lang="en-US" sz="3200" i="1" dirty="0" smtClean="0"/>
              <a:t>   	 </a:t>
            </a:r>
            <a:r>
              <a:rPr lang="en-US" altLang="zh-CN" sz="3200" i="1" dirty="0" smtClean="0"/>
              <a:t>76,400,000  pages</a:t>
            </a:r>
          </a:p>
          <a:p>
            <a:endParaRPr lang="en-US" altLang="zh-CN" sz="3200" i="1" dirty="0" smtClean="0"/>
          </a:p>
          <a:p>
            <a:r>
              <a:rPr lang="en-US" altLang="zh-CN" sz="3200" i="1" dirty="0" smtClean="0"/>
              <a:t>76,400,000/(275,000,000 + 137,000,000 - 76,400,000) = 0.22765196662693682=22.8%</a:t>
            </a:r>
            <a:endParaRPr lang="en-US" altLang="zh-CN" sz="3200" dirty="0" smtClean="0">
              <a:solidFill>
                <a:srgbClr val="FF0000"/>
              </a:solidFill>
            </a:endParaRPr>
          </a:p>
          <a:p>
            <a:endParaRPr lang="en-US" altLang="zh-CN" sz="3200" dirty="0" smtClean="0">
              <a:solidFill>
                <a:srgbClr val="FF0000"/>
              </a:solidFill>
            </a:endParaRPr>
          </a:p>
          <a:p>
            <a:endParaRPr lang="zh-CN" alt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830484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Introduction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1428728" y="1285860"/>
            <a:ext cx="721523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6000" dirty="0" smtClean="0">
                <a:solidFill>
                  <a:srgbClr val="FF0000"/>
                </a:solidFill>
              </a:rPr>
              <a:t>SEAL</a:t>
            </a:r>
          </a:p>
          <a:p>
            <a:r>
              <a:rPr lang="en-US" altLang="zh-CN" sz="4000" dirty="0" smtClean="0"/>
              <a:t>Set Expander for Any Language</a:t>
            </a:r>
          </a:p>
          <a:p>
            <a:endParaRPr lang="en-US" altLang="zh-CN" sz="4000" dirty="0" smtClean="0">
              <a:solidFill>
                <a:srgbClr val="FF0000"/>
              </a:solidFill>
            </a:endParaRPr>
          </a:p>
          <a:p>
            <a:r>
              <a:rPr lang="en-US" altLang="zh-CN" sz="4000" i="1" dirty="0" smtClean="0"/>
              <a:t>superior to Google Sets</a:t>
            </a:r>
            <a:endParaRPr lang="zh-CN" altLang="en-US" sz="4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783121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4817" name="Picture 1" descr="C:\Users\user\AppData\Roaming\Tencent\Users\402806091\QQ\WinTemp\RichOle\SKFVIK[BJ0LNHCU}{O4U]16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1000108"/>
            <a:ext cx="9001156" cy="42862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921032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179512" y="116632"/>
            <a:ext cx="331236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4000" b="1" dirty="0" smtClean="0">
                <a:latin typeface="+mj-lt"/>
                <a:ea typeface="Arial Unicode MS" panose="020B0604020202020204" pitchFamily="34" charset="-122"/>
                <a:cs typeface="Arial" panose="020B0604020202020204" pitchFamily="34" charset="0"/>
              </a:rPr>
              <a:t>Approach</a:t>
            </a:r>
            <a:endParaRPr lang="zh-CN" altLang="en-US" sz="4000" dirty="0">
              <a:latin typeface="+mj-lt"/>
              <a:ea typeface="Arial Unicode MS" panose="020B0604020202020204" pitchFamily="34" charset="-122"/>
              <a:cs typeface="Arial" panose="020B0604020202020204" pitchFamily="34" charset="0"/>
            </a:endParaRPr>
          </a:p>
        </p:txBody>
      </p:sp>
      <p:pic>
        <p:nvPicPr>
          <p:cNvPr id="32769" name="Picture 1" descr="C:\Users\user\AppData\Roaming\Tencent\Users\402806091\QQ\WinTemp\RichOle\$OC2JE7ESOGW7[RLY5A_WMY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285852" y="1214422"/>
            <a:ext cx="7120825" cy="407196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210417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1501</TotalTime>
  <Words>238</Words>
  <Application>Microsoft Office PowerPoint</Application>
  <PresentationFormat>全屏显示(4:3)</PresentationFormat>
  <Paragraphs>126</Paragraphs>
  <Slides>30</Slides>
  <Notes>29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30</vt:i4>
      </vt:variant>
    </vt:vector>
  </HeadingPairs>
  <TitlesOfParts>
    <vt:vector size="31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  <vt:lpstr>幻灯片 26</vt:lpstr>
      <vt:lpstr>幻灯片 27</vt:lpstr>
      <vt:lpstr>幻灯片 28</vt:lpstr>
      <vt:lpstr>幻灯片 29</vt:lpstr>
      <vt:lpstr>幻灯片 30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BakerCxy</dc:creator>
  <cp:lastModifiedBy>user</cp:lastModifiedBy>
  <cp:revision>189</cp:revision>
  <dcterms:created xsi:type="dcterms:W3CDTF">2015-04-26T03:07:05Z</dcterms:created>
  <dcterms:modified xsi:type="dcterms:W3CDTF">2015-10-14T05:27:04Z</dcterms:modified>
</cp:coreProperties>
</file>