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5" r:id="rId20"/>
    <p:sldId id="274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9" d="100"/>
          <a:sy n="89" d="100"/>
        </p:scale>
        <p:origin x="-2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16/5/8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341" y="449005"/>
            <a:ext cx="7808976" cy="1088136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marL="0" algn="l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6205" y="1532427"/>
            <a:ext cx="7754112" cy="48463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13" name="Rectangle 12"/>
          <p:cNvSpPr/>
          <p:nvPr/>
        </p:nvSpPr>
        <p:spPr>
          <a:xfrm>
            <a:off x="284163" y="6227064"/>
            <a:ext cx="8574087" cy="173736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41" y="1298762"/>
            <a:ext cx="4069080" cy="1162050"/>
          </a:xfrm>
          <a:noFill/>
        </p:spPr>
        <p:txBody>
          <a:bodyPr anchor="b">
            <a:noAutofit/>
          </a:bodyPr>
          <a:lstStyle>
            <a:lvl1pPr algn="ctr">
              <a:defRPr sz="3200" b="1">
                <a:solidFill>
                  <a:schemeClr val="accent2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3567" y="914400"/>
            <a:ext cx="4069080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941" y="2456329"/>
            <a:ext cx="4069080" cy="318247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16/5/8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800600"/>
            <a:ext cx="8360242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199"/>
            <a:ext cx="8577072" cy="43525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将图片拖动到占位符，或单击添加图标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67338"/>
            <a:ext cx="8304213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16/5/8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(带标题，可选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284163" y="4280647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778189"/>
            <a:ext cx="8360242" cy="566738"/>
          </a:xfrm>
          <a:noFill/>
        </p:spPr>
        <p:txBody>
          <a:bodyPr anchor="b">
            <a:normAutofit/>
          </a:bodyPr>
          <a:lstStyle>
            <a:lvl1pPr algn="l">
              <a:defRPr sz="2800" b="0">
                <a:solidFill>
                  <a:schemeClr val="accent2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200"/>
            <a:ext cx="8577072" cy="38221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将图片拖动到占位符，或单击添加图标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44927"/>
            <a:ext cx="8304213" cy="804862"/>
          </a:xfrm>
          <a:noFill/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16/5/8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、图片和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14400"/>
            <a:ext cx="5195047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16/5/8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84163" y="4267200"/>
            <a:ext cx="2743200" cy="2120153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1" y="4953001"/>
            <a:ext cx="2472017" cy="124609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764" y="4419600"/>
            <a:ext cx="2475395" cy="510988"/>
          </a:xfrm>
          <a:noFill/>
        </p:spPr>
        <p:txBody>
          <a:bodyPr anchor="b"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284164" y="594360"/>
            <a:ext cx="2743200" cy="36758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zh-CN" altLang="en-US" smtClean="0"/>
              <a:t>将图片拖动到占位符，或单击添加图标</a:t>
            </a:r>
            <a:endParaRPr/>
          </a:p>
        </p:txBody>
      </p:sp>
      <p:grpSp>
        <p:nvGrpSpPr>
          <p:cNvPr id="8" name="Group 14"/>
          <p:cNvGrpSpPr/>
          <p:nvPr/>
        </p:nvGrpSpPr>
        <p:grpSpPr>
          <a:xfrm>
            <a:off x="284163" y="461682"/>
            <a:ext cx="8576373" cy="137411"/>
            <a:chOff x="284163" y="1759424"/>
            <a:chExt cx="8576373" cy="137411"/>
          </a:xfrm>
        </p:grpSpPr>
        <p:sp>
          <p:nvSpPr>
            <p:cNvPr id="16" name="Rectangle 15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 张图片(带标题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21013" y="4801575"/>
            <a:ext cx="583723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1661" y="4800600"/>
            <a:ext cx="5691651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21014" y="457199"/>
            <a:ext cx="5833872" cy="435254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将图片拖动到占位符，或单击添加图标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69805" y="5367338"/>
            <a:ext cx="5653507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16/5/8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idx="13"/>
          </p:nvPr>
        </p:nvSpPr>
        <p:spPr>
          <a:xfrm>
            <a:off x="284164" y="457200"/>
            <a:ext cx="2736850" cy="290779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将图片拖动到占位符，或单击添加图标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>
            <a:off x="284164" y="3364992"/>
            <a:ext cx="2736850" cy="289864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将图片拖动到占位符，或单击添加图标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2133600"/>
            <a:ext cx="8574087" cy="40132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16/5/8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5313882" y="2857535"/>
            <a:ext cx="5934615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5124" y="473075"/>
            <a:ext cx="969264" cy="5921375"/>
          </a:xfrm>
        </p:spPr>
        <p:txBody>
          <a:bodyPr vert="eaVert"/>
          <a:lstStyle>
            <a:lvl1pPr algn="l">
              <a:defRPr sz="3400"/>
            </a:lvl1pPr>
          </a:lstStyle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457200"/>
            <a:ext cx="6497637" cy="5937250"/>
          </a:xfrm>
        </p:spPr>
        <p:txBody>
          <a:bodyPr vert="eaVert"/>
          <a:lstStyle>
            <a:lvl5pPr algn="l"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16/5/8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 rot="5400000">
            <a:off x="4658724" y="3355723"/>
            <a:ext cx="5934456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16/5/8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(带图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16/5/8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2017058"/>
            <a:ext cx="8574087" cy="4377391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zh-CN" altLang="en-US" smtClean="0"/>
              <a:t>将图片拖动到占位符，或单击添加图标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20" y="1532965"/>
            <a:ext cx="7754284" cy="48409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grpSp>
        <p:nvGrpSpPr>
          <p:cNvPr id="7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11" name="Rectangle 10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8633" y="444728"/>
            <a:ext cx="7810967" cy="1088237"/>
          </a:xfrm>
          <a:noFill/>
        </p:spPr>
        <p:txBody>
          <a:bodyPr bIns="45720" anchor="b" anchorCtr="0">
            <a:normAutofit/>
          </a:bodyPr>
          <a:lstStyle>
            <a:lvl1pPr algn="l">
              <a:lnSpc>
                <a:spcPts val="4600"/>
              </a:lnSpc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4814125"/>
            <a:ext cx="7772400" cy="1051560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2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5488" y="5861304"/>
            <a:ext cx="7735824" cy="402336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</a:pPr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16/5/8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节(带图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443754"/>
            <a:ext cx="8574087" cy="437029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zh-CN" altLang="en-US" smtClean="0"/>
              <a:t>将图片拖动到占位符，或单击添加图标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16/5/8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4814047"/>
            <a:ext cx="7772400" cy="1048871"/>
          </a:xfrm>
          <a:noFill/>
        </p:spPr>
        <p:txBody>
          <a:bodyPr anchor="b" anchorCtr="0">
            <a:normAutofit/>
          </a:bodyPr>
          <a:lstStyle>
            <a:lvl1pPr algn="l">
              <a:defRPr sz="4200" b="0" i="0" cap="none" baseline="0"/>
            </a:lvl1pPr>
          </a:lstStyle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47" y="5862918"/>
            <a:ext cx="7732059" cy="403412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9" name="Group 8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2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8188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16/5/8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1" name="Group 10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2" name="Rectangle 11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412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412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9495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9495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16/5/8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8" name="Rectangle 7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16/5/8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16/5/8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6" name="Rectangle 5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1503" y="2133600"/>
            <a:ext cx="7076747" cy="3992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4936" y="643703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251665B-C24A-4702-B522-6A4334602E03}" type="datetimeFigureOut">
              <a:rPr lang="en-US" smtClean="0"/>
              <a:t>16/5/8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698" y="6437032"/>
            <a:ext cx="6124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6459" y="167347"/>
            <a:ext cx="630621" cy="359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r" defTabSz="914400" rtl="0" eaLnBrk="1" latinLnBrk="0" hangingPunct="1">
        <a:spcBef>
          <a:spcPct val="0"/>
        </a:spcBef>
        <a:buNone/>
        <a:defRPr sz="4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4025" indent="-454025" algn="l" defTabSz="914400" rtl="0" eaLnBrk="1" latinLnBrk="0" hangingPunct="1">
        <a:spcBef>
          <a:spcPts val="2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260475" indent="-346075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339725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939925" indent="-3317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zh-CN" dirty="0" smtClean="0"/>
              <a:t>Introduction to B</a:t>
            </a:r>
            <a:r>
              <a:rPr kumimoji="1" lang="en-US" altLang="zh-CN" dirty="0" smtClean="0"/>
              <a:t>oosted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Tree</a:t>
            </a:r>
            <a:endParaRPr kumimoji="1"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187990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Tree Ensemble methods</a:t>
            </a:r>
            <a:endParaRPr kumimoji="1" lang="zh-CN" altLang="en-US" dirty="0"/>
          </a:p>
        </p:txBody>
      </p:sp>
      <p:pic>
        <p:nvPicPr>
          <p:cNvPr id="4" name="内容占位符 3" descr="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63" r="-326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233769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zh-CN" dirty="0" smtClean="0"/>
              <a:t>P</a:t>
            </a:r>
            <a:r>
              <a:rPr kumimoji="1" lang="en-US" altLang="zh-CN" dirty="0" smtClean="0"/>
              <a:t>ut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into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context: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Model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and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Parameters</a:t>
            </a:r>
            <a:endParaRPr kumimoji="1" lang="zh-CN" altLang="en-US" dirty="0"/>
          </a:p>
        </p:txBody>
      </p:sp>
      <p:pic>
        <p:nvPicPr>
          <p:cNvPr id="4" name="内容占位符 3" descr="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97" r="-339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05433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Learning</a:t>
            </a:r>
            <a:r>
              <a:rPr kumimoji="1" lang="en-US" altLang="zh-CN" dirty="0" smtClean="0"/>
              <a:t> a tree on single variable</a:t>
            </a:r>
            <a:endParaRPr kumimoji="1" lang="zh-CN" altLang="en-US" dirty="0"/>
          </a:p>
        </p:txBody>
      </p:sp>
      <p:pic>
        <p:nvPicPr>
          <p:cNvPr id="4" name="内容占位符 3" descr="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83" r="-3083"/>
          <a:stretch>
            <a:fillRect/>
          </a:stretch>
        </p:blipFill>
        <p:spPr>
          <a:xfrm>
            <a:off x="1198563" y="2133600"/>
            <a:ext cx="7659687" cy="3992563"/>
          </a:xfrm>
        </p:spPr>
      </p:pic>
    </p:spTree>
    <p:extLst>
      <p:ext uri="{BB962C8B-B14F-4D97-AF65-F5344CB8AC3E}">
        <p14:creationId xmlns:p14="http://schemas.microsoft.com/office/powerpoint/2010/main" val="4009610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Learning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step</a:t>
            </a:r>
            <a:r>
              <a:rPr kumimoji="1" lang="zh-CN" altLang="en-US" dirty="0" smtClean="0"/>
              <a:t> </a:t>
            </a:r>
            <a:r>
              <a:rPr kumimoji="1" lang="en-US" altLang="zh-CN" dirty="0" err="1" smtClean="0"/>
              <a:t>functon</a:t>
            </a:r>
            <a:endParaRPr kumimoji="1" lang="zh-CN" altLang="en-US" dirty="0"/>
          </a:p>
        </p:txBody>
      </p:sp>
      <p:pic>
        <p:nvPicPr>
          <p:cNvPr id="4" name="内容占位符 3" descr="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53" r="-33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40129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L</a:t>
            </a:r>
            <a:r>
              <a:rPr kumimoji="1" lang="en-US" altLang="zh-CN" dirty="0" smtClean="0"/>
              <a:t>earning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step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function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(visually)</a:t>
            </a:r>
            <a:endParaRPr kumimoji="1" lang="zh-CN" altLang="en-US" dirty="0"/>
          </a:p>
        </p:txBody>
      </p:sp>
      <p:pic>
        <p:nvPicPr>
          <p:cNvPr id="4" name="内容占位符 3" descr="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55" r="-455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874641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dirty="0" smtClean="0"/>
              <a:t>Objective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for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Tree</a:t>
            </a:r>
            <a:r>
              <a:rPr kumimoji="1" lang="zh-CN" altLang="en-US" dirty="0"/>
              <a:t> </a:t>
            </a:r>
            <a:r>
              <a:rPr kumimoji="1" lang="en-US" altLang="zh-CN" dirty="0" smtClean="0"/>
              <a:t>Ensemble</a:t>
            </a:r>
            <a:endParaRPr kumimoji="1" lang="zh-CN" altLang="en-US" dirty="0"/>
          </a:p>
        </p:txBody>
      </p:sp>
      <p:pic>
        <p:nvPicPr>
          <p:cNvPr id="4" name="内容占位符 3" descr="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85" r="-3885"/>
          <a:stretch>
            <a:fillRect/>
          </a:stretch>
        </p:blipFill>
        <p:spPr>
          <a:xfrm>
            <a:off x="1781175" y="2133600"/>
            <a:ext cx="7077075" cy="3992563"/>
          </a:xfrm>
        </p:spPr>
      </p:pic>
    </p:spTree>
    <p:extLst>
      <p:ext uri="{BB962C8B-B14F-4D97-AF65-F5344CB8AC3E}">
        <p14:creationId xmlns:p14="http://schemas.microsoft.com/office/powerpoint/2010/main" val="4448701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Objective</a:t>
            </a:r>
            <a:r>
              <a:rPr kumimoji="1" lang="zh-CN" altLang="en-US" dirty="0" smtClean="0"/>
              <a:t> </a:t>
            </a:r>
            <a:r>
              <a:rPr kumimoji="1" lang="en-US" altLang="zh-CN" dirty="0" err="1" smtClean="0"/>
              <a:t>vs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Heuristic</a:t>
            </a:r>
            <a:endParaRPr kumimoji="1" lang="zh-CN" altLang="en-US" dirty="0"/>
          </a:p>
        </p:txBody>
      </p:sp>
      <p:pic>
        <p:nvPicPr>
          <p:cNvPr id="4" name="内容占位符 3" descr="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20" r="-36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832683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zh-CN" dirty="0" smtClean="0"/>
              <a:t>Regression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Tree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is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NOT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just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for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regression!</a:t>
            </a:r>
            <a:endParaRPr kumimoji="1" lang="zh-CN" altLang="en-US" dirty="0"/>
          </a:p>
        </p:txBody>
      </p:sp>
      <p:pic>
        <p:nvPicPr>
          <p:cNvPr id="4" name="内容占位符 3" descr="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64" r="-306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782517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T</a:t>
            </a:r>
            <a:r>
              <a:rPr kumimoji="1" lang="en-US" altLang="zh-CN" dirty="0" smtClean="0"/>
              <a:t>ake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Home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Message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for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this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section</a:t>
            </a:r>
            <a:endParaRPr kumimoji="1" lang="zh-CN" altLang="en-US" dirty="0"/>
          </a:p>
        </p:txBody>
      </p:sp>
      <p:pic>
        <p:nvPicPr>
          <p:cNvPr id="4" name="内容占位符 3" descr="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76" r="-377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487601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Outline</a:t>
            </a:r>
            <a:endParaRPr kumimoji="1"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 smtClean="0"/>
              <a:t>Review of key concepts of supervised learning</a:t>
            </a:r>
          </a:p>
          <a:p>
            <a:r>
              <a:rPr kumimoji="1" lang="en-US" altLang="zh-CN" dirty="0" smtClean="0"/>
              <a:t>Regression Tree and Ensemble</a:t>
            </a:r>
          </a:p>
          <a:p>
            <a:r>
              <a:rPr kumimoji="1" lang="en-US" altLang="zh-CN" dirty="0" smtClean="0">
                <a:solidFill>
                  <a:srgbClr val="800000"/>
                </a:solidFill>
              </a:rPr>
              <a:t>Boosted Tree</a:t>
            </a:r>
          </a:p>
          <a:p>
            <a:r>
              <a:rPr kumimoji="1" lang="en-US" altLang="zh-CN" dirty="0" smtClean="0"/>
              <a:t>Summary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304947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Outline</a:t>
            </a:r>
            <a:endParaRPr kumimoji="1"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 smtClean="0">
                <a:solidFill>
                  <a:srgbClr val="800000"/>
                </a:solidFill>
              </a:rPr>
              <a:t>Review of key concepts of supervised learning</a:t>
            </a:r>
          </a:p>
          <a:p>
            <a:r>
              <a:rPr kumimoji="1" lang="en-US" altLang="zh-CN" dirty="0" smtClean="0"/>
              <a:t>Regression Tree and Ensemble</a:t>
            </a:r>
          </a:p>
          <a:p>
            <a:r>
              <a:rPr kumimoji="1" lang="en-US" altLang="zh-CN" dirty="0" smtClean="0"/>
              <a:t>Boosted Tree</a:t>
            </a:r>
          </a:p>
          <a:p>
            <a:r>
              <a:rPr kumimoji="1" lang="en-US" altLang="zh-CN" dirty="0" smtClean="0"/>
              <a:t>Summary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811040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How</a:t>
            </a:r>
            <a:r>
              <a:rPr kumimoji="1" lang="en-US" altLang="zh-CN" dirty="0" smtClean="0"/>
              <a:t> do we learn?</a:t>
            </a:r>
            <a:endParaRPr kumimoji="1" lang="zh-CN" altLang="en-US" dirty="0"/>
          </a:p>
        </p:txBody>
      </p:sp>
      <p:pic>
        <p:nvPicPr>
          <p:cNvPr id="4" name="内容占位符 3" descr="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11" r="-5111"/>
          <a:stretch>
            <a:fillRect/>
          </a:stretch>
        </p:blipFill>
        <p:spPr>
          <a:xfrm>
            <a:off x="1141413" y="2133600"/>
            <a:ext cx="7716837" cy="3992563"/>
          </a:xfrm>
        </p:spPr>
      </p:pic>
    </p:spTree>
    <p:extLst>
      <p:ext uri="{BB962C8B-B14F-4D97-AF65-F5344CB8AC3E}">
        <p14:creationId xmlns:p14="http://schemas.microsoft.com/office/powerpoint/2010/main" val="18192275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Additive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Training</a:t>
            </a:r>
            <a:endParaRPr kumimoji="1" lang="zh-CN" altLang="en-US" dirty="0"/>
          </a:p>
        </p:txBody>
      </p:sp>
      <p:pic>
        <p:nvPicPr>
          <p:cNvPr id="4" name="内容占位符 3" descr="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61" r="-5661"/>
          <a:stretch>
            <a:fillRect/>
          </a:stretch>
        </p:blipFill>
        <p:spPr>
          <a:xfrm>
            <a:off x="1198563" y="2133600"/>
            <a:ext cx="7659687" cy="3992563"/>
          </a:xfrm>
        </p:spPr>
      </p:pic>
    </p:spTree>
    <p:extLst>
      <p:ext uri="{BB962C8B-B14F-4D97-AF65-F5344CB8AC3E}">
        <p14:creationId xmlns:p14="http://schemas.microsoft.com/office/powerpoint/2010/main" val="25378561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zh-CN" dirty="0" smtClean="0"/>
              <a:t>T</a:t>
            </a:r>
            <a:r>
              <a:rPr kumimoji="1" lang="en-US" altLang="zh-CN" dirty="0" smtClean="0"/>
              <a:t>aylor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Expansion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Approximation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of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Loss</a:t>
            </a:r>
            <a:endParaRPr kumimoji="1" lang="zh-CN" altLang="en-US" dirty="0"/>
          </a:p>
        </p:txBody>
      </p:sp>
      <p:pic>
        <p:nvPicPr>
          <p:cNvPr id="4" name="内容占位符 3" descr="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9" r="-130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830594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O</a:t>
            </a:r>
            <a:r>
              <a:rPr kumimoji="1" lang="en-US" altLang="zh-CN" dirty="0" smtClean="0"/>
              <a:t>ur</a:t>
            </a:r>
            <a:r>
              <a:rPr kumimoji="1" lang="zh-CN" altLang="en-US" dirty="0"/>
              <a:t> </a:t>
            </a:r>
            <a:r>
              <a:rPr kumimoji="1" lang="en-US" altLang="zh-CN" dirty="0" smtClean="0"/>
              <a:t>New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Goal</a:t>
            </a:r>
            <a:endParaRPr kumimoji="1" lang="zh-CN" altLang="en-US" dirty="0"/>
          </a:p>
        </p:txBody>
      </p:sp>
      <p:pic>
        <p:nvPicPr>
          <p:cNvPr id="4" name="内容占位符 3" descr="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33" r="-313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144082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Refine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definition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of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tree</a:t>
            </a:r>
            <a:endParaRPr kumimoji="1" lang="zh-CN" altLang="en-US" dirty="0"/>
          </a:p>
        </p:txBody>
      </p:sp>
      <p:pic>
        <p:nvPicPr>
          <p:cNvPr id="4" name="内容占位符 3" descr="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53" r="-41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689774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Define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Complexity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of</a:t>
            </a:r>
            <a:r>
              <a:rPr kumimoji="1" lang="zh-CN" altLang="en-US" dirty="0" smtClean="0"/>
              <a:t>  </a:t>
            </a:r>
            <a:r>
              <a:rPr kumimoji="1" lang="en-US" altLang="zh-CN" dirty="0" smtClean="0"/>
              <a:t>Tree</a:t>
            </a:r>
            <a:endParaRPr kumimoji="1" lang="zh-CN" altLang="en-US" dirty="0"/>
          </a:p>
        </p:txBody>
      </p:sp>
      <p:pic>
        <p:nvPicPr>
          <p:cNvPr id="4" name="内容占位符 3" descr="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78" r="-377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007290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R</a:t>
            </a:r>
            <a:r>
              <a:rPr kumimoji="1" lang="en-US" altLang="zh-CN" dirty="0" smtClean="0"/>
              <a:t>evisit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Objectives</a:t>
            </a:r>
            <a:endParaRPr kumimoji="1" lang="zh-CN" altLang="en-US" dirty="0"/>
          </a:p>
        </p:txBody>
      </p:sp>
      <p:pic>
        <p:nvPicPr>
          <p:cNvPr id="4" name="内容占位符 3" descr="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82" r="-38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04021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Elements in Supervised Learning</a:t>
            </a:r>
            <a:endParaRPr kumimoji="1" lang="zh-CN" altLang="en-US" dirty="0"/>
          </a:p>
        </p:txBody>
      </p:sp>
      <p:pic>
        <p:nvPicPr>
          <p:cNvPr id="4" name="内容占位符 3" descr="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9" b="25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00743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zh-CN" dirty="0" smtClean="0"/>
              <a:t>Elements Continued: Objective Function</a:t>
            </a:r>
            <a:endParaRPr kumimoji="1" lang="zh-CN" altLang="en-US" dirty="0"/>
          </a:p>
        </p:txBody>
      </p:sp>
      <p:pic>
        <p:nvPicPr>
          <p:cNvPr id="4" name="内容占位符 3" descr="2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23" r="-1723"/>
          <a:stretch>
            <a:fillRect/>
          </a:stretch>
        </p:blipFill>
        <p:spPr>
          <a:xfrm>
            <a:off x="1781503" y="1897766"/>
            <a:ext cx="7076747" cy="4228397"/>
          </a:xfrm>
        </p:spPr>
      </p:pic>
    </p:spTree>
    <p:extLst>
      <p:ext uri="{BB962C8B-B14F-4D97-AF65-F5344CB8AC3E}">
        <p14:creationId xmlns:p14="http://schemas.microsoft.com/office/powerpoint/2010/main" val="2597477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zh-CN" dirty="0" smtClean="0"/>
              <a:t>Putting known knowledge into context</a:t>
            </a:r>
            <a:endParaRPr kumimoji="1" lang="zh-CN" altLang="en-US" dirty="0"/>
          </a:p>
        </p:txBody>
      </p:sp>
      <p:pic>
        <p:nvPicPr>
          <p:cNvPr id="4" name="内容占位符 3" descr="3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06" r="-450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45164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Objective and Bias Variance Trade-off</a:t>
            </a:r>
            <a:endParaRPr kumimoji="1" lang="zh-CN" altLang="en-US" dirty="0"/>
          </a:p>
        </p:txBody>
      </p:sp>
      <p:pic>
        <p:nvPicPr>
          <p:cNvPr id="4" name="内容占位符 3" descr="4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0" r="-40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38941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Outline</a:t>
            </a:r>
            <a:endParaRPr kumimoji="1"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 smtClean="0"/>
              <a:t>Review of key concepts of supervised learning</a:t>
            </a:r>
          </a:p>
          <a:p>
            <a:r>
              <a:rPr kumimoji="1" lang="en-US" altLang="zh-CN" dirty="0" smtClean="0">
                <a:solidFill>
                  <a:schemeClr val="accent1"/>
                </a:solidFill>
              </a:rPr>
              <a:t>Regression Tree and Ensemble</a:t>
            </a:r>
          </a:p>
          <a:p>
            <a:r>
              <a:rPr kumimoji="1" lang="en-US" altLang="zh-CN" dirty="0" smtClean="0"/>
              <a:t>Boosted Tree</a:t>
            </a:r>
          </a:p>
          <a:p>
            <a:r>
              <a:rPr kumimoji="1" lang="en-US" altLang="zh-CN" dirty="0" smtClean="0"/>
              <a:t>Summary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304947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Regression Tree(CART)</a:t>
            </a:r>
            <a:endParaRPr kumimoji="1" lang="zh-CN" altLang="en-US" dirty="0"/>
          </a:p>
        </p:txBody>
      </p:sp>
      <p:pic>
        <p:nvPicPr>
          <p:cNvPr id="4" name="内容占位符 3" descr="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412" r="-6412"/>
          <a:stretch>
            <a:fillRect/>
          </a:stretch>
        </p:blipFill>
        <p:spPr>
          <a:xfrm>
            <a:off x="1141413" y="2133600"/>
            <a:ext cx="7716837" cy="3992563"/>
          </a:xfrm>
        </p:spPr>
      </p:pic>
    </p:spTree>
    <p:extLst>
      <p:ext uri="{BB962C8B-B14F-4D97-AF65-F5344CB8AC3E}">
        <p14:creationId xmlns:p14="http://schemas.microsoft.com/office/powerpoint/2010/main" val="2375896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Regression Tree Ensemble</a:t>
            </a:r>
            <a:endParaRPr kumimoji="1" lang="zh-CN" altLang="en-US" dirty="0"/>
          </a:p>
        </p:txBody>
      </p:sp>
      <p:pic>
        <p:nvPicPr>
          <p:cNvPr id="4" name="内容占位符 3" descr="2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65" b="-76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04041503"/>
      </p:ext>
    </p:extLst>
  </p:cSld>
  <p:clrMapOvr>
    <a:masterClrMapping/>
  </p:clrMapOvr>
</p:sld>
</file>

<file path=ppt/theme/theme1.xml><?xml version="1.0" encoding="utf-8"?>
<a:theme xmlns:a="http://schemas.openxmlformats.org/drawingml/2006/main" name="光谱">
  <a:themeElements>
    <a:clrScheme name="Spectrum">
      <a:dk1>
        <a:sysClr val="windowText" lastClr="000000"/>
      </a:dk1>
      <a:lt1>
        <a:sysClr val="window" lastClr="FFFFFF"/>
      </a:lt1>
      <a:dk2>
        <a:srgbClr val="252731"/>
      </a:dk2>
      <a:lt2>
        <a:srgbClr val="EAE7E4"/>
      </a:lt2>
      <a:accent1>
        <a:srgbClr val="990000"/>
      </a:accent1>
      <a:accent2>
        <a:srgbClr val="FF6600"/>
      </a:accent2>
      <a:accent3>
        <a:srgbClr val="FFBA00"/>
      </a:accent3>
      <a:accent4>
        <a:srgbClr val="99CC00"/>
      </a:accent4>
      <a:accent5>
        <a:srgbClr val="528A02"/>
      </a:accent5>
      <a:accent6>
        <a:srgbClr val="333333"/>
      </a:accent6>
      <a:hlink>
        <a:srgbClr val="660000"/>
      </a:hlink>
      <a:folHlink>
        <a:srgbClr val="CC3300"/>
      </a:folHlink>
    </a:clrScheme>
    <a:fontScheme name="Spectrum">
      <a:majorFont>
        <a:latin typeface="Corbe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Spectrum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50000"/>
              </a:schemeClr>
            </a:gs>
            <a:gs pos="100000">
              <a:schemeClr val="phClr">
                <a:tint val="9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95000"/>
                <a:shade val="70000"/>
                <a:satMod val="150000"/>
              </a:schemeClr>
            </a:gs>
            <a:gs pos="100000">
              <a:schemeClr val="phClr">
                <a:tint val="10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6600000" sx="101000" sy="101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50800" dir="5400000" sx="105000" sy="105000" algn="ct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4800000"/>
            </a:lightRig>
          </a:scene3d>
          <a:sp3d prstMaterial="matte">
            <a:bevelT w="635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光谱.thmx</Template>
  <TotalTime>126</TotalTime>
  <Words>153</Words>
  <Application>Microsoft Macintosh PowerPoint</Application>
  <PresentationFormat>全屏显示(4:3)</PresentationFormat>
  <Paragraphs>38</Paragraphs>
  <Slides>26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27" baseType="lpstr">
      <vt:lpstr>光谱</vt:lpstr>
      <vt:lpstr>Introduction to Boosted Tree</vt:lpstr>
      <vt:lpstr>Outline</vt:lpstr>
      <vt:lpstr>Elements in Supervised Learning</vt:lpstr>
      <vt:lpstr>Elements Continued: Objective Function</vt:lpstr>
      <vt:lpstr>Putting known knowledge into context</vt:lpstr>
      <vt:lpstr>Objective and Bias Variance Trade-off</vt:lpstr>
      <vt:lpstr>Outline</vt:lpstr>
      <vt:lpstr>Regression Tree(CART)</vt:lpstr>
      <vt:lpstr>Regression Tree Ensemble</vt:lpstr>
      <vt:lpstr>Tree Ensemble methods</vt:lpstr>
      <vt:lpstr>Put into context: Model and Parameters</vt:lpstr>
      <vt:lpstr>Learning a tree on single variable</vt:lpstr>
      <vt:lpstr>Learning a step functon</vt:lpstr>
      <vt:lpstr>Learning step function (visually)</vt:lpstr>
      <vt:lpstr>Objective for Tree Ensemble</vt:lpstr>
      <vt:lpstr>Objective vs Heuristic</vt:lpstr>
      <vt:lpstr>Regression Tree is NOT just for regression!</vt:lpstr>
      <vt:lpstr>Take Home Message for this section</vt:lpstr>
      <vt:lpstr>Outline</vt:lpstr>
      <vt:lpstr>How do we learn?</vt:lpstr>
      <vt:lpstr>Additive Training</vt:lpstr>
      <vt:lpstr>Taylor Expansion Approximation of Loss</vt:lpstr>
      <vt:lpstr>Our New Goal</vt:lpstr>
      <vt:lpstr>Refine the definition of tree</vt:lpstr>
      <vt:lpstr>Define the Complexity of  Tree</vt:lpstr>
      <vt:lpstr>Revisit the Objectives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Lareina Ho</dc:creator>
  <cp:lastModifiedBy>Lareina Ho</cp:lastModifiedBy>
  <cp:revision>7</cp:revision>
  <dcterms:created xsi:type="dcterms:W3CDTF">2016-05-08T06:31:45Z</dcterms:created>
  <dcterms:modified xsi:type="dcterms:W3CDTF">2016-05-08T08:38:08Z</dcterms:modified>
</cp:coreProperties>
</file>